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4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aden Tisdale" initials="BT" lastIdx="1" clrIdx="0">
    <p:extLst>
      <p:ext uri="{19B8F6BF-5375-455C-9EA6-DF929625EA0E}">
        <p15:presenceInfo xmlns:p15="http://schemas.microsoft.com/office/powerpoint/2012/main" userId="Braden Tisdal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4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381003"/>
            <a:ext cx="8825658" cy="1060404"/>
          </a:xfrm>
        </p:spPr>
        <p:txBody>
          <a:bodyPr/>
          <a:lstStyle/>
          <a:p>
            <a:r>
              <a:rPr lang="en-US" sz="6000" dirty="0"/>
              <a:t>Coursework Overview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3708601"/>
            <a:ext cx="8825658" cy="861420"/>
          </a:xfrm>
        </p:spPr>
        <p:txBody>
          <a:bodyPr>
            <a:normAutofit/>
          </a:bodyPr>
          <a:lstStyle/>
          <a:p>
            <a:r>
              <a:rPr lang="en-US" sz="3600" dirty="0"/>
              <a:t>Assignment Series 1</a:t>
            </a:r>
            <a:r>
              <a:rPr lang="en-US" sz="3200" dirty="0"/>
              <a:t> &amp; </a:t>
            </a:r>
            <a:r>
              <a:rPr lang="en-US" sz="36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283823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Assignment Series 1: </a:t>
            </a:r>
            <a:r>
              <a:rPr lang="en-US" dirty="0"/>
              <a:t>Cutting Stock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499"/>
            <a:ext cx="8825659" cy="367854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Highly tutorialized</a:t>
            </a:r>
          </a:p>
          <a:p>
            <a:r>
              <a:rPr lang="en-US" dirty="0"/>
              <a:t>1a: </a:t>
            </a:r>
            <a:r>
              <a:rPr lang="en-US" b="1" dirty="0"/>
              <a:t>Random Search</a:t>
            </a:r>
          </a:p>
          <a:p>
            <a:pPr lvl="1"/>
            <a:r>
              <a:rPr lang="en-US" dirty="0"/>
              <a:t>How to represent &amp; create solutions</a:t>
            </a:r>
          </a:p>
          <a:p>
            <a:r>
              <a:rPr lang="en-US" dirty="0"/>
              <a:t>1b: </a:t>
            </a:r>
            <a:r>
              <a:rPr lang="en-US" b="1" dirty="0"/>
              <a:t>Basic evolutionary algorithm (EA)</a:t>
            </a:r>
          </a:p>
          <a:p>
            <a:pPr lvl="1"/>
            <a:r>
              <a:rPr lang="en-US" dirty="0"/>
              <a:t>How to select, recombine, &amp; mutate solutions</a:t>
            </a:r>
          </a:p>
          <a:p>
            <a:pPr lvl="1"/>
            <a:r>
              <a:rPr lang="en-US" dirty="0"/>
              <a:t>How to tune an EA</a:t>
            </a:r>
          </a:p>
          <a:p>
            <a:r>
              <a:rPr lang="en-US" dirty="0"/>
              <a:t>1c: </a:t>
            </a:r>
            <a:r>
              <a:rPr lang="en-US" b="1" dirty="0"/>
              <a:t>Constraint satisfaction EA</a:t>
            </a:r>
          </a:p>
          <a:p>
            <a:pPr lvl="1"/>
            <a:r>
              <a:rPr lang="en-US" dirty="0"/>
              <a:t>Penalty functions &amp; handling invalidity</a:t>
            </a:r>
          </a:p>
          <a:p>
            <a:r>
              <a:rPr lang="en-US" dirty="0"/>
              <a:t>1d: </a:t>
            </a:r>
            <a:r>
              <a:rPr lang="en-US" b="1" dirty="0"/>
              <a:t>Multi-objective EA (MOEA)</a:t>
            </a:r>
          </a:p>
          <a:p>
            <a:pPr lvl="1"/>
            <a:r>
              <a:rPr lang="en-US" dirty="0"/>
              <a:t>Optimizing two conflicting objectives at once</a:t>
            </a:r>
          </a:p>
        </p:txBody>
      </p:sp>
    </p:spTree>
    <p:extLst>
      <p:ext uri="{BB962C8B-B14F-4D97-AF65-F5344CB8AC3E}">
        <p14:creationId xmlns:p14="http://schemas.microsoft.com/office/powerpoint/2010/main" val="390553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Assignment Series 2: </a:t>
            </a:r>
            <a:r>
              <a:rPr lang="en-US" dirty="0" err="1"/>
              <a:t>GPac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Less tutorialized</a:t>
            </a:r>
          </a:p>
          <a:p>
            <a:r>
              <a:rPr lang="en-US" dirty="0"/>
              <a:t>Creating agents to play </a:t>
            </a:r>
            <a:r>
              <a:rPr lang="en-US" i="1" dirty="0"/>
              <a:t>Ms. Pac-Man</a:t>
            </a:r>
          </a:p>
          <a:p>
            <a:r>
              <a:rPr lang="en-US" dirty="0"/>
              <a:t>2a: </a:t>
            </a:r>
            <a:r>
              <a:rPr lang="en-US" b="1" dirty="0"/>
              <a:t>Random tree search</a:t>
            </a:r>
          </a:p>
          <a:p>
            <a:pPr lvl="1"/>
            <a:r>
              <a:rPr lang="en-US" dirty="0"/>
              <a:t>How to represent &amp; create algorithms as parse trees</a:t>
            </a:r>
          </a:p>
          <a:p>
            <a:r>
              <a:rPr lang="en-US" dirty="0"/>
              <a:t>2b: </a:t>
            </a:r>
            <a:r>
              <a:rPr lang="en-US" b="1" dirty="0"/>
              <a:t>Genetic programming (GP)</a:t>
            </a:r>
          </a:p>
          <a:p>
            <a:pPr lvl="1"/>
            <a:r>
              <a:rPr lang="en-US" dirty="0"/>
              <a:t>How to recombine &amp; mutate parse trees</a:t>
            </a:r>
          </a:p>
          <a:p>
            <a:r>
              <a:rPr lang="en-US" dirty="0"/>
              <a:t>2c: </a:t>
            </a:r>
            <a:r>
              <a:rPr lang="en-US" b="1" dirty="0"/>
              <a:t>Competitive co-evolution</a:t>
            </a:r>
          </a:p>
          <a:p>
            <a:pPr lvl="1"/>
            <a:r>
              <a:rPr lang="en-US" dirty="0"/>
              <a:t>Multiple evolving populations playing against each other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DB9AE0-1D5A-3A60-2753-E0ABF2AF94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4093" y="3577700"/>
            <a:ext cx="3412393" cy="371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543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Cutting Stock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1707243"/>
          </a:xfrm>
        </p:spPr>
        <p:txBody>
          <a:bodyPr/>
          <a:lstStyle/>
          <a:p>
            <a:r>
              <a:rPr lang="en-US" dirty="0"/>
              <a:t>Rectangular sheet of stock</a:t>
            </a:r>
          </a:p>
          <a:p>
            <a:pPr lvl="1"/>
            <a:r>
              <a:rPr lang="en-US" dirty="0"/>
              <a:t>Limited width, infinite length</a:t>
            </a:r>
          </a:p>
          <a:p>
            <a:r>
              <a:rPr lang="en-US" dirty="0"/>
              <a:t>Shapes to cut out of stock</a:t>
            </a:r>
          </a:p>
          <a:p>
            <a:r>
              <a:rPr lang="en-US" dirty="0"/>
              <a:t>Problem: placing shapes to minimize length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564" y="4310743"/>
            <a:ext cx="5762438" cy="226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93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 Representation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5993237" cy="3832926"/>
          </a:xfrm>
        </p:spPr>
        <p:txBody>
          <a:bodyPr/>
          <a:lstStyle/>
          <a:p>
            <a:r>
              <a:rPr lang="en-US" i="1" dirty="0"/>
              <a:t>n</a:t>
            </a:r>
            <a:r>
              <a:rPr lang="en-US" dirty="0"/>
              <a:t> shapes to place on the stock</a:t>
            </a:r>
          </a:p>
          <a:p>
            <a:pPr lvl="1"/>
            <a:r>
              <a:rPr lang="en-US" i="1" dirty="0"/>
              <a:t>n</a:t>
            </a:r>
            <a:r>
              <a:rPr lang="en-US" dirty="0"/>
              <a:t> placements, one per shape</a:t>
            </a:r>
          </a:p>
          <a:p>
            <a:pPr lvl="1"/>
            <a:r>
              <a:rPr lang="en-US" i="1" dirty="0"/>
              <a:t>p</a:t>
            </a:r>
            <a:r>
              <a:rPr lang="en-US" i="1" baseline="-25000" dirty="0"/>
              <a:t>i</a:t>
            </a:r>
            <a:r>
              <a:rPr lang="en-US" dirty="0"/>
              <a:t> defines placement of </a:t>
            </a:r>
            <a:r>
              <a:rPr lang="en-US" i="1" dirty="0" err="1"/>
              <a:t>i</a:t>
            </a:r>
            <a:r>
              <a:rPr lang="en-US" baseline="30000" dirty="0" err="1"/>
              <a:t>th</a:t>
            </a:r>
            <a:r>
              <a:rPr lang="en-US" dirty="0"/>
              <a:t> shape</a:t>
            </a:r>
          </a:p>
          <a:p>
            <a:pPr lvl="1"/>
            <a:r>
              <a:rPr lang="en-US" dirty="0"/>
              <a:t>Fixed-length linear genotype</a:t>
            </a:r>
          </a:p>
          <a:p>
            <a:r>
              <a:rPr lang="en-US" dirty="0"/>
              <a:t>How would you specify a shape’s placement?</a:t>
            </a:r>
          </a:p>
          <a:p>
            <a:pPr lvl="1"/>
            <a:r>
              <a:rPr lang="en-US" dirty="0"/>
              <a:t>Translation</a:t>
            </a:r>
          </a:p>
          <a:p>
            <a:pPr lvl="2"/>
            <a:r>
              <a:rPr lang="en-US" i="1" dirty="0"/>
              <a:t>x</a:t>
            </a:r>
            <a:r>
              <a:rPr lang="en-US" dirty="0"/>
              <a:t> &amp; </a:t>
            </a:r>
            <a:r>
              <a:rPr lang="en-US" i="1" dirty="0"/>
              <a:t>y</a:t>
            </a:r>
          </a:p>
          <a:p>
            <a:pPr lvl="1"/>
            <a:r>
              <a:rPr lang="en-US" dirty="0"/>
              <a:t>Rotation</a:t>
            </a:r>
          </a:p>
          <a:p>
            <a:pPr lvl="2"/>
            <a:r>
              <a:rPr lang="en-US" dirty="0"/>
              <a:t>90 degree clockwise turns (0, 1, 2, or 3)</a:t>
            </a:r>
          </a:p>
          <a:p>
            <a:pPr lvl="1"/>
            <a:r>
              <a:rPr lang="en-US" i="1" dirty="0"/>
              <a:t>p</a:t>
            </a:r>
            <a:r>
              <a:rPr lang="en-US" i="1" baseline="-25000" dirty="0"/>
              <a:t>i</a:t>
            </a:r>
            <a:r>
              <a:rPr lang="en-US" dirty="0"/>
              <a:t> = (</a:t>
            </a:r>
            <a:r>
              <a:rPr lang="en-US" i="1" dirty="0"/>
              <a:t>x</a:t>
            </a:r>
            <a:r>
              <a:rPr lang="en-US" i="1" baseline="-25000" dirty="0"/>
              <a:t>i</a:t>
            </a:r>
            <a:r>
              <a:rPr lang="en-US" dirty="0"/>
              <a:t>, </a:t>
            </a:r>
            <a:r>
              <a:rPr lang="en-US" i="1" dirty="0" err="1"/>
              <a:t>y</a:t>
            </a:r>
            <a:r>
              <a:rPr lang="en-US" i="1" baseline="-25000" dirty="0" err="1"/>
              <a:t>i</a:t>
            </a:r>
            <a:r>
              <a:rPr lang="en-US" dirty="0"/>
              <a:t>, </a:t>
            </a:r>
            <a:r>
              <a:rPr lang="en-US" i="1" dirty="0" err="1"/>
              <a:t>r</a:t>
            </a:r>
            <a:r>
              <a:rPr lang="en-US" i="1" baseline="-25000" dirty="0" err="1"/>
              <a:t>i</a:t>
            </a:r>
            <a:r>
              <a:rPr lang="en-US" dirty="0"/>
              <a:t>)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1016324"/>
              </p:ext>
            </p:extLst>
          </p:nvPr>
        </p:nvGraphicFramePr>
        <p:xfrm>
          <a:off x="7298281" y="2934674"/>
          <a:ext cx="4064000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70488420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16666947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8904712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9728150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887817224"/>
                    </a:ext>
                  </a:extLst>
                </a:gridCol>
              </a:tblGrid>
              <a:tr h="18299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r>
                        <a:rPr lang="en-US" sz="1400" baseline="-25000" dirty="0"/>
                        <a:t>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r>
                        <a:rPr lang="en-US" sz="1400" baseline="-25000" dirty="0"/>
                        <a:t>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r>
                        <a:rPr lang="en-US" sz="1400" baseline="-25000" dirty="0"/>
                        <a:t>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r>
                        <a:rPr lang="en-US" sz="1400" baseline="-25000" dirty="0"/>
                        <a:t>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r>
                        <a:rPr lang="en-US" sz="1400" baseline="-25000" dirty="0"/>
                        <a:t>5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7338084"/>
                  </a:ext>
                </a:extLst>
              </a:tr>
              <a:tr h="18299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y</a:t>
                      </a:r>
                      <a:r>
                        <a:rPr lang="en-US" sz="1400" baseline="-25000" dirty="0"/>
                        <a:t>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y</a:t>
                      </a:r>
                      <a:r>
                        <a:rPr lang="en-US" sz="1400" baseline="-25000" dirty="0"/>
                        <a:t>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y</a:t>
                      </a:r>
                      <a:r>
                        <a:rPr lang="en-US" sz="1400" baseline="-25000" dirty="0"/>
                        <a:t>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y</a:t>
                      </a:r>
                      <a:r>
                        <a:rPr lang="en-US" sz="1400" baseline="-25000" dirty="0"/>
                        <a:t>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y</a:t>
                      </a:r>
                      <a:r>
                        <a:rPr lang="en-US" sz="1400" baseline="-25000" dirty="0"/>
                        <a:t>5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8430235"/>
                  </a:ext>
                </a:extLst>
              </a:tr>
              <a:tr h="18299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</a:t>
                      </a:r>
                      <a:r>
                        <a:rPr lang="en-US" sz="1400" baseline="-25000" dirty="0"/>
                        <a:t>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</a:t>
                      </a:r>
                      <a:r>
                        <a:rPr lang="en-US" sz="1400" baseline="-25000" dirty="0"/>
                        <a:t>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</a:t>
                      </a:r>
                      <a:r>
                        <a:rPr lang="en-US" sz="1400" baseline="-25000" dirty="0"/>
                        <a:t>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</a:t>
                      </a:r>
                      <a:r>
                        <a:rPr lang="en-US" sz="1400" baseline="-25000" dirty="0"/>
                        <a:t>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</a:t>
                      </a:r>
                      <a:r>
                        <a:rPr lang="en-US" sz="1400" baseline="-25000" dirty="0"/>
                        <a:t>5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606794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814190"/>
              </p:ext>
            </p:extLst>
          </p:nvPr>
        </p:nvGraphicFramePr>
        <p:xfrm>
          <a:off x="7298281" y="2451100"/>
          <a:ext cx="4064000" cy="304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70488420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16666947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8904712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9728150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8878172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</a:t>
                      </a:r>
                      <a:r>
                        <a:rPr lang="en-US" sz="1400" baseline="-25000" dirty="0"/>
                        <a:t>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</a:t>
                      </a:r>
                      <a:r>
                        <a:rPr lang="en-US" sz="1400" baseline="-25000" dirty="0"/>
                        <a:t>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</a:t>
                      </a:r>
                      <a:r>
                        <a:rPr lang="en-US" sz="1400" baseline="-25000" dirty="0"/>
                        <a:t>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</a:t>
                      </a:r>
                      <a:r>
                        <a:rPr lang="en-US" sz="1400" baseline="-25000" dirty="0"/>
                        <a:t>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</a:t>
                      </a:r>
                      <a:r>
                        <a:rPr lang="en-US" sz="1400" baseline="-25000" dirty="0"/>
                        <a:t>5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7338084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7148191" y="3849304"/>
                <a:ext cx="4364181" cy="2809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1600" dirty="0"/>
                  <a:t>A solution takes the form</a:t>
                </a:r>
                <a:endParaRPr lang="en-US" sz="1600" b="0" dirty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d>
                        <m:dPr>
                          <m:begChr m:val="["/>
                          <m:endChr m:val="]"/>
                          <m:ctrlPr>
                            <a:rPr lang="en-US" b="1" i="1"/>
                          </m:ctrlPr>
                        </m:dPr>
                        <m:e>
                          <m:d>
                            <m:dPr>
                              <m:ctrlPr>
                                <a:rPr lang="en-US" b="1" i="1"/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1" i="1"/>
                                  </m:ctrlPr>
                                </m:sSubPr>
                                <m:e>
                                  <m:r>
                                    <a:rPr lang="en-US" b="1" i="1"/>
                                    <m:t>𝒙</m:t>
                                  </m:r>
                                </m:e>
                                <m:sub>
                                  <m:r>
                                    <a:rPr lang="en-US" b="1" i="1"/>
                                    <m:t>𝟏</m:t>
                                  </m:r>
                                </m:sub>
                              </m:sSub>
                              <m:r>
                                <a:rPr lang="en-US" b="1" i="1"/>
                                <m:t>,</m:t>
                              </m:r>
                              <m:sSub>
                                <m:sSubPr>
                                  <m:ctrlPr>
                                    <a:rPr lang="en-US" b="1" i="1"/>
                                  </m:ctrlPr>
                                </m:sSubPr>
                                <m:e>
                                  <m:r>
                                    <a:rPr lang="en-US" b="1" i="1"/>
                                    <m:t>𝒚</m:t>
                                  </m:r>
                                </m:e>
                                <m:sub>
                                  <m:r>
                                    <a:rPr lang="en-US" b="1" i="1"/>
                                    <m:t>𝟏</m:t>
                                  </m:r>
                                </m:sub>
                              </m:sSub>
                              <m:r>
                                <a:rPr lang="en-US" b="1" i="1"/>
                                <m:t>,</m:t>
                              </m:r>
                              <m:sSub>
                                <m:sSubPr>
                                  <m:ctrlPr>
                                    <a:rPr lang="en-US" b="1" i="1"/>
                                  </m:ctrlPr>
                                </m:sSubPr>
                                <m:e>
                                  <m:r>
                                    <a:rPr lang="en-US" b="1" i="1"/>
                                    <m:t>𝒓</m:t>
                                  </m:r>
                                </m:e>
                                <m:sub>
                                  <m:r>
                                    <a:rPr lang="en-US" b="1" i="1"/>
                                    <m:t>𝟏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1" i="1"/>
                            <m:t>,</m:t>
                          </m:r>
                          <m:d>
                            <m:dPr>
                              <m:ctrlPr>
                                <a:rPr lang="en-US" b="1" i="1"/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1" i="1"/>
                                  </m:ctrlPr>
                                </m:sSubPr>
                                <m:e>
                                  <m:r>
                                    <a:rPr lang="en-US" b="1" i="1"/>
                                    <m:t>𝒙</m:t>
                                  </m:r>
                                </m:e>
                                <m:sub>
                                  <m:r>
                                    <a:rPr lang="en-US" b="1" i="1"/>
                                    <m:t>𝟐</m:t>
                                  </m:r>
                                </m:sub>
                              </m:sSub>
                              <m:r>
                                <a:rPr lang="en-US" b="1" i="1"/>
                                <m:t>,</m:t>
                              </m:r>
                              <m:sSub>
                                <m:sSubPr>
                                  <m:ctrlPr>
                                    <a:rPr lang="en-US" b="1" i="1"/>
                                  </m:ctrlPr>
                                </m:sSubPr>
                                <m:e>
                                  <m:r>
                                    <a:rPr lang="en-US" b="1" i="1"/>
                                    <m:t>𝒚</m:t>
                                  </m:r>
                                </m:e>
                                <m:sub>
                                  <m:r>
                                    <a:rPr lang="en-US" b="1" i="1"/>
                                    <m:t>𝟐</m:t>
                                  </m:r>
                                </m:sub>
                              </m:sSub>
                              <m:r>
                                <a:rPr lang="en-US" b="1" i="1"/>
                                <m:t>,</m:t>
                              </m:r>
                              <m:sSub>
                                <m:sSubPr>
                                  <m:ctrlPr>
                                    <a:rPr lang="en-US" b="1" i="1"/>
                                  </m:ctrlPr>
                                </m:sSubPr>
                                <m:e>
                                  <m:r>
                                    <a:rPr lang="en-US" b="1" i="1"/>
                                    <m:t>𝒓</m:t>
                                  </m:r>
                                </m:e>
                                <m:sub>
                                  <m:r>
                                    <a:rPr lang="en-US" b="1" i="1"/>
                                    <m:t>𝟐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1" i="1"/>
                            <m:t>,…(</m:t>
                          </m:r>
                          <m:sSub>
                            <m:sSubPr>
                              <m:ctrlPr>
                                <a:rPr lang="en-US" b="1" i="1"/>
                              </m:ctrlPr>
                            </m:sSubPr>
                            <m:e>
                              <m:r>
                                <a:rPr lang="en-US" b="1" i="1"/>
                                <m:t>𝒙</m:t>
                              </m:r>
                            </m:e>
                            <m:sub>
                              <m:r>
                                <a:rPr lang="en-US" b="1" i="1"/>
                                <m:t>𝒏</m:t>
                              </m:r>
                            </m:sub>
                          </m:sSub>
                          <m:r>
                            <a:rPr lang="en-US" b="1" i="1"/>
                            <m:t>, </m:t>
                          </m:r>
                          <m:sSub>
                            <m:sSubPr>
                              <m:ctrlPr>
                                <a:rPr lang="en-US" b="1" i="1"/>
                              </m:ctrlPr>
                            </m:sSubPr>
                            <m:e>
                              <m:r>
                                <a:rPr lang="en-US" b="1" i="1"/>
                                <m:t>𝒚</m:t>
                              </m:r>
                            </m:e>
                            <m:sub>
                              <m:r>
                                <a:rPr lang="en-US" b="1" i="1"/>
                                <m:t>𝒏</m:t>
                              </m:r>
                            </m:sub>
                          </m:sSub>
                          <m:r>
                            <a:rPr lang="en-US" b="1" i="1"/>
                            <m:t>,</m:t>
                          </m:r>
                          <m:sSub>
                            <m:sSubPr>
                              <m:ctrlPr>
                                <a:rPr lang="en-US" b="1" i="1"/>
                              </m:ctrlPr>
                            </m:sSubPr>
                            <m:e>
                              <m:r>
                                <a:rPr lang="en-US" b="1" i="1"/>
                                <m:t>𝒓</m:t>
                              </m:r>
                            </m:e>
                            <m:sub>
                              <m:r>
                                <a:rPr lang="en-US" b="1" i="1"/>
                                <m:t>𝒏</m:t>
                              </m:r>
                            </m:sub>
                          </m:sSub>
                          <m:r>
                            <a:rPr lang="en-US" b="1" i="1"/>
                            <m:t>)</m:t>
                          </m:r>
                        </m:e>
                      </m:d>
                    </m:oMath>
                  </m:oMathPara>
                </a14:m>
                <a:endParaRPr lang="en-US" b="1" dirty="0"/>
              </a:p>
              <a:p>
                <a:pPr algn="ctr">
                  <a:lnSpc>
                    <a:spcPct val="150000"/>
                  </a:lnSpc>
                </a:pPr>
                <a:r>
                  <a:rPr lang="en-US" sz="1600" dirty="0">
                    <a:ea typeface="Cambria Math" panose="02040503050406030204" pitchFamily="18" charset="0"/>
                  </a:rPr>
                  <a:t>with valid values</a:t>
                </a:r>
              </a:p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b="1" i="1" smtClean="0">
                          <a:ea typeface="Cambria Math" panose="02040503050406030204" pitchFamily="18" charset="0"/>
                        </a:rPr>
                        <m:t>{</m:t>
                      </m:r>
                      <m:r>
                        <a:rPr lang="en-US" b="1" i="1" smtClean="0">
                          <a:ea typeface="Cambria Math" panose="02040503050406030204" pitchFamily="18" charset="0"/>
                        </a:rPr>
                        <m:t>𝒊</m:t>
                      </m:r>
                      <m:r>
                        <a:rPr lang="en-US" b="1" i="1" smtClean="0">
                          <a:ea typeface="Cambria Math" panose="02040503050406030204" pitchFamily="18" charset="0"/>
                        </a:rPr>
                        <m:t>|</m:t>
                      </m:r>
                      <m:r>
                        <a:rPr lang="en-US" b="1" i="1" smtClean="0">
                          <a:ea typeface="Cambria Math" panose="02040503050406030204" pitchFamily="18" charset="0"/>
                        </a:rPr>
                        <m:t>𝒊</m:t>
                      </m:r>
                      <m:r>
                        <a:rPr lang="en-US" b="1" i="1" smtClean="0"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b="1" i="1" smtClean="0">
                          <a:ea typeface="Cambria Math" panose="02040503050406030204" pitchFamily="18" charset="0"/>
                        </a:rPr>
                        <m:t>ℤ</m:t>
                      </m:r>
                      <m:r>
                        <a:rPr lang="en-US" b="1" i="1" smtClean="0"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b="1" i="1" smtClean="0"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b="1" i="1" smtClean="0">
                          <a:ea typeface="Cambria Math" panose="02040503050406030204" pitchFamily="18" charset="0"/>
                        </a:rPr>
                        <m:t>𝒊</m:t>
                      </m:r>
                      <m:r>
                        <a:rPr lang="en-US" b="1" i="1" smtClean="0"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b="1" i="1" smtClean="0">
                          <a:ea typeface="Cambria Math" panose="02040503050406030204" pitchFamily="18" charset="0"/>
                        </a:rPr>
                        <m:t>𝒏</m:t>
                      </m:r>
                      <m:r>
                        <a:rPr lang="en-US" b="1" i="1" smtClean="0">
                          <a:ea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b="1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d>
                        <m:dPr>
                          <m:begChr m:val="{"/>
                          <m:endChr m:val="}"/>
                          <m:ctrlPr>
                            <a:rPr lang="en-US" b="1" i="1" smtClean="0"/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 smtClean="0"/>
                              </m:ctrlPr>
                            </m:sSubPr>
                            <m:e>
                              <m:r>
                                <a:rPr lang="en-US" b="1" i="1" smtClean="0"/>
                                <m:t>𝒙</m:t>
                              </m:r>
                            </m:e>
                            <m:sub>
                              <m:r>
                                <a:rPr lang="en-US" b="1" i="1" smtClean="0"/>
                                <m:t>𝒊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lang="en-US" b="1" i="1"/>
                              </m:ctrlPr>
                            </m:sSubPr>
                            <m:e>
                              <m:r>
                                <a:rPr lang="en-US" b="1" i="1"/>
                                <m:t>𝒙</m:t>
                              </m:r>
                            </m:e>
                            <m:sub>
                              <m:r>
                                <a:rPr lang="en-US" b="1" i="1" smtClean="0"/>
                                <m:t>𝒊</m:t>
                              </m:r>
                            </m:sub>
                          </m:sSub>
                          <m:r>
                            <a:rPr lang="en-US" b="1" i="1"/>
                            <m:t>∈</m:t>
                          </m:r>
                          <m:r>
                            <a:rPr lang="en-US" b="1" i="1" smtClean="0">
                              <a:ea typeface="Cambria Math" panose="02040503050406030204" pitchFamily="18" charset="0"/>
                            </a:rPr>
                            <m:t>ℤ</m:t>
                          </m:r>
                          <m:r>
                            <a:rPr lang="en-US" b="1" i="1"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1" i="1"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ea typeface="Cambria Math" panose="02040503050406030204" pitchFamily="18" charset="0"/>
                                </a:rPr>
                                <m:t>𝑿</m:t>
                              </m:r>
                            </m:e>
                            <m:sub>
                              <m:r>
                                <a:rPr lang="en-US" b="1" i="1" smtClean="0">
                                  <a:ea typeface="Cambria Math" panose="02040503050406030204" pitchFamily="18" charset="0"/>
                                </a:rPr>
                                <m:t>𝒎𝒊𝒏</m:t>
                              </m:r>
                            </m:sub>
                          </m:sSub>
                          <m:r>
                            <a:rPr lang="en-US" b="1" i="1" smtClean="0">
                              <a:ea typeface="Cambria Math" panose="02040503050406030204" pitchFamily="18" charset="0"/>
                            </a:rPr>
                            <m:t>≤</m:t>
                          </m:r>
                          <m:sSub>
                            <m:sSubPr>
                              <m:ctrlPr>
                                <a:rPr lang="en-US" b="1" i="1" smtClean="0"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 smtClean="0">
                                  <a:ea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b="1" i="1" smtClean="0">
                              <a:ea typeface="Cambria Math" panose="02040503050406030204" pitchFamily="18" charset="0"/>
                            </a:rPr>
                            <m:t>&lt;</m:t>
                          </m:r>
                          <m:sSub>
                            <m:sSubPr>
                              <m:ctrlPr>
                                <a:rPr lang="en-US" b="1" i="1" smtClean="0"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ea typeface="Cambria Math" panose="02040503050406030204" pitchFamily="18" charset="0"/>
                                </a:rPr>
                                <m:t>𝑿</m:t>
                              </m:r>
                            </m:e>
                            <m:sub>
                              <m:r>
                                <a:rPr lang="en-US" b="1" i="1" smtClean="0">
                                  <a:ea typeface="Cambria Math" panose="02040503050406030204" pitchFamily="18" charset="0"/>
                                </a:rPr>
                                <m:t>𝒎𝒂𝒙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>
                      <m:d>
                        <m:dPr>
                          <m:begChr m:val="{"/>
                          <m:endChr m:val="}"/>
                          <m:ctrlPr>
                            <a:rPr lang="en-US" b="1" i="1" smtClean="0"/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 smtClean="0"/>
                              </m:ctrlPr>
                            </m:sSubPr>
                            <m:e>
                              <m:r>
                                <a:rPr lang="en-US" b="1" i="1" smtClean="0"/>
                                <m:t>𝒚</m:t>
                              </m:r>
                            </m:e>
                            <m:sub>
                              <m:r>
                                <a:rPr lang="en-US" b="1" i="1" smtClean="0"/>
                                <m:t>𝒊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lang="en-US" b="1" i="1" smtClean="0"/>
                              </m:ctrlPr>
                            </m:sSubPr>
                            <m:e>
                              <m:r>
                                <a:rPr lang="en-US" b="1" i="1" smtClean="0"/>
                                <m:t>𝒚</m:t>
                              </m:r>
                            </m:e>
                            <m:sub>
                              <m:r>
                                <a:rPr lang="en-US" b="1" i="1" smtClean="0"/>
                                <m:t>𝒊</m:t>
                              </m:r>
                            </m:sub>
                          </m:sSub>
                          <m:r>
                            <a:rPr lang="en-US" b="1" i="1"/>
                            <m:t>∈</m:t>
                          </m:r>
                          <m:r>
                            <a:rPr lang="en-US" b="1" i="1">
                              <a:ea typeface="Cambria Math" panose="02040503050406030204" pitchFamily="18" charset="0"/>
                            </a:rPr>
                            <m:t>ℤ</m:t>
                          </m:r>
                          <m:r>
                            <a:rPr lang="en-US" b="1" i="1"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1" i="1" smtClean="0"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ea typeface="Cambria Math" panose="02040503050406030204" pitchFamily="18" charset="0"/>
                                </a:rPr>
                                <m:t>𝒀</m:t>
                              </m:r>
                            </m:e>
                            <m:sub>
                              <m:r>
                                <a:rPr lang="en-US" b="1" i="1">
                                  <a:ea typeface="Cambria Math" panose="02040503050406030204" pitchFamily="18" charset="0"/>
                                </a:rPr>
                                <m:t>𝒎𝒊𝒏</m:t>
                              </m:r>
                            </m:sub>
                          </m:sSub>
                          <m:r>
                            <a:rPr lang="en-US" b="1" i="1">
                              <a:ea typeface="Cambria Math" panose="02040503050406030204" pitchFamily="18" charset="0"/>
                            </a:rPr>
                            <m:t>≤</m:t>
                          </m:r>
                          <m:sSub>
                            <m:sSubPr>
                              <m:ctrlPr>
                                <a:rPr lang="en-US" b="1" i="1" smtClean="0"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b="1" i="1" smtClean="0">
                                  <a:ea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b="1" i="1">
                              <a:ea typeface="Cambria Math" panose="02040503050406030204" pitchFamily="18" charset="0"/>
                            </a:rPr>
                            <m:t>&lt;</m:t>
                          </m:r>
                          <m:sSub>
                            <m:sSubPr>
                              <m:ctrlPr>
                                <a:rPr lang="en-US" b="1" i="1" smtClean="0"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ea typeface="Cambria Math" panose="02040503050406030204" pitchFamily="18" charset="0"/>
                                </a:rPr>
                                <m:t>𝒀</m:t>
                              </m:r>
                            </m:e>
                            <m:sub>
                              <m:r>
                                <a:rPr lang="en-US" b="1" i="1">
                                  <a:ea typeface="Cambria Math" panose="02040503050406030204" pitchFamily="18" charset="0"/>
                                </a:rPr>
                                <m:t>𝒎𝒂𝒙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>
                      <m:d>
                        <m:dPr>
                          <m:begChr m:val="{"/>
                          <m:endChr m:val="}"/>
                          <m:ctrlPr>
                            <a:rPr lang="en-US" b="1" i="1" smtClean="0"/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 smtClean="0"/>
                              </m:ctrlPr>
                            </m:sSubPr>
                            <m:e>
                              <m:r>
                                <a:rPr lang="en-US" b="1" i="1" smtClean="0"/>
                                <m:t>𝒓</m:t>
                              </m:r>
                            </m:e>
                            <m:sub>
                              <m:r>
                                <a:rPr lang="en-US" b="1" i="1" smtClean="0"/>
                                <m:t>𝒊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lang="en-US" b="1" i="1" smtClean="0"/>
                              </m:ctrlPr>
                            </m:sSubPr>
                            <m:e>
                              <m:r>
                                <a:rPr lang="en-US" b="1" i="1" smtClean="0"/>
                                <m:t>𝒓</m:t>
                              </m:r>
                            </m:e>
                            <m:sub>
                              <m:r>
                                <a:rPr lang="en-US" b="1" i="1" smtClean="0"/>
                                <m:t>𝒊</m:t>
                              </m:r>
                            </m:sub>
                          </m:sSub>
                          <m:r>
                            <a:rPr lang="en-US" b="1" i="1" smtClean="0"/>
                            <m:t>∈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en-US" b="1" i="1" smtClean="0"/>
                              </m:ctrlPr>
                            </m:dPr>
                            <m:e>
                              <m:r>
                                <a:rPr lang="en-US" b="1" i="1" smtClean="0"/>
                                <m:t>𝟎</m:t>
                              </m:r>
                              <m:r>
                                <a:rPr lang="en-US" b="1" i="1" smtClean="0"/>
                                <m:t>,</m:t>
                              </m:r>
                              <m:r>
                                <a:rPr lang="en-US" b="1" i="1" smtClean="0"/>
                                <m:t>𝟏</m:t>
                              </m:r>
                              <m:r>
                                <a:rPr lang="en-US" b="1" i="1" smtClean="0"/>
                                <m:t>,</m:t>
                              </m:r>
                              <m:r>
                                <a:rPr lang="en-US" b="1" i="1" smtClean="0"/>
                                <m:t>𝟐</m:t>
                              </m:r>
                              <m:r>
                                <a:rPr lang="en-US" b="1" i="1" smtClean="0"/>
                                <m:t>,</m:t>
                              </m:r>
                              <m:r>
                                <a:rPr lang="en-US" b="1" i="1" smtClean="0"/>
                                <m:t>𝟑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b="1" dirty="0"/>
              </a:p>
              <a:p>
                <a:pPr algn="ctr">
                  <a:lnSpc>
                    <a:spcPct val="150000"/>
                  </a:lnSpc>
                </a:pPr>
                <a:r>
                  <a:rPr lang="en-US" sz="1600" dirty="0">
                    <a:ea typeface="Cambria Math" panose="02040503050406030204" pitchFamily="18" charset="0"/>
                  </a:rPr>
                  <a:t>given values </a:t>
                </a:r>
                <a14:m>
                  <m:oMath xmlns:m="http://schemas.openxmlformats.org/officeDocument/2006/math">
                    <m:r>
                      <a:rPr lang="en-US" b="1" i="1" smtClean="0">
                        <a:ea typeface="Cambria Math" panose="02040503050406030204" pitchFamily="18" charset="0"/>
                      </a:rPr>
                      <m:t>𝒏</m:t>
                    </m:r>
                    <m:r>
                      <a:rPr lang="en-US" b="1" i="1" smtClean="0"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1" i="1" smtClean="0"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ea typeface="Cambria Math" panose="02040503050406030204" pitchFamily="18" charset="0"/>
                          </a:rPr>
                          <m:t>𝑿</m:t>
                        </m:r>
                      </m:e>
                      <m:sub>
                        <m:r>
                          <a:rPr lang="en-US" b="1" i="1" smtClean="0">
                            <a:ea typeface="Cambria Math" panose="02040503050406030204" pitchFamily="18" charset="0"/>
                          </a:rPr>
                          <m:t>𝒎𝒊𝒏</m:t>
                        </m:r>
                      </m:sub>
                    </m:sSub>
                    <m:r>
                      <a:rPr lang="en-US" b="1" i="1" smtClean="0"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1" i="1" smtClean="0"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ea typeface="Cambria Math" panose="02040503050406030204" pitchFamily="18" charset="0"/>
                          </a:rPr>
                          <m:t>𝑿</m:t>
                        </m:r>
                      </m:e>
                      <m:sub>
                        <m:r>
                          <a:rPr lang="en-US" b="1" i="1" smtClean="0">
                            <a:ea typeface="Cambria Math" panose="02040503050406030204" pitchFamily="18" charset="0"/>
                          </a:rPr>
                          <m:t>𝒎𝒂𝒙</m:t>
                        </m:r>
                      </m:sub>
                    </m:sSub>
                    <m:r>
                      <a:rPr lang="en-US" b="1" i="1" smtClean="0"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1" i="1" smtClean="0"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ea typeface="Cambria Math" panose="02040503050406030204" pitchFamily="18" charset="0"/>
                          </a:rPr>
                          <m:t>𝒀</m:t>
                        </m:r>
                      </m:e>
                      <m:sub>
                        <m:r>
                          <a:rPr lang="en-US" b="1" i="1" smtClean="0">
                            <a:ea typeface="Cambria Math" panose="02040503050406030204" pitchFamily="18" charset="0"/>
                          </a:rPr>
                          <m:t>𝒎𝒊𝒏</m:t>
                        </m:r>
                      </m:sub>
                    </m:sSub>
                    <m:r>
                      <a:rPr lang="en-US" b="1" i="1" smtClean="0"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1" i="1" smtClean="0"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ea typeface="Cambria Math" panose="02040503050406030204" pitchFamily="18" charset="0"/>
                          </a:rPr>
                          <m:t>𝒀</m:t>
                        </m:r>
                      </m:e>
                      <m:sub>
                        <m:r>
                          <a:rPr lang="en-US" b="1" i="1" smtClean="0">
                            <a:ea typeface="Cambria Math" panose="02040503050406030204" pitchFamily="18" charset="0"/>
                          </a:rPr>
                          <m:t>𝒎𝒂𝒙</m:t>
                        </m:r>
                      </m:sub>
                    </m:sSub>
                  </m:oMath>
                </a14:m>
                <a:endParaRPr lang="en-US" b="1" dirty="0"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8191" y="3849304"/>
                <a:ext cx="4364181" cy="28095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0354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Assignment 1a Task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499"/>
            <a:ext cx="8825659" cy="3986871"/>
          </a:xfrm>
        </p:spPr>
        <p:txBody>
          <a:bodyPr/>
          <a:lstStyle/>
          <a:p>
            <a:r>
              <a:rPr lang="en-US" dirty="0"/>
              <a:t>Implement random search</a:t>
            </a:r>
          </a:p>
          <a:p>
            <a:r>
              <a:rPr lang="en-US" dirty="0"/>
              <a:t>Generate 100,000 random solutions and evaluate them</a:t>
            </a:r>
          </a:p>
          <a:p>
            <a:pPr lvl="1"/>
            <a:r>
              <a:rPr lang="en-US" dirty="0"/>
              <a:t>We call this one </a:t>
            </a:r>
            <a:r>
              <a:rPr lang="en-US" b="1" dirty="0"/>
              <a:t>run</a:t>
            </a:r>
            <a:r>
              <a:rPr lang="en-US" dirty="0"/>
              <a:t> with 100,000 </a:t>
            </a:r>
            <a:r>
              <a:rPr lang="en-US" b="1" dirty="0"/>
              <a:t>evaluations</a:t>
            </a:r>
            <a:r>
              <a:rPr lang="en-US" dirty="0"/>
              <a:t> (</a:t>
            </a:r>
            <a:r>
              <a:rPr lang="en-US" b="1" dirty="0"/>
              <a:t>evals</a:t>
            </a:r>
            <a:r>
              <a:rPr lang="en-US" dirty="0"/>
              <a:t>)</a:t>
            </a:r>
          </a:p>
          <a:p>
            <a:r>
              <a:rPr lang="en-US" dirty="0"/>
              <a:t>Do thirty runs</a:t>
            </a:r>
          </a:p>
          <a:p>
            <a:pPr lvl="1"/>
            <a:r>
              <a:rPr lang="en-US" dirty="0"/>
              <a:t>For the assignments in this class, thirty runs make one full </a:t>
            </a:r>
            <a:r>
              <a:rPr lang="en-US" b="1" dirty="0"/>
              <a:t>experiment</a:t>
            </a:r>
            <a:endParaRPr lang="en-US" dirty="0"/>
          </a:p>
          <a:p>
            <a:r>
              <a:rPr lang="en-US" dirty="0"/>
              <a:t>Record the fitness values during each run for analysis &amp; plotting</a:t>
            </a:r>
          </a:p>
          <a:p>
            <a:r>
              <a:rPr lang="en-US" dirty="0" err="1"/>
              <a:t>Stairstep</a:t>
            </a:r>
            <a:r>
              <a:rPr lang="en-US" dirty="0"/>
              <a:t> plot showing progress of search during a run</a:t>
            </a:r>
          </a:p>
          <a:p>
            <a:pPr lvl="1"/>
            <a:r>
              <a:rPr lang="en-US" dirty="0"/>
              <a:t>x = evals (1 through 100,000)</a:t>
            </a:r>
          </a:p>
          <a:p>
            <a:pPr lvl="1"/>
            <a:r>
              <a:rPr lang="en-US" dirty="0"/>
              <a:t>y = highest fitness seen so far at that </a:t>
            </a:r>
            <a:r>
              <a:rPr lang="en-US" dirty="0" err="1"/>
              <a:t>eval</a:t>
            </a:r>
            <a:r>
              <a:rPr lang="en-US" dirty="0"/>
              <a:t> in that run</a:t>
            </a:r>
          </a:p>
        </p:txBody>
      </p:sp>
    </p:spTree>
    <p:extLst>
      <p:ext uri="{BB962C8B-B14F-4D97-AF65-F5344CB8AC3E}">
        <p14:creationId xmlns:p14="http://schemas.microsoft.com/office/powerpoint/2010/main" val="381242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9E8E3-92A2-FAA5-F35E-513C53EDF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3CCBAC-7E2A-38DD-CA81-85E4EB468909}"/>
              </a:ext>
            </a:extLst>
          </p:cNvPr>
          <p:cNvSpPr/>
          <p:nvPr/>
        </p:nvSpPr>
        <p:spPr>
          <a:xfrm>
            <a:off x="4757882" y="5884332"/>
            <a:ext cx="2676236" cy="5818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Random initialization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Make a random solution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27EE23-B87C-4FCE-3612-DB71F44709F4}"/>
              </a:ext>
            </a:extLst>
          </p:cNvPr>
          <p:cNvSpPr/>
          <p:nvPr/>
        </p:nvSpPr>
        <p:spPr>
          <a:xfrm>
            <a:off x="4600286" y="4711312"/>
            <a:ext cx="2991427" cy="5818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Random search run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Make 100,000 random solutions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9BECEF8-E039-735A-EDBC-E84A36528D98}"/>
              </a:ext>
            </a:extLst>
          </p:cNvPr>
          <p:cNvCxnSpPr>
            <a:stCxn id="4" idx="0"/>
            <a:endCxn id="5" idx="2"/>
          </p:cNvCxnSpPr>
          <p:nvPr/>
        </p:nvCxnSpPr>
        <p:spPr>
          <a:xfrm flipV="1">
            <a:off x="6096000" y="5293203"/>
            <a:ext cx="0" cy="5911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A5C7F777-6228-F411-A8AC-5E4F219B1FEA}"/>
              </a:ext>
            </a:extLst>
          </p:cNvPr>
          <p:cNvSpPr/>
          <p:nvPr/>
        </p:nvSpPr>
        <p:spPr>
          <a:xfrm>
            <a:off x="4350614" y="3538292"/>
            <a:ext cx="3490769" cy="5818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Random search experiment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30 random search runs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FD7E35A-53C5-333E-6B90-FA70814AB9F7}"/>
              </a:ext>
            </a:extLst>
          </p:cNvPr>
          <p:cNvCxnSpPr/>
          <p:nvPr/>
        </p:nvCxnSpPr>
        <p:spPr>
          <a:xfrm flipV="1">
            <a:off x="6109851" y="4120183"/>
            <a:ext cx="0" cy="5911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0C37829-9B96-D604-8579-69E64652B72F}"/>
              </a:ext>
            </a:extLst>
          </p:cNvPr>
          <p:cNvSpPr/>
          <p:nvPr/>
        </p:nvSpPr>
        <p:spPr>
          <a:xfrm>
            <a:off x="1630505" y="2365271"/>
            <a:ext cx="2627459" cy="5818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Plots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Visualize your results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36ED21-46D9-6EE0-0D76-ACADA7C71E36}"/>
              </a:ext>
            </a:extLst>
          </p:cNvPr>
          <p:cNvSpPr/>
          <p:nvPr/>
        </p:nvSpPr>
        <p:spPr>
          <a:xfrm>
            <a:off x="4782268" y="2365272"/>
            <a:ext cx="2627459" cy="5818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Best solution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From the entire experiment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7C22E99-B71B-8406-E2E9-BFA0562B1314}"/>
              </a:ext>
            </a:extLst>
          </p:cNvPr>
          <p:cNvCxnSpPr/>
          <p:nvPr/>
        </p:nvCxnSpPr>
        <p:spPr>
          <a:xfrm flipV="1">
            <a:off x="6109851" y="2947163"/>
            <a:ext cx="0" cy="5911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6BDD8478-666A-CB3F-5412-C0B71B90230C}"/>
              </a:ext>
            </a:extLst>
          </p:cNvPr>
          <p:cNvSpPr/>
          <p:nvPr/>
        </p:nvSpPr>
        <p:spPr>
          <a:xfrm>
            <a:off x="7934031" y="2365271"/>
            <a:ext cx="2627459" cy="5818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Statistical Analysis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Comparing experiments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2A21588-8F04-5037-72E7-D750C54DEAAD}"/>
              </a:ext>
            </a:extLst>
          </p:cNvPr>
          <p:cNvCxnSpPr>
            <a:endCxn id="10" idx="2"/>
          </p:cNvCxnSpPr>
          <p:nvPr/>
        </p:nvCxnSpPr>
        <p:spPr>
          <a:xfrm flipH="1" flipV="1">
            <a:off x="2944235" y="2947162"/>
            <a:ext cx="1406379" cy="5911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A6C4EC9-8BFC-CCF3-423D-D664AFE7AAEF}"/>
              </a:ext>
            </a:extLst>
          </p:cNvPr>
          <p:cNvCxnSpPr>
            <a:endCxn id="13" idx="2"/>
          </p:cNvCxnSpPr>
          <p:nvPr/>
        </p:nvCxnSpPr>
        <p:spPr>
          <a:xfrm flipV="1">
            <a:off x="7841383" y="2947162"/>
            <a:ext cx="1406378" cy="5911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1569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Pitfalls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271" y="2348672"/>
            <a:ext cx="5542729" cy="1454747"/>
          </a:xfrm>
        </p:spPr>
        <p:txBody>
          <a:bodyPr>
            <a:normAutofit/>
          </a:bodyPr>
          <a:lstStyle/>
          <a:p>
            <a:r>
              <a:rPr lang="en-US" dirty="0"/>
              <a:t>Starting too late</a:t>
            </a:r>
          </a:p>
          <a:p>
            <a:pPr lvl="1"/>
            <a:r>
              <a:rPr lang="en-US" dirty="0"/>
              <a:t>Plan for </a:t>
            </a:r>
            <a:r>
              <a:rPr lang="en-US" b="1" dirty="0"/>
              <a:t>multiple hours of compute</a:t>
            </a:r>
            <a:r>
              <a:rPr lang="en-US" dirty="0"/>
              <a:t> for your experiment</a:t>
            </a:r>
          </a:p>
          <a:p>
            <a:pPr lvl="1"/>
            <a:r>
              <a:rPr lang="en-US" dirty="0"/>
              <a:t>Report takes time to write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53270" y="4471459"/>
            <a:ext cx="5542729" cy="19020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Code legibility</a:t>
            </a:r>
          </a:p>
          <a:p>
            <a:pPr lvl="1"/>
            <a:r>
              <a:rPr lang="en-US" dirty="0"/>
              <a:t>Remember, someone else will read your code</a:t>
            </a:r>
          </a:p>
          <a:p>
            <a:pPr lvl="1"/>
            <a:r>
              <a:rPr lang="en-US" dirty="0"/>
              <a:t>Legibility and understandability </a:t>
            </a:r>
            <a:r>
              <a:rPr lang="en-US" b="1" dirty="0"/>
              <a:t>contribute to your grade</a:t>
            </a:r>
          </a:p>
          <a:p>
            <a:pPr lvl="1"/>
            <a:r>
              <a:rPr lang="en-US" dirty="0"/>
              <a:t>You will reuse your code in future assignments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096000" y="2346291"/>
            <a:ext cx="5444836" cy="19020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Making a “better” algorithm</a:t>
            </a:r>
          </a:p>
          <a:p>
            <a:pPr lvl="1"/>
            <a:r>
              <a:rPr lang="en-US" dirty="0"/>
              <a:t>This is a blind random search</a:t>
            </a:r>
          </a:p>
          <a:p>
            <a:pPr lvl="1"/>
            <a:r>
              <a:rPr lang="en-US" dirty="0"/>
              <a:t>It’s </a:t>
            </a:r>
            <a:r>
              <a:rPr lang="en-US" i="1" dirty="0"/>
              <a:t>supposed</a:t>
            </a:r>
            <a:r>
              <a:rPr lang="en-US" dirty="0"/>
              <a:t> to be bad</a:t>
            </a:r>
          </a:p>
          <a:p>
            <a:pPr lvl="1"/>
            <a:r>
              <a:rPr lang="en-US" dirty="0"/>
              <a:t>It will be used as a component of later assignments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096000" y="4408550"/>
            <a:ext cx="5444836" cy="1962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Jupyter</a:t>
            </a:r>
            <a:r>
              <a:rPr lang="en-US" dirty="0"/>
              <a:t> Notebook misuse</a:t>
            </a:r>
          </a:p>
          <a:p>
            <a:pPr lvl="1"/>
            <a:r>
              <a:rPr lang="en-US" dirty="0"/>
              <a:t>Out-of-order cell execution</a:t>
            </a:r>
          </a:p>
          <a:p>
            <a:pPr lvl="1"/>
            <a:r>
              <a:rPr lang="en-US" dirty="0"/>
              <a:t>Global scope abuse</a:t>
            </a:r>
          </a:p>
          <a:p>
            <a:pPr lvl="1"/>
            <a:r>
              <a:rPr lang="en-US" dirty="0"/>
              <a:t>Copy-and-paste</a:t>
            </a:r>
          </a:p>
          <a:p>
            <a:pPr lvl="1"/>
            <a:r>
              <a:rPr lang="en-US" dirty="0"/>
              <a:t>Not saving experimental data</a:t>
            </a:r>
          </a:p>
        </p:txBody>
      </p:sp>
    </p:spTree>
    <p:extLst>
      <p:ext uri="{BB962C8B-B14F-4D97-AF65-F5344CB8AC3E}">
        <p14:creationId xmlns:p14="http://schemas.microsoft.com/office/powerpoint/2010/main" val="1144143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TM02900722[[fn=Ion Boardroom]]</Template>
  <TotalTime>1547</TotalTime>
  <Words>466</Words>
  <Application>Microsoft Office PowerPoint</Application>
  <PresentationFormat>Widescreen</PresentationFormat>
  <Paragraphs>106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Cambria Math</vt:lpstr>
      <vt:lpstr>Century Gothic</vt:lpstr>
      <vt:lpstr>Wingdings 3</vt:lpstr>
      <vt:lpstr>Ion Boardroom</vt:lpstr>
      <vt:lpstr>Coursework Overview</vt:lpstr>
      <vt:lpstr>Assignment Series 1: Cutting Stock</vt:lpstr>
      <vt:lpstr>Assignment Series 2: GPac</vt:lpstr>
      <vt:lpstr>The Cutting Stock Problem</vt:lpstr>
      <vt:lpstr>Solution Representation</vt:lpstr>
      <vt:lpstr>Assignment 1a Task</vt:lpstr>
      <vt:lpstr>Implementation</vt:lpstr>
      <vt:lpstr>Common Pitfalls</vt:lpstr>
    </vt:vector>
  </TitlesOfParts>
  <Company>Auburn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Coursework Overview</dc:title>
  <dc:creator>Braden Tisdale</dc:creator>
  <cp:lastModifiedBy>Ruby Browning</cp:lastModifiedBy>
  <cp:revision>123</cp:revision>
  <dcterms:created xsi:type="dcterms:W3CDTF">2023-08-22T18:40:00Z</dcterms:created>
  <dcterms:modified xsi:type="dcterms:W3CDTF">2026-08-19T18:52:16Z</dcterms:modified>
</cp:coreProperties>
</file>