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40"/>
  </p:notesMasterIdLst>
  <p:sldIdLst>
    <p:sldId id="306" r:id="rId5"/>
    <p:sldId id="372" r:id="rId6"/>
    <p:sldId id="374" r:id="rId7"/>
    <p:sldId id="373" r:id="rId8"/>
    <p:sldId id="376" r:id="rId9"/>
    <p:sldId id="379" r:id="rId10"/>
    <p:sldId id="380" r:id="rId11"/>
    <p:sldId id="381" r:id="rId12"/>
    <p:sldId id="382" r:id="rId13"/>
    <p:sldId id="399" r:id="rId14"/>
    <p:sldId id="400" r:id="rId15"/>
    <p:sldId id="383" r:id="rId16"/>
    <p:sldId id="384" r:id="rId17"/>
    <p:sldId id="377" r:id="rId18"/>
    <p:sldId id="385" r:id="rId19"/>
    <p:sldId id="387" r:id="rId20"/>
    <p:sldId id="388" r:id="rId21"/>
    <p:sldId id="389" r:id="rId22"/>
    <p:sldId id="395" r:id="rId23"/>
    <p:sldId id="390" r:id="rId24"/>
    <p:sldId id="403" r:id="rId25"/>
    <p:sldId id="396" r:id="rId26"/>
    <p:sldId id="391" r:id="rId27"/>
    <p:sldId id="406" r:id="rId28"/>
    <p:sldId id="378" r:id="rId29"/>
    <p:sldId id="392" r:id="rId30"/>
    <p:sldId id="393" r:id="rId31"/>
    <p:sldId id="394" r:id="rId32"/>
    <p:sldId id="397" r:id="rId33"/>
    <p:sldId id="404" r:id="rId34"/>
    <p:sldId id="405" r:id="rId35"/>
    <p:sldId id="402" r:id="rId36"/>
    <p:sldId id="341" r:id="rId37"/>
    <p:sldId id="398" r:id="rId38"/>
    <p:sldId id="34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A2EE0B-068C-43CB-93D7-3993D0B1661C}" v="2090" dt="2025-11-13T21:14:43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4" autoAdjust="0"/>
    <p:restoredTop sz="84967" autoAdjust="0"/>
  </p:normalViewPr>
  <p:slideViewPr>
    <p:cSldViewPr snapToGrid="0">
      <p:cViewPr varScale="1">
        <p:scale>
          <a:sx n="135" d="100"/>
          <a:sy n="135" d="100"/>
        </p:scale>
        <p:origin x="1068" y="114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Harris" userId="544bb820-3af4-4016-bc87-c84fca489ef8" providerId="ADAL" clId="{E33426B1-8437-44A5-A8D7-B631CDEBB752}"/>
    <pc:docChg chg="undo custSel addSld delSld modSld sldOrd">
      <pc:chgData name="Sean Harris" userId="544bb820-3af4-4016-bc87-c84fca489ef8" providerId="ADAL" clId="{E33426B1-8437-44A5-A8D7-B631CDEBB752}" dt="2025-11-13T21:14:43.027" v="2092" actId="20577"/>
      <pc:docMkLst>
        <pc:docMk/>
      </pc:docMkLst>
      <pc:sldChg chg="modSp mod modAnim modNotesTx">
        <pc:chgData name="Sean Harris" userId="544bb820-3af4-4016-bc87-c84fca489ef8" providerId="ADAL" clId="{E33426B1-8437-44A5-A8D7-B631CDEBB752}" dt="2025-11-13T21:05:37.091" v="2007" actId="20577"/>
        <pc:sldMkLst>
          <pc:docMk/>
          <pc:sldMk cId="3409088317" sldId="391"/>
        </pc:sldMkLst>
        <pc:spChg chg="mod">
          <ac:chgData name="Sean Harris" userId="544bb820-3af4-4016-bc87-c84fca489ef8" providerId="ADAL" clId="{E33426B1-8437-44A5-A8D7-B631CDEBB752}" dt="2025-11-13T21:03:54.923" v="2006" actId="27636"/>
          <ac:spMkLst>
            <pc:docMk/>
            <pc:sldMk cId="3409088317" sldId="391"/>
            <ac:spMk id="3" creationId="{54501E38-6B71-D2E8-B067-DE1EEE5CBB0B}"/>
          </ac:spMkLst>
        </pc:spChg>
      </pc:sldChg>
      <pc:sldChg chg="modSp modAnim">
        <pc:chgData name="Sean Harris" userId="544bb820-3af4-4016-bc87-c84fca489ef8" providerId="ADAL" clId="{E33426B1-8437-44A5-A8D7-B631CDEBB752}" dt="2025-11-13T20:19:10.371" v="1437" actId="20577"/>
        <pc:sldMkLst>
          <pc:docMk/>
          <pc:sldMk cId="483090249" sldId="392"/>
        </pc:sldMkLst>
        <pc:spChg chg="mod">
          <ac:chgData name="Sean Harris" userId="544bb820-3af4-4016-bc87-c84fca489ef8" providerId="ADAL" clId="{E33426B1-8437-44A5-A8D7-B631CDEBB752}" dt="2025-11-13T20:19:10.371" v="1437" actId="20577"/>
          <ac:spMkLst>
            <pc:docMk/>
            <pc:sldMk cId="483090249" sldId="392"/>
            <ac:spMk id="3" creationId="{6ECF4B0D-E181-FD55-F3AA-ED5D3D25865E}"/>
          </ac:spMkLst>
        </pc:spChg>
      </pc:sldChg>
      <pc:sldChg chg="modSp mod">
        <pc:chgData name="Sean Harris" userId="544bb820-3af4-4016-bc87-c84fca489ef8" providerId="ADAL" clId="{E33426B1-8437-44A5-A8D7-B631CDEBB752}" dt="2025-11-13T18:49:19.814" v="172" actId="20577"/>
        <pc:sldMkLst>
          <pc:docMk/>
          <pc:sldMk cId="3144631037" sldId="394"/>
        </pc:sldMkLst>
        <pc:spChg chg="mod">
          <ac:chgData name="Sean Harris" userId="544bb820-3af4-4016-bc87-c84fca489ef8" providerId="ADAL" clId="{E33426B1-8437-44A5-A8D7-B631CDEBB752}" dt="2025-11-13T18:49:19.814" v="172" actId="20577"/>
          <ac:spMkLst>
            <pc:docMk/>
            <pc:sldMk cId="3144631037" sldId="394"/>
            <ac:spMk id="8" creationId="{D4522F8E-0CA9-5D8C-0822-3AD583E86C37}"/>
          </ac:spMkLst>
        </pc:spChg>
      </pc:sldChg>
      <pc:sldChg chg="addSp delSp modSp new mod modAnim">
        <pc:chgData name="Sean Harris" userId="544bb820-3af4-4016-bc87-c84fca489ef8" providerId="ADAL" clId="{E33426B1-8437-44A5-A8D7-B631CDEBB752}" dt="2025-11-13T19:12:02.902" v="695" actId="20577"/>
        <pc:sldMkLst>
          <pc:docMk/>
          <pc:sldMk cId="251431352" sldId="404"/>
        </pc:sldMkLst>
        <pc:spChg chg="mod">
          <ac:chgData name="Sean Harris" userId="544bb820-3af4-4016-bc87-c84fca489ef8" providerId="ADAL" clId="{E33426B1-8437-44A5-A8D7-B631CDEBB752}" dt="2025-11-13T19:03:17.690" v="195"/>
          <ac:spMkLst>
            <pc:docMk/>
            <pc:sldMk cId="251431352" sldId="404"/>
            <ac:spMk id="2" creationId="{69BD9ABE-013B-8367-3A91-722ABF583CBA}"/>
          </ac:spMkLst>
        </pc:spChg>
        <pc:spChg chg="del">
          <ac:chgData name="Sean Harris" userId="544bb820-3af4-4016-bc87-c84fca489ef8" providerId="ADAL" clId="{E33426B1-8437-44A5-A8D7-B631CDEBB752}" dt="2025-11-13T18:43:44.220" v="31"/>
          <ac:spMkLst>
            <pc:docMk/>
            <pc:sldMk cId="251431352" sldId="404"/>
            <ac:spMk id="3" creationId="{FD16B36B-B21C-1DEB-C83A-105B5E4B0C91}"/>
          </ac:spMkLst>
        </pc:spChg>
        <pc:spChg chg="add mod">
          <ac:chgData name="Sean Harris" userId="544bb820-3af4-4016-bc87-c84fca489ef8" providerId="ADAL" clId="{E33426B1-8437-44A5-A8D7-B631CDEBB752}" dt="2025-11-13T18:50:59.181" v="194" actId="1076"/>
          <ac:spMkLst>
            <pc:docMk/>
            <pc:sldMk cId="251431352" sldId="404"/>
            <ac:spMk id="6" creationId="{DDB4930D-9960-FBBE-5D7B-49518CEB4432}"/>
          </ac:spMkLst>
        </pc:spChg>
        <pc:spChg chg="add mod">
          <ac:chgData name="Sean Harris" userId="544bb820-3af4-4016-bc87-c84fca489ef8" providerId="ADAL" clId="{E33426B1-8437-44A5-A8D7-B631CDEBB752}" dt="2025-11-13T19:12:02.902" v="695" actId="20577"/>
          <ac:spMkLst>
            <pc:docMk/>
            <pc:sldMk cId="251431352" sldId="404"/>
            <ac:spMk id="7" creationId="{63CDC92D-9B12-0D31-B9D6-DA47B445585E}"/>
          </ac:spMkLst>
        </pc:spChg>
        <pc:picChg chg="add mod">
          <ac:chgData name="Sean Harris" userId="544bb820-3af4-4016-bc87-c84fca489ef8" providerId="ADAL" clId="{E33426B1-8437-44A5-A8D7-B631CDEBB752}" dt="2025-11-13T18:43:51.988" v="86" actId="1037"/>
          <ac:picMkLst>
            <pc:docMk/>
            <pc:sldMk cId="251431352" sldId="404"/>
            <ac:picMk id="5" creationId="{66B6C1B6-6E99-5784-2371-8D268F30E60C}"/>
          </ac:picMkLst>
        </pc:picChg>
      </pc:sldChg>
      <pc:sldChg chg="addSp delSp modSp new del mod modClrScheme chgLayout">
        <pc:chgData name="Sean Harris" userId="544bb820-3af4-4016-bc87-c84fca489ef8" providerId="ADAL" clId="{E33426B1-8437-44A5-A8D7-B631CDEBB752}" dt="2025-11-13T18:42:35.894" v="24" actId="2696"/>
        <pc:sldMkLst>
          <pc:docMk/>
          <pc:sldMk cId="668346702" sldId="404"/>
        </pc:sldMkLst>
        <pc:spChg chg="del mod ord">
          <ac:chgData name="Sean Harris" userId="544bb820-3af4-4016-bc87-c84fca489ef8" providerId="ADAL" clId="{E33426B1-8437-44A5-A8D7-B631CDEBB752}" dt="2025-11-13T18:42:04.061" v="18" actId="700"/>
          <ac:spMkLst>
            <pc:docMk/>
            <pc:sldMk cId="668346702" sldId="404"/>
            <ac:spMk id="2" creationId="{2825EF8B-031C-EBBF-A127-7480F00D7F38}"/>
          </ac:spMkLst>
        </pc:spChg>
        <pc:spChg chg="del">
          <ac:chgData name="Sean Harris" userId="544bb820-3af4-4016-bc87-c84fca489ef8" providerId="ADAL" clId="{E33426B1-8437-44A5-A8D7-B631CDEBB752}" dt="2025-11-13T18:39:06.751" v="1" actId="22"/>
          <ac:spMkLst>
            <pc:docMk/>
            <pc:sldMk cId="668346702" sldId="404"/>
            <ac:spMk id="3" creationId="{A28D228B-8B61-B608-08BF-DF03F4043F5A}"/>
          </ac:spMkLst>
        </pc:spChg>
        <pc:spChg chg="mod ord">
          <ac:chgData name="Sean Harris" userId="544bb820-3af4-4016-bc87-c84fca489ef8" providerId="ADAL" clId="{E33426B1-8437-44A5-A8D7-B631CDEBB752}" dt="2025-11-13T18:42:04.061" v="18" actId="700"/>
          <ac:spMkLst>
            <pc:docMk/>
            <pc:sldMk cId="668346702" sldId="404"/>
            <ac:spMk id="4" creationId="{F4EE2E94-3C27-0ED5-4DB3-9EE90272C199}"/>
          </ac:spMkLst>
        </pc:spChg>
        <pc:spChg chg="add del mod">
          <ac:chgData name="Sean Harris" userId="544bb820-3af4-4016-bc87-c84fca489ef8" providerId="ADAL" clId="{E33426B1-8437-44A5-A8D7-B631CDEBB752}" dt="2025-11-13T18:41:38.861" v="16"/>
          <ac:spMkLst>
            <pc:docMk/>
            <pc:sldMk cId="668346702" sldId="404"/>
            <ac:spMk id="8" creationId="{FE78FA24-B799-6027-1AD9-03EF138D8870}"/>
          </ac:spMkLst>
        </pc:spChg>
        <pc:spChg chg="add del mod ord">
          <ac:chgData name="Sean Harris" userId="544bb820-3af4-4016-bc87-c84fca489ef8" providerId="ADAL" clId="{E33426B1-8437-44A5-A8D7-B631CDEBB752}" dt="2025-11-13T18:42:04.061" v="18" actId="700"/>
          <ac:spMkLst>
            <pc:docMk/>
            <pc:sldMk cId="668346702" sldId="404"/>
            <ac:spMk id="11" creationId="{9696E710-38A4-DF48-28D6-9E3A6A5189E2}"/>
          </ac:spMkLst>
        </pc:spChg>
        <pc:spChg chg="add mod ord">
          <ac:chgData name="Sean Harris" userId="544bb820-3af4-4016-bc87-c84fca489ef8" providerId="ADAL" clId="{E33426B1-8437-44A5-A8D7-B631CDEBB752}" dt="2025-11-13T18:42:04.061" v="18" actId="700"/>
          <ac:spMkLst>
            <pc:docMk/>
            <pc:sldMk cId="668346702" sldId="404"/>
            <ac:spMk id="12" creationId="{B1523D77-37D9-8EBC-6FE1-6BF237156810}"/>
          </ac:spMkLst>
        </pc:spChg>
        <pc:spChg chg="add mod ord">
          <ac:chgData name="Sean Harris" userId="544bb820-3af4-4016-bc87-c84fca489ef8" providerId="ADAL" clId="{E33426B1-8437-44A5-A8D7-B631CDEBB752}" dt="2025-11-13T18:42:04.061" v="18" actId="700"/>
          <ac:spMkLst>
            <pc:docMk/>
            <pc:sldMk cId="668346702" sldId="404"/>
            <ac:spMk id="13" creationId="{116BCBAB-05D7-56DA-CC63-24020D35201B}"/>
          </ac:spMkLst>
        </pc:spChg>
        <pc:spChg chg="add del mod ord">
          <ac:chgData name="Sean Harris" userId="544bb820-3af4-4016-bc87-c84fca489ef8" providerId="ADAL" clId="{E33426B1-8437-44A5-A8D7-B631CDEBB752}" dt="2025-11-13T18:42:11.446" v="20"/>
          <ac:spMkLst>
            <pc:docMk/>
            <pc:sldMk cId="668346702" sldId="404"/>
            <ac:spMk id="14" creationId="{158987A5-600C-4E6B-37EB-DDE65D5E4F18}"/>
          </ac:spMkLst>
        </pc:spChg>
        <pc:picChg chg="add del mod ord modCrop">
          <ac:chgData name="Sean Harris" userId="544bb820-3af4-4016-bc87-c84fca489ef8" providerId="ADAL" clId="{E33426B1-8437-44A5-A8D7-B631CDEBB752}" dt="2025-11-13T18:41:36.163" v="15" actId="21"/>
          <ac:picMkLst>
            <pc:docMk/>
            <pc:sldMk cId="668346702" sldId="404"/>
            <ac:picMk id="6" creationId="{4A62C432-48EA-7D64-2152-5B4510BF216E}"/>
          </ac:picMkLst>
        </pc:picChg>
        <pc:picChg chg="add del mod">
          <ac:chgData name="Sean Harris" userId="544bb820-3af4-4016-bc87-c84fca489ef8" providerId="ADAL" clId="{E33426B1-8437-44A5-A8D7-B631CDEBB752}" dt="2025-11-13T18:41:48.431" v="17" actId="21"/>
          <ac:picMkLst>
            <pc:docMk/>
            <pc:sldMk cId="668346702" sldId="404"/>
            <ac:picMk id="9" creationId="{4A62C432-48EA-7D64-2152-5B4510BF216E}"/>
          </ac:picMkLst>
        </pc:picChg>
        <pc:picChg chg="add mod">
          <ac:chgData name="Sean Harris" userId="544bb820-3af4-4016-bc87-c84fca489ef8" providerId="ADAL" clId="{E33426B1-8437-44A5-A8D7-B631CDEBB752}" dt="2025-11-13T18:42:11.446" v="20"/>
          <ac:picMkLst>
            <pc:docMk/>
            <pc:sldMk cId="668346702" sldId="404"/>
            <ac:picMk id="15" creationId="{4A62C432-48EA-7D64-2152-5B4510BF216E}"/>
          </ac:picMkLst>
        </pc:picChg>
      </pc:sldChg>
      <pc:sldChg chg="addSp modSp new mod">
        <pc:chgData name="Sean Harris" userId="544bb820-3af4-4016-bc87-c84fca489ef8" providerId="ADAL" clId="{E33426B1-8437-44A5-A8D7-B631CDEBB752}" dt="2025-11-13T19:34:01.941" v="1249" actId="1076"/>
        <pc:sldMkLst>
          <pc:docMk/>
          <pc:sldMk cId="1334525608" sldId="405"/>
        </pc:sldMkLst>
        <pc:spChg chg="mod">
          <ac:chgData name="Sean Harris" userId="544bb820-3af4-4016-bc87-c84fca489ef8" providerId="ADAL" clId="{E33426B1-8437-44A5-A8D7-B631CDEBB752}" dt="2025-11-13T19:12:33.893" v="710" actId="20577"/>
          <ac:spMkLst>
            <pc:docMk/>
            <pc:sldMk cId="1334525608" sldId="405"/>
            <ac:spMk id="2" creationId="{713858AD-1ED1-1842-6E17-4D6E424839CD}"/>
          </ac:spMkLst>
        </pc:spChg>
        <pc:spChg chg="mod">
          <ac:chgData name="Sean Harris" userId="544bb820-3af4-4016-bc87-c84fca489ef8" providerId="ADAL" clId="{E33426B1-8437-44A5-A8D7-B631CDEBB752}" dt="2025-11-13T19:32:30.708" v="1238" actId="20577"/>
          <ac:spMkLst>
            <pc:docMk/>
            <pc:sldMk cId="1334525608" sldId="405"/>
            <ac:spMk id="3" creationId="{00CC6B71-4FD2-14B2-56F9-EF4738731297}"/>
          </ac:spMkLst>
        </pc:spChg>
        <pc:spChg chg="add mod">
          <ac:chgData name="Sean Harris" userId="544bb820-3af4-4016-bc87-c84fca489ef8" providerId="ADAL" clId="{E33426B1-8437-44A5-A8D7-B631CDEBB752}" dt="2025-11-13T19:34:01.941" v="1249" actId="1076"/>
          <ac:spMkLst>
            <pc:docMk/>
            <pc:sldMk cId="1334525608" sldId="405"/>
            <ac:spMk id="7" creationId="{61FFAB7D-5C8B-48C7-E6F1-DFD852F87777}"/>
          </ac:spMkLst>
        </pc:spChg>
        <pc:picChg chg="add mod">
          <ac:chgData name="Sean Harris" userId="544bb820-3af4-4016-bc87-c84fca489ef8" providerId="ADAL" clId="{E33426B1-8437-44A5-A8D7-B631CDEBB752}" dt="2025-11-13T19:33:57.804" v="1248" actId="1076"/>
          <ac:picMkLst>
            <pc:docMk/>
            <pc:sldMk cId="1334525608" sldId="405"/>
            <ac:picMk id="6" creationId="{7EE42E12-07D2-E330-7CDD-40F2BF2F4094}"/>
          </ac:picMkLst>
        </pc:picChg>
      </pc:sldChg>
      <pc:sldChg chg="addSp delSp modSp add del mod ord">
        <pc:chgData name="Sean Harris" userId="544bb820-3af4-4016-bc87-c84fca489ef8" providerId="ADAL" clId="{E33426B1-8437-44A5-A8D7-B631CDEBB752}" dt="2025-11-13T18:42:54.671" v="29" actId="47"/>
        <pc:sldMkLst>
          <pc:docMk/>
          <pc:sldMk cId="1380327056" sldId="405"/>
        </pc:sldMkLst>
        <pc:spChg chg="add del mod">
          <ac:chgData name="Sean Harris" userId="544bb820-3af4-4016-bc87-c84fca489ef8" providerId="ADAL" clId="{E33426B1-8437-44A5-A8D7-B631CDEBB752}" dt="2025-11-13T18:42:51.047" v="28" actId="478"/>
          <ac:spMkLst>
            <pc:docMk/>
            <pc:sldMk cId="1380327056" sldId="405"/>
            <ac:spMk id="4" creationId="{7DB19DDB-168A-BC9D-505F-3416BC1C43AB}"/>
          </ac:spMkLst>
        </pc:spChg>
        <pc:picChg chg="add mod">
          <ac:chgData name="Sean Harris" userId="544bb820-3af4-4016-bc87-c84fca489ef8" providerId="ADAL" clId="{E33426B1-8437-44A5-A8D7-B631CDEBB752}" dt="2025-11-13T18:42:50.374" v="27"/>
          <ac:picMkLst>
            <pc:docMk/>
            <pc:sldMk cId="1380327056" sldId="405"/>
            <ac:picMk id="5" creationId="{4FD0490B-0975-1D04-876F-B71D65931DF1}"/>
          </ac:picMkLst>
        </pc:picChg>
        <pc:picChg chg="add del">
          <ac:chgData name="Sean Harris" userId="544bb820-3af4-4016-bc87-c84fca489ef8" providerId="ADAL" clId="{E33426B1-8437-44A5-A8D7-B631CDEBB752}" dt="2025-11-13T18:42:51.047" v="28" actId="478"/>
          <ac:picMkLst>
            <pc:docMk/>
            <pc:sldMk cId="1380327056" sldId="405"/>
            <ac:picMk id="6" creationId="{8B654B2A-FE58-FA50-4ABC-F0C593205207}"/>
          </ac:picMkLst>
        </pc:picChg>
      </pc:sldChg>
      <pc:sldChg chg="addSp modSp new mod modNotesTx">
        <pc:chgData name="Sean Harris" userId="544bb820-3af4-4016-bc87-c84fca489ef8" providerId="ADAL" clId="{E33426B1-8437-44A5-A8D7-B631CDEBB752}" dt="2025-11-13T21:14:43.027" v="2092" actId="20577"/>
        <pc:sldMkLst>
          <pc:docMk/>
          <pc:sldMk cId="2963204554" sldId="406"/>
        </pc:sldMkLst>
        <pc:spChg chg="mod">
          <ac:chgData name="Sean Harris" userId="544bb820-3af4-4016-bc87-c84fca489ef8" providerId="ADAL" clId="{E33426B1-8437-44A5-A8D7-B631CDEBB752}" dt="2025-11-13T20:22:34.163" v="1442" actId="20577"/>
          <ac:spMkLst>
            <pc:docMk/>
            <pc:sldMk cId="2963204554" sldId="406"/>
            <ac:spMk id="2" creationId="{D293F6B3-2783-5359-8D7E-3F3304B31FAF}"/>
          </ac:spMkLst>
        </pc:spChg>
        <pc:spChg chg="mod">
          <ac:chgData name="Sean Harris" userId="544bb820-3af4-4016-bc87-c84fca489ef8" providerId="ADAL" clId="{E33426B1-8437-44A5-A8D7-B631CDEBB752}" dt="2025-11-13T21:13:54.539" v="2062" actId="14100"/>
          <ac:spMkLst>
            <pc:docMk/>
            <pc:sldMk cId="2963204554" sldId="406"/>
            <ac:spMk id="3" creationId="{2FCAB419-5657-99C2-0C43-BE96DEA403BA}"/>
          </ac:spMkLst>
        </pc:spChg>
        <pc:spChg chg="add mod">
          <ac:chgData name="Sean Harris" userId="544bb820-3af4-4016-bc87-c84fca489ef8" providerId="ADAL" clId="{E33426B1-8437-44A5-A8D7-B631CDEBB752}" dt="2025-11-13T21:14:11.411" v="2066" actId="1076"/>
          <ac:spMkLst>
            <pc:docMk/>
            <pc:sldMk cId="2963204554" sldId="406"/>
            <ac:spMk id="8" creationId="{A3A6AC49-1991-E508-7473-6967FE6E0C54}"/>
          </ac:spMkLst>
        </pc:spChg>
        <pc:picChg chg="add mod">
          <ac:chgData name="Sean Harris" userId="544bb820-3af4-4016-bc87-c84fca489ef8" providerId="ADAL" clId="{E33426B1-8437-44A5-A8D7-B631CDEBB752}" dt="2025-11-13T21:14:07.658" v="2065" actId="1076"/>
          <ac:picMkLst>
            <pc:docMk/>
            <pc:sldMk cId="2963204554" sldId="406"/>
            <ac:picMk id="6" creationId="{4A03E652-37AF-DF98-9BBF-EC84A2793D40}"/>
          </ac:picMkLst>
        </pc:picChg>
      </pc:sldChg>
      <pc:sldChg chg="addSp delSp modSp add del mod ord modAnim">
        <pc:chgData name="Sean Harris" userId="544bb820-3af4-4016-bc87-c84fca489ef8" providerId="ADAL" clId="{E33426B1-8437-44A5-A8D7-B631CDEBB752}" dt="2025-11-13T20:41:55.289" v="1913" actId="47"/>
        <pc:sldMkLst>
          <pc:docMk/>
          <pc:sldMk cId="1811287435" sldId="407"/>
        </pc:sldMkLst>
        <pc:spChg chg="mod">
          <ac:chgData name="Sean Harris" userId="544bb820-3af4-4016-bc87-c84fca489ef8" providerId="ADAL" clId="{E33426B1-8437-44A5-A8D7-B631CDEBB752}" dt="2025-11-13T20:35:18.469" v="1815"/>
          <ac:spMkLst>
            <pc:docMk/>
            <pc:sldMk cId="1811287435" sldId="407"/>
            <ac:spMk id="2" creationId="{872927A9-41FF-85AB-1D87-1F4C4A565615}"/>
          </ac:spMkLst>
        </pc:spChg>
        <pc:spChg chg="add mod">
          <ac:chgData name="Sean Harris" userId="544bb820-3af4-4016-bc87-c84fca489ef8" providerId="ADAL" clId="{E33426B1-8437-44A5-A8D7-B631CDEBB752}" dt="2025-11-13T20:35:27.669" v="1818" actId="478"/>
          <ac:spMkLst>
            <pc:docMk/>
            <pc:sldMk cId="1811287435" sldId="407"/>
            <ac:spMk id="4" creationId="{E629324D-53EB-C7FB-B89B-5E012796A12F}"/>
          </ac:spMkLst>
        </pc:spChg>
        <pc:spChg chg="del">
          <ac:chgData name="Sean Harris" userId="544bb820-3af4-4016-bc87-c84fca489ef8" providerId="ADAL" clId="{E33426B1-8437-44A5-A8D7-B631CDEBB752}" dt="2025-11-13T20:36:10.915" v="1819" actId="478"/>
          <ac:spMkLst>
            <pc:docMk/>
            <pc:sldMk cId="1811287435" sldId="407"/>
            <ac:spMk id="7" creationId="{A103DDAC-0C43-9E14-AE72-02C4F70F8298}"/>
          </ac:spMkLst>
        </pc:spChg>
        <pc:spChg chg="mod">
          <ac:chgData name="Sean Harris" userId="544bb820-3af4-4016-bc87-c84fca489ef8" providerId="ADAL" clId="{E33426B1-8437-44A5-A8D7-B631CDEBB752}" dt="2025-11-13T20:35:24.855" v="1817" actId="27636"/>
          <ac:spMkLst>
            <pc:docMk/>
            <pc:sldMk cId="1811287435" sldId="407"/>
            <ac:spMk id="8" creationId="{3A7C76E4-48B3-9D25-E834-2ED069B38330}"/>
          </ac:spMkLst>
        </pc:spChg>
        <pc:picChg chg="del">
          <ac:chgData name="Sean Harris" userId="544bb820-3af4-4016-bc87-c84fca489ef8" providerId="ADAL" clId="{E33426B1-8437-44A5-A8D7-B631CDEBB752}" dt="2025-11-13T20:35:27.669" v="1818" actId="478"/>
          <ac:picMkLst>
            <pc:docMk/>
            <pc:sldMk cId="1811287435" sldId="407"/>
            <ac:picMk id="6" creationId="{DDA208B1-5EDC-9216-85C2-17CCC040649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11/14/2025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4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by Sean Harris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9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0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0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 describe </a:t>
            </a:r>
            <a:r>
              <a:rPr lang="en-US"/>
              <a:t>HyperNEAT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ypi.org/project/cmae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nn.cs.utexas.edu/downloads/papers/stanley.cec02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ature1442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449639.345930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daptive-intelligent-robotics/QDax" TargetMode="External"/><Relationship Id="rId2" Type="http://schemas.openxmlformats.org/officeDocument/2006/relationships/hyperlink" Target="https://github.com/RobertTLange/evosax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hackplayers.com/2018/10/delysid-ann-perceptron-multicapa-java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freesoft.dev/program/15078387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mech.2019.00030/ful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atascience.stackexchange.com/questions/18667/relu-vs-sigmoid-in-mnist-example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urwhywait.github.io/blog/2021/12/02/introduction_to_dl0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erj.com/articles/cs-309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Introduction to Neuroevolution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Slides originally by </a:t>
            </a:r>
            <a:r>
              <a:rPr lang="en-US" sz="2400" b="1" dirty="0"/>
              <a:t>Deacon Seals</a:t>
            </a:r>
          </a:p>
          <a:p>
            <a:r>
              <a:rPr lang="en-US" dirty="0"/>
              <a:t>Presented today by </a:t>
            </a:r>
            <a:r>
              <a:rPr lang="en-US" sz="2400" b="1" dirty="0"/>
              <a:t>James Browning</a:t>
            </a:r>
            <a:r>
              <a:rPr lang="en-US" sz="2400" dirty="0"/>
              <a:t> and </a:t>
            </a:r>
            <a:r>
              <a:rPr lang="en-US" sz="2400" b="1" dirty="0"/>
              <a:t>Sean Harris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65F7-671F-D5FD-BC33-41FFB56B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TL;DR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541DF2-6A06-F5DC-E8FF-4C77987656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Neural networks are basically complicated parameterized linear algebra expressions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Matrices of parameters affect behavior of the expression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Say there are </a:t>
                </a:r>
                <a:r>
                  <a:rPr lang="en-US" i="1" dirty="0"/>
                  <a:t>N</a:t>
                </a:r>
                <a:r>
                  <a:rPr lang="en-US" dirty="0"/>
                  <a:t> parameters within all these matrices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Evaluating neural network = evaluating equation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Performing all matrix operations in equation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These expressions are differentiable (in deep learning)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Loss function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For a given input, defines numerical difference between expected output and neural network output (e.g., error)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Tuning parameters akin to traversing an N-dimensional space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Each point in this space corresponds to a combination of parameter values that produces a particular loss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541DF2-6A06-F5DC-E8FF-4C77987656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  <a:blipFill>
                <a:blip r:embed="rId2"/>
                <a:stretch>
                  <a:fillRect l="-696" t="-653" r="-522" b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A21B8-B4AB-5BD3-72D4-3B8DC690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464F6-880F-EEF6-8351-ED902D942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D385-0B97-B8B8-F6C2-4A3EC151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TL;DR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EB9BF-4928-231A-CE8D-B5F04B176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Backpropagation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Partial derivative of loss function </a:t>
            </a:r>
            <a:r>
              <a:rPr lang="en-US" dirty="0" err="1"/>
              <a:t>w.r.t.</a:t>
            </a:r>
            <a:r>
              <a:rPr lang="en-US" dirty="0"/>
              <a:t> network parameters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Broken down to smaller, easier problems via chain rule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Computes a gradient </a:t>
            </a:r>
            <a:r>
              <a:rPr lang="en-US" dirty="0" err="1"/>
              <a:t>w.r.t.</a:t>
            </a:r>
            <a:r>
              <a:rPr lang="en-US" dirty="0"/>
              <a:t> constants in neural network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Like calculating the slope of a curve, but in N-dimensional space</a:t>
            </a:r>
          </a:p>
          <a:p>
            <a:pPr>
              <a:lnSpc>
                <a:spcPct val="110000"/>
              </a:lnSpc>
            </a:pPr>
            <a:r>
              <a:rPr lang="en-US" dirty="0"/>
              <a:t>Gradient contains a value for every network parameter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Basically, an N-dimensional heading/direction that causes an increase of the loss function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This direction does not have a magnitude, so we multiply it by some step size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Update parameters by adding or subtracting gradient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Subtract for gradient descent (minimize loss/error)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Add for gradient ascent (maximize loss/reward)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66F3C-301A-3B6A-083B-1CEE34EA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9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B19C-52A6-3051-6FC7-CDDFE1A5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Additional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AB5EF-C581-0C9A-C8E3-D22FFED8C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2013 – </a:t>
            </a:r>
            <a:r>
              <a:rPr lang="en-US" dirty="0" err="1"/>
              <a:t>AlexNet</a:t>
            </a:r>
            <a:r>
              <a:rPr lang="en-US" dirty="0"/>
              <a:t> demonstrates GPU training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Drastically improved performance on image classification task afforded by efficient training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Deep learning wins the “hardware lottery”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Kickstarts current AI boom</a:t>
            </a:r>
          </a:p>
          <a:p>
            <a:pPr>
              <a:lnSpc>
                <a:spcPct val="120000"/>
              </a:lnSpc>
            </a:pPr>
            <a:r>
              <a:rPr lang="en-US" dirty="0"/>
              <a:t>2017 – Transformer networks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Uses attention mechanism to replace memory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Outperforms LSTMs on most applicable tasks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Benefits from gradient-based optimization more than RNNs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Revolutionizes natural language processing (NLP)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E.g., foundation of ChatGPT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GPT: generative pre-trained transformer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16117-3DB1-2C92-638D-7AB8680E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193B-B3DA-E6E2-8C94-76870EB6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5E84D-C76A-9CF0-F19A-98753ABB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Neural networks consist of numerical parameters which can be tuned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Deep learning is a gradient-based tuning approach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Neuroevolution is a gradient-free tuning approach</a:t>
            </a:r>
          </a:p>
          <a:p>
            <a:pPr>
              <a:lnSpc>
                <a:spcPct val="110000"/>
              </a:lnSpc>
            </a:pPr>
            <a:r>
              <a:rPr lang="en-US" dirty="0"/>
              <a:t>Architectural advances to neural networks are directly impactful to neuroevolution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 use of dense, CNN, and LSTM components</a:t>
            </a:r>
          </a:p>
          <a:p>
            <a:pPr>
              <a:lnSpc>
                <a:spcPct val="110000"/>
              </a:lnSpc>
            </a:pPr>
            <a:r>
              <a:rPr lang="en-US" dirty="0"/>
              <a:t>Some of these advances are biased towards deep learning methods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E.g., transformers make more effective use of backpropagation than LSTMs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Transformers may still lend themselves to neuroevolution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132EC-CE8F-1C16-96AA-A56380D0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EB6D-E78F-3E50-8AEF-18ECCA333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Neuroevolution</a:t>
            </a:r>
          </a:p>
        </p:txBody>
      </p:sp>
    </p:spTree>
    <p:extLst>
      <p:ext uri="{BB962C8B-B14F-4D97-AF65-F5344CB8AC3E}">
        <p14:creationId xmlns:p14="http://schemas.microsoft.com/office/powerpoint/2010/main" val="182574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62DA-BE3B-6EC7-B8A9-4E39FAD1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Deep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5BE69-B5CA-CBAB-9F21-0DED3DA92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F5388-40B6-D384-DC89-98080D77CB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Requires differentiability of all components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Allows for clear indicators of search direction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Requires differentiable loss or reward functions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Can optimize during multi-step tasks (e.g., games)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61845-2301-1492-28A9-3D98EB474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Neuroevolution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06FF8-DE98-236B-4BF2-0223621CC2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Does not require differentiability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Enables non-differentiable network components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Spiking neural networks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Allows for non-differentiable problems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Meaningfully more flexible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Requires many full episodes of multi-step tasks (e.g., games)</a:t>
            </a:r>
          </a:p>
        </p:txBody>
      </p:sp>
    </p:spTree>
    <p:extLst>
      <p:ext uri="{BB962C8B-B14F-4D97-AF65-F5344CB8AC3E}">
        <p14:creationId xmlns:p14="http://schemas.microsoft.com/office/powerpoint/2010/main" val="36600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62DA-BE3B-6EC7-B8A9-4E39FAD1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Deep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5BE69-B5CA-CBAB-9F21-0DED3DA92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F5388-40B6-D384-DC89-98080D77CB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Explicitly calculates a performance gradient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Cannot tolerate discontinuities</a:t>
            </a:r>
          </a:p>
          <a:p>
            <a:pPr>
              <a:lnSpc>
                <a:spcPct val="100000"/>
              </a:lnSpc>
            </a:pPr>
            <a:r>
              <a:rPr lang="en-US" dirty="0"/>
              <a:t>Uses hill-climbing-like gradient traversal algorithms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Benefits from making gradient smoother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Incorporates mechanisms to leave local optima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61845-2301-1492-28A9-3D98EB474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Neuroevolution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06FF8-DE98-236B-4BF2-0223621CC2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Optimizes about an implicit search gradient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Still stumbles with deceptive fitness landscapes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E.g., discontinuities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Meaningfully less sample efficient on many problems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I.e., requires more fitness evaluations than deep learning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Can operate on arbitrary non-binary performance metrics</a:t>
            </a:r>
          </a:p>
        </p:txBody>
      </p:sp>
    </p:spTree>
    <p:extLst>
      <p:ext uri="{BB962C8B-B14F-4D97-AF65-F5344CB8AC3E}">
        <p14:creationId xmlns:p14="http://schemas.microsoft.com/office/powerpoint/2010/main" val="408772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8D28-9FDA-C725-9F2B-76E805A14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GA/ES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B0035-303C-DF0F-33CE-6E8B34630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5502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Linear genotype of floats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Translated into more complex geometries based on network architecture at evaluation time</a:t>
            </a:r>
          </a:p>
          <a:p>
            <a:pPr>
              <a:lnSpc>
                <a:spcPct val="110000"/>
              </a:lnSpc>
            </a:pPr>
            <a:r>
              <a:rPr lang="en-US" dirty="0"/>
              <a:t>Mutation only variation operators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Gaussian noise is very common</a:t>
            </a:r>
          </a:p>
          <a:p>
            <a:pPr>
              <a:lnSpc>
                <a:spcPct val="110000"/>
              </a:lnSpc>
            </a:pPr>
            <a:r>
              <a:rPr lang="en-US" dirty="0"/>
              <a:t>Genetic Algorithm (GA)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Parent selection to form a child pool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Some sort of survival selection</a:t>
            </a:r>
          </a:p>
          <a:p>
            <a:pPr>
              <a:lnSpc>
                <a:spcPct val="110000"/>
              </a:lnSpc>
            </a:pPr>
            <a:r>
              <a:rPr lang="en-US" dirty="0"/>
              <a:t>Evolutionary Strategy (ES)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Most or all individuals generate a child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Child directly replaces their parent if better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Common in competitive coevolution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095BD-99C3-23F6-7742-C169BE69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99AC69-B697-BD10-7995-D43FDF1639A4}"/>
              </a:ext>
            </a:extLst>
          </p:cNvPr>
          <p:cNvSpPr txBox="1">
            <a:spLocks/>
          </p:cNvSpPr>
          <p:nvPr/>
        </p:nvSpPr>
        <p:spPr>
          <a:xfrm>
            <a:off x="8197617" y="4128977"/>
            <a:ext cx="3994383" cy="2047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l-GR" sz="2400" dirty="0">
                <a:solidFill>
                  <a:schemeClr val="accent4">
                    <a:lumMod val="75000"/>
                  </a:schemeClr>
                </a:solidFill>
              </a:rPr>
              <a:t>μ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+λ: steady-state model</a:t>
            </a:r>
          </a:p>
          <a:p>
            <a:pPr>
              <a:lnSpc>
                <a:spcPct val="110000"/>
              </a:lnSpc>
            </a:pPr>
            <a:r>
              <a:rPr lang="el-GR" sz="2400" dirty="0">
                <a:solidFill>
                  <a:schemeClr val="accent4">
                    <a:lumMod val="75000"/>
                  </a:schemeClr>
                </a:solidFill>
              </a:rPr>
              <a:t>μ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,λ: generational model</a:t>
            </a:r>
          </a:p>
          <a:p>
            <a:pPr>
              <a:lnSpc>
                <a:spcPct val="110000"/>
              </a:lnSpc>
            </a:pPr>
            <a:r>
              <a:rPr lang="el-GR" sz="2400" dirty="0">
                <a:solidFill>
                  <a:schemeClr val="accent4">
                    <a:lumMod val="75000"/>
                  </a:schemeClr>
                </a:solidFill>
              </a:rPr>
              <a:t>μ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*λ</a:t>
            </a:r>
          </a:p>
        </p:txBody>
      </p:sp>
    </p:spTree>
    <p:extLst>
      <p:ext uri="{BB962C8B-B14F-4D97-AF65-F5344CB8AC3E}">
        <p14:creationId xmlns:p14="http://schemas.microsoft.com/office/powerpoint/2010/main" val="24623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EBEB-F88D-0833-13E8-4C84BCFD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CMA-ES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0B160-76A2-BD79-6E96-DDC89A986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Covariance Matrix Adaptation Evolutionary Strategy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Covariance matrix describes variances between dimensions in a multivariate normal distribution</a:t>
            </a:r>
          </a:p>
          <a:p>
            <a:pPr>
              <a:lnSpc>
                <a:spcPct val="100000"/>
              </a:lnSpc>
            </a:pPr>
            <a:r>
              <a:rPr lang="en-US" dirty="0"/>
              <a:t>Does not adhere to typical EA loop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Uses ask-eval-tell loop instead</a:t>
            </a:r>
          </a:p>
          <a:p>
            <a:pPr>
              <a:lnSpc>
                <a:spcPct val="100000"/>
              </a:lnSpc>
            </a:pPr>
            <a:r>
              <a:rPr lang="en-US" dirty="0"/>
              <a:t>Does not adhere to typical EA population-based search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Population is generational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Children are not directly created from parents</a:t>
            </a:r>
          </a:p>
          <a:p>
            <a:pPr>
              <a:lnSpc>
                <a:spcPct val="100000"/>
              </a:lnSpc>
            </a:pPr>
            <a:r>
              <a:rPr lang="en-US" dirty="0"/>
              <a:t>Akin to searching for a multivariate normal distribution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Sampling this distribution yields good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5D5CC-47EF-1122-E48F-EF06FBD0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B756-BA7A-324D-FEEA-FBA63374D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CMA-ES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99D2347-38BA-7B84-59C5-9F8F11FB5B6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680085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Multivariate normal distribution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Mean vector</a:t>
                </a:r>
              </a:p>
              <a:p>
                <a:pPr lvl="2">
                  <a:lnSpc>
                    <a:spcPct val="11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Covariance matrix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/>
                  <a:t>Symmetric matrix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2">
                  <a:lnSpc>
                    <a:spcPct val="110000"/>
                  </a:lnSpc>
                </a:pPr>
                <a:r>
                  <a:rPr lang="en-US" dirty="0"/>
                  <a:t>Diagonal contains axial variances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/>
                  <a:t>Eigenvectors describe orientation of distribution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dirty="0"/>
                  <a:t>Eigenvalues describe variance along eigenvectors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CMA-ES updates the mean vector and covariance matrix needed to describe this distribution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Dimensionality of distribution same as number of parameters in neural network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99D2347-38BA-7B84-59C5-9F8F11FB5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6800850" cy="4351338"/>
              </a:xfrm>
              <a:blipFill>
                <a:blip r:embed="rId3"/>
                <a:stretch>
                  <a:fillRect l="-1076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B6D9339-80CB-03A8-F320-58FAAF480F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412478" y="1928991"/>
            <a:ext cx="3297943" cy="324307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1AD006-F937-B993-09AB-A19116AEB67E}"/>
              </a:ext>
            </a:extLst>
          </p:cNvPr>
          <p:cNvSpPr txBox="1"/>
          <p:nvPr/>
        </p:nvSpPr>
        <p:spPr>
          <a:xfrm>
            <a:off x="7826449" y="5120554"/>
            <a:ext cx="268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 multivariate normal distribution centered at the origin, displayed with eigenvectors and standard deviations.</a:t>
            </a:r>
          </a:p>
        </p:txBody>
      </p:sp>
    </p:spTree>
    <p:extLst>
      <p:ext uri="{BB962C8B-B14F-4D97-AF65-F5344CB8AC3E}">
        <p14:creationId xmlns:p14="http://schemas.microsoft.com/office/powerpoint/2010/main" val="17013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8348-7760-C3DB-CF34-00D081CE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467DD-E126-4690-DE39-030EAA5FE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You could make an entire course on neuroevolution.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This is not our direct area of expertise.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There are multiple generations of research on neuroevolution.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There are many tangential research areas that relate to and sometimes intermingle with neuroevolution.</a:t>
            </a:r>
          </a:p>
          <a:p>
            <a:pPr>
              <a:lnSpc>
                <a:spcPct val="100000"/>
              </a:lnSpc>
            </a:pPr>
            <a:r>
              <a:rPr lang="en-US" dirty="0"/>
              <a:t>Due to the success of deep learning, neuroevolution appears to be booming in the EC community.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Many great examples of up-and-coming researchers.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Hybridizing deep learning and EC.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Discovering new areas where EC can offer novel contributions.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6AE3D-2107-027A-5F15-AC2D98DA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0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EBEB-F88D-0833-13E8-4C84BCFD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CMA-ES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0B160-76A2-BD79-6E96-DDC89A986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Ask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Randomly sample solutions from multivariate normal distribution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Utilizes covariance matrix and vector of per-dimension means</a:t>
            </a:r>
          </a:p>
          <a:p>
            <a:pPr>
              <a:lnSpc>
                <a:spcPct val="100000"/>
              </a:lnSpc>
            </a:pPr>
            <a:r>
              <a:rPr lang="en-US" dirty="0"/>
              <a:t>Eval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Evaluate population of solutions sampled from distribution</a:t>
            </a:r>
          </a:p>
          <a:p>
            <a:pPr>
              <a:lnSpc>
                <a:spcPct val="100000"/>
              </a:lnSpc>
            </a:pPr>
            <a:r>
              <a:rPr lang="en-US" dirty="0"/>
              <a:t>Tell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Rank solutions based on performance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Calculate a weighted update to means and covariance matrix based on solution values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Shift distribution towards known good solutions, away from bad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5D5CC-47EF-1122-E48F-EF06FBD0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C6BB-CFF7-5032-0E03-9BA59D07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CMA-ES</a:t>
            </a:r>
          </a:p>
        </p:txBody>
      </p:sp>
      <p:pic>
        <p:nvPicPr>
          <p:cNvPr id="6" name="Content Placeholder 5" descr="A diagram of a graph&#10;&#10;AI-generated content may be incorrect.">
            <a:extLst>
              <a:ext uri="{FF2B5EF4-FFF2-40B4-BE49-F238E27FC236}">
                <a16:creationId xmlns:a16="http://schemas.microsoft.com/office/drawing/2014/main" id="{5CBDD85C-C4A2-2D2C-EBB7-26693831F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C325D-F15C-B81C-1CB9-4AC7C2B6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C9CFC-B8F6-7DB0-599B-BA4663C549B9}"/>
              </a:ext>
            </a:extLst>
          </p:cNvPr>
          <p:cNvSpPr txBox="1"/>
          <p:nvPr/>
        </p:nvSpPr>
        <p:spPr>
          <a:xfrm>
            <a:off x="1997964" y="6005047"/>
            <a:ext cx="8196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Image from </a:t>
            </a:r>
            <a:r>
              <a:rPr lang="en-US" sz="1100" i="1" dirty="0" err="1">
                <a:hlinkClick r:id="rId4"/>
              </a:rPr>
              <a:t>cmaes</a:t>
            </a:r>
            <a:r>
              <a:rPr lang="en-US" sz="1100" i="1" dirty="0">
                <a:hlinkClick r:id="rId4"/>
              </a:rPr>
              <a:t> : A Simple yet Practical Python Library for CMA-ES </a:t>
            </a:r>
            <a:r>
              <a:rPr lang="en-US" sz="1100" i="1" dirty="0"/>
              <a:t> </a:t>
            </a:r>
            <a:r>
              <a:rPr lang="en-US" sz="1100" dirty="0"/>
              <a:t>by Masahiro Nomura, Masashi Shibata</a:t>
            </a:r>
          </a:p>
        </p:txBody>
      </p:sp>
    </p:spTree>
    <p:extLst>
      <p:ext uri="{BB962C8B-B14F-4D97-AF65-F5344CB8AC3E}">
        <p14:creationId xmlns:p14="http://schemas.microsoft.com/office/powerpoint/2010/main" val="3319954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0D2E-393B-0591-D86E-1873E7DB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CMA-ES Population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7343-63F3-D998-91AE-34768F912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Number of times distribution is sampled each generation</a:t>
            </a:r>
          </a:p>
          <a:p>
            <a:pPr>
              <a:lnSpc>
                <a:spcPct val="110000"/>
              </a:lnSpc>
            </a:pPr>
            <a:r>
              <a:rPr lang="en-US" dirty="0"/>
              <a:t>Smaller population -&gt; local search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Most samples near current means</a:t>
            </a:r>
          </a:p>
          <a:p>
            <a:pPr>
              <a:lnSpc>
                <a:spcPct val="110000"/>
              </a:lnSpc>
            </a:pPr>
            <a:r>
              <a:rPr lang="en-US" dirty="0"/>
              <a:t>Larger population -&gt; global search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Greater chance of samples farther from current means</a:t>
            </a:r>
          </a:p>
          <a:p>
            <a:pPr>
              <a:lnSpc>
                <a:spcPct val="110000"/>
              </a:lnSpc>
            </a:pPr>
            <a:r>
              <a:rPr lang="en-US" dirty="0"/>
              <a:t>Some CMA-ES variants alternate use of large and small population sizes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Use global search until improvement stagnates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Use local search to fine tune on current means until convergence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Double population size from global search step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BB799-1BED-5A13-23C0-EF7F96DE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178D-1634-3E37-0A22-5D7CD8B5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01E38-6B71-D2E8-B067-DE1EEE5CB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Neuroevolution of augmenting topologies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2002 – Kenneth Stanley and Risto </a:t>
            </a:r>
            <a:r>
              <a:rPr lang="en-US" dirty="0" err="1"/>
              <a:t>Mikkulainen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GA approach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Maintains a persistent population (as opposed to CMA-ES)</a:t>
            </a:r>
          </a:p>
          <a:p>
            <a:pPr>
              <a:lnSpc>
                <a:spcPct val="100000"/>
              </a:lnSpc>
            </a:pPr>
            <a:r>
              <a:rPr lang="en-US" dirty="0"/>
              <a:t>Uses a direct encoding scheme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Directly represents every neuron and connection in a neural network</a:t>
            </a:r>
          </a:p>
          <a:p>
            <a:pPr>
              <a:lnSpc>
                <a:spcPct val="100000"/>
              </a:lnSpc>
            </a:pPr>
            <a:r>
              <a:rPr lang="en-US" dirty="0"/>
              <a:t>Variations introduced by </a:t>
            </a:r>
            <a:r>
              <a:rPr lang="en-US" dirty="0" err="1"/>
              <a:t>Mikkulainen</a:t>
            </a:r>
            <a:r>
              <a:rPr lang="en-US" dirty="0"/>
              <a:t>, Stanley, and others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Particularly </a:t>
            </a:r>
            <a:r>
              <a:rPr lang="en-US" dirty="0" err="1"/>
              <a:t>HyperNEAT</a:t>
            </a:r>
            <a:r>
              <a:rPr lang="en-US" dirty="0"/>
              <a:t>, which scales NEAT to larger network sizes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752C0-02DF-E358-F65C-18577A64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3F6B3-2783-5359-8D7E-3F3304B3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AB419-5657-99C2-0C43-BE96DEA40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3191" cy="4351338"/>
          </a:xfrm>
        </p:spPr>
        <p:txBody>
          <a:bodyPr/>
          <a:lstStyle/>
          <a:p>
            <a:r>
              <a:rPr lang="en-US" dirty="0"/>
              <a:t>Starts with a minimal neural network, only inputs/outputs</a:t>
            </a:r>
          </a:p>
          <a:p>
            <a:r>
              <a:rPr lang="en-US" dirty="0"/>
              <a:t>Mutation can:</a:t>
            </a:r>
          </a:p>
          <a:p>
            <a:pPr lvl="1"/>
            <a:r>
              <a:rPr lang="en-US" dirty="0"/>
              <a:t>Adjust connection weights</a:t>
            </a:r>
          </a:p>
          <a:p>
            <a:pPr lvl="1"/>
            <a:r>
              <a:rPr lang="en-US" dirty="0"/>
              <a:t>Disable or re-enable a connection</a:t>
            </a:r>
          </a:p>
          <a:p>
            <a:pPr lvl="1"/>
            <a:r>
              <a:rPr lang="en-US" dirty="0"/>
              <a:t>Add a new node</a:t>
            </a:r>
          </a:p>
          <a:p>
            <a:pPr lvl="1"/>
            <a:r>
              <a:rPr lang="en-US" dirty="0"/>
              <a:t>Add a new connection</a:t>
            </a:r>
          </a:p>
          <a:p>
            <a:r>
              <a:rPr lang="en-US" dirty="0"/>
              <a:t>Crossover of </a:t>
            </a:r>
            <a:r>
              <a:rPr lang="en-US" i="1" dirty="0"/>
              <a:t>homologous</a:t>
            </a:r>
            <a:br>
              <a:rPr lang="en-US" i="1" dirty="0"/>
            </a:br>
            <a:r>
              <a:rPr lang="en-US" dirty="0"/>
              <a:t>structures, tracking phylogeny</a:t>
            </a:r>
          </a:p>
          <a:p>
            <a:r>
              <a:rPr lang="en-US" dirty="0"/>
              <a:t>Explicit speciation and fitness sharing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2020-AE6F-6BC8-A862-82BCC524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03E652-37AF-DF98-9BBF-EC84A2793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305" y="2364283"/>
            <a:ext cx="3730495" cy="2852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6AC49-1991-E508-7473-6967FE6E0C54}"/>
              </a:ext>
            </a:extLst>
          </p:cNvPr>
          <p:cNvSpPr txBox="1"/>
          <p:nvPr/>
        </p:nvSpPr>
        <p:spPr>
          <a:xfrm>
            <a:off x="7359139" y="5216753"/>
            <a:ext cx="42588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Image from Efficient </a:t>
            </a:r>
            <a:r>
              <a:rPr lang="en-US" sz="1100" i="1" dirty="0">
                <a:hlinkClick r:id="rId4"/>
              </a:rPr>
              <a:t>Evolution of Neural Network Topologies</a:t>
            </a:r>
            <a:r>
              <a:rPr lang="en-US" sz="1100" dirty="0"/>
              <a:t> by </a:t>
            </a:r>
            <a:r>
              <a:rPr lang="fi-FI" sz="1100" dirty="0"/>
              <a:t>Kenneth O. Stanley and Risto Miikkulainen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963204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9C03-ADAC-3F62-E97D-81CA8BDD5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 Diversity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5A981-7E98-6F98-75E1-ACEE353E1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(Pause for questions.)</a:t>
            </a:r>
          </a:p>
        </p:txBody>
      </p:sp>
    </p:spTree>
    <p:extLst>
      <p:ext uri="{BB962C8B-B14F-4D97-AF65-F5344CB8AC3E}">
        <p14:creationId xmlns:p14="http://schemas.microsoft.com/office/powerpoint/2010/main" val="1286818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47D2-B477-2AB9-199A-E9B63BB6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F4B0D-E181-FD55-F3AA-ED5D3D258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Potentially one of the most promising areas of active research</a:t>
            </a:r>
          </a:p>
          <a:p>
            <a:pPr>
              <a:lnSpc>
                <a:spcPct val="100000"/>
              </a:lnSpc>
            </a:pPr>
            <a:r>
              <a:rPr lang="en-US" dirty="0"/>
              <a:t>Originally based in research into artificial life (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A.K.A.</a:t>
            </a:r>
            <a:r>
              <a:rPr lang="en-US" dirty="0"/>
              <a:t> ALife)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Open-ended evolution based on diversity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Typically used to study environment dynamics rather than optimization</a:t>
            </a:r>
          </a:p>
          <a:p>
            <a:pPr>
              <a:lnSpc>
                <a:spcPct val="100000"/>
              </a:lnSpc>
            </a:pPr>
            <a:r>
              <a:rPr lang="en-US" dirty="0"/>
              <a:t>Novelty Search (Lehman and Stanley, 2008)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Argued that searching purely for diversity could outperform direct searches for quality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CFADF-4308-2395-F2E0-6C98536C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47D2-B477-2AB9-199A-E9B63BB6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F4B0D-E181-FD55-F3AA-ED5D3D258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Optimize with respect to behavioral diversity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Emphasis on direct performance is often secondary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Allows for alternate definitions of success that may be further optimized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Can outperform direct optimization</a:t>
            </a:r>
          </a:p>
          <a:p>
            <a:pPr>
              <a:lnSpc>
                <a:spcPct val="100000"/>
              </a:lnSpc>
            </a:pPr>
            <a:r>
              <a:rPr lang="en-US" dirty="0"/>
              <a:t>Commonly uses neuroevolution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Underlying methodology not inherently restricted to neuroevolution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E.g., QD algorithms for GP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CFADF-4308-2395-F2E0-6C98536C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8940-F313-FB0B-077B-8D488BA9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MAP-Elites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245A0-075A-CE02-E3B5-C3B36A099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00848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Multi-dimensional Archive of Phenotypic Elites</a:t>
            </a:r>
          </a:p>
          <a:p>
            <a:pPr>
              <a:lnSpc>
                <a:spcPct val="110000"/>
              </a:lnSpc>
            </a:pPr>
            <a:r>
              <a:rPr lang="en-US" dirty="0"/>
              <a:t>Archive model population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Define grid based on discretized behavioral features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E.g., percentage of time a bipedal robot had each foot off ground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Phenotype corresponds to specific archive location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Save solution to archive location if empty or fitness is better</a:t>
            </a:r>
          </a:p>
          <a:p>
            <a:pPr>
              <a:lnSpc>
                <a:spcPct val="110000"/>
              </a:lnSpc>
            </a:pPr>
            <a:r>
              <a:rPr lang="en-US" dirty="0"/>
              <a:t>Randomly select parent from archive</a:t>
            </a:r>
          </a:p>
          <a:p>
            <a:pPr>
              <a:lnSpc>
                <a:spcPct val="110000"/>
              </a:lnSpc>
            </a:pPr>
            <a:r>
              <a:rPr lang="en-US" dirty="0"/>
              <a:t>Mutate selected parent to generate child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4C2BAF-183B-19DC-FE91-135F736E7C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39049" y="2760558"/>
            <a:ext cx="4552950" cy="19257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FEF11-F724-2075-75C3-AA81E3FBA5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22F8E-0CA9-5D8C-0822-3AD583E86C37}"/>
              </a:ext>
            </a:extLst>
          </p:cNvPr>
          <p:cNvSpPr txBox="1"/>
          <p:nvPr/>
        </p:nvSpPr>
        <p:spPr>
          <a:xfrm>
            <a:off x="7639050" y="4686315"/>
            <a:ext cx="45529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 </a:t>
            </a:r>
            <a:br>
              <a:rPr lang="en-US" sz="1100" dirty="0"/>
            </a:b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Mouret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B., &amp; Clune, J. (2015). Illuminating search spaces by mapping elites.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 preprint arXiv:1504.04909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4463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9EAA-A104-E4B3-DCC1-D121A321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MAP-Elites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7C584-3440-34EB-9562-DF98C746C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Requires careful definition of behavioral features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Define structure of archive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Indirectly related to performance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Studies typically perform ablation with combinations of features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Too many features hinders optimization performance</a:t>
            </a:r>
          </a:p>
          <a:p>
            <a:pPr>
              <a:lnSpc>
                <a:spcPct val="100000"/>
              </a:lnSpc>
            </a:pPr>
            <a:r>
              <a:rPr lang="en-US" dirty="0"/>
              <a:t>Predicated on effective mutation operations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Hallmark of neuroevolution</a:t>
            </a:r>
          </a:p>
          <a:p>
            <a:pPr>
              <a:lnSpc>
                <a:spcPct val="100000"/>
              </a:lnSpc>
            </a:pPr>
            <a:r>
              <a:rPr lang="en-US" dirty="0"/>
              <a:t>More akin to GA than 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Children can replace population members other than parent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 persistent (steady-state) population is maintained be archive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F36C7-558C-3D46-021F-E5209186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DB45-DEF4-B7F4-E461-7325ED54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Neuroevolution?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CF62B-642F-8DA5-28C4-AB7AC2890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application of evolutionary algorithms to tune the numerical parameters within a neural network.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Some of these techniques also involve autonomous design of the network topology.</a:t>
            </a:r>
          </a:p>
          <a:p>
            <a:pPr>
              <a:lnSpc>
                <a:spcPct val="110000"/>
              </a:lnSpc>
            </a:pPr>
            <a:r>
              <a:rPr lang="en-US" dirty="0"/>
              <a:t>Many of these algorithms originated for generic numerical optimization tasks.</a:t>
            </a:r>
          </a:p>
          <a:p>
            <a:pPr>
              <a:lnSpc>
                <a:spcPct val="110000"/>
              </a:lnSpc>
            </a:pPr>
            <a:r>
              <a:rPr lang="en-US" i="1" dirty="0"/>
              <a:t>Architecture search </a:t>
            </a:r>
            <a:r>
              <a:rPr lang="en-US" dirty="0"/>
              <a:t>algorithms may explore topology space and leave network tuning to other algorithms.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E.g., training with deep learning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This is distinct from neuroevolution (as far as we know).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C9685-0B57-9483-1750-7C039696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7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9ABE-013B-8367-3A91-722ABF58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MAP-Elites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C6E0E-A4F8-B595-E3A1-2DC7CF4F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6B6C1B6-6E99-5784-2371-8D268F30E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594" t="3339" r="26594" b="3263"/>
          <a:stretch>
            <a:fillRect/>
          </a:stretch>
        </p:blipFill>
        <p:spPr>
          <a:xfrm>
            <a:off x="3598005" y="1825625"/>
            <a:ext cx="7754430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B4930D-9960-FBBE-5D7B-49518CEB4432}"/>
              </a:ext>
            </a:extLst>
          </p:cNvPr>
          <p:cNvSpPr txBox="1"/>
          <p:nvPr/>
        </p:nvSpPr>
        <p:spPr>
          <a:xfrm>
            <a:off x="3292602" y="6181095"/>
            <a:ext cx="8365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Image from </a:t>
            </a:r>
            <a:r>
              <a:rPr lang="en-US" sz="1100" i="1" dirty="0">
                <a:hlinkClick r:id="rId3"/>
              </a:rPr>
              <a:t>Robots that can adapt like animals</a:t>
            </a:r>
            <a:r>
              <a:rPr lang="en-US" sz="1100" dirty="0"/>
              <a:t> by Cully, A., Clune, J., Tarapore, D., and Mouret, J.-B., licensed under </a:t>
            </a:r>
            <a:r>
              <a:rPr lang="en-US" sz="1100" dirty="0">
                <a:hlinkClick r:id="rId4"/>
              </a:rPr>
              <a:t>CC BY</a:t>
            </a:r>
            <a:r>
              <a:rPr lang="en-US" sz="1100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CDC92D-9B12-0D31-B9D6-DA47B445585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2987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Example – robot locomotion</a:t>
            </a:r>
          </a:p>
          <a:p>
            <a:pPr>
              <a:lnSpc>
                <a:spcPct val="100000"/>
              </a:lnSpc>
            </a:pPr>
            <a:r>
              <a:rPr lang="en-US" dirty="0"/>
              <a:t>6-dimensional behavioral archive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Based on contact with ground per-leg</a:t>
            </a:r>
          </a:p>
          <a:p>
            <a:pPr>
              <a:lnSpc>
                <a:spcPct val="100000"/>
              </a:lnSpc>
            </a:pPr>
            <a:r>
              <a:rPr lang="en-US" dirty="0"/>
              <a:t>MAP-elites encourages exploration to find many different gaits</a:t>
            </a:r>
          </a:p>
          <a:p>
            <a:pPr>
              <a:lnSpc>
                <a:spcPct val="100000"/>
              </a:lnSpc>
            </a:pPr>
            <a:r>
              <a:rPr lang="en-US" dirty="0"/>
              <a:t>Evolved gaits can be applied if the robot has one or more damaged legs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58AD-1ED1-1842-6E17-4D6E4248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PGA-MAP-Elites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C6B71-4FD2-14B2-56F9-EF4738731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Gradient Assisted MAP-Elites</a:t>
            </a:r>
          </a:p>
          <a:p>
            <a:r>
              <a:rPr lang="en-US" dirty="0"/>
              <a:t>Hybridizes MAP-Elites with reinforcement learning (TD3)</a:t>
            </a:r>
          </a:p>
          <a:p>
            <a:pPr lvl="1"/>
            <a:r>
              <a:rPr lang="en-US" dirty="0"/>
              <a:t>Train critic networks on the archive to predict action-rewards</a:t>
            </a:r>
          </a:p>
          <a:p>
            <a:pPr lvl="1"/>
            <a:r>
              <a:rPr lang="en-US" dirty="0"/>
              <a:t>Apply gradient descent to some children based on critics</a:t>
            </a:r>
          </a:p>
          <a:p>
            <a:pPr lvl="1"/>
            <a:r>
              <a:rPr lang="en-US" dirty="0"/>
              <a:t>Vary the rest with normal EA operators</a:t>
            </a:r>
          </a:p>
          <a:p>
            <a:r>
              <a:rPr lang="en-US" dirty="0"/>
              <a:t>MAP-Elites provides much stronger</a:t>
            </a:r>
            <a:br>
              <a:rPr lang="en-US" dirty="0"/>
            </a:br>
            <a:r>
              <a:rPr lang="en-US" dirty="0"/>
              <a:t>exploration than pure RL</a:t>
            </a:r>
          </a:p>
          <a:p>
            <a:r>
              <a:rPr lang="en-US" dirty="0"/>
              <a:t>Policy gradient allows stronger</a:t>
            </a:r>
            <a:br>
              <a:rPr lang="en-US" dirty="0"/>
            </a:br>
            <a:r>
              <a:rPr lang="en-US" dirty="0"/>
              <a:t>exploitation than pure MAP-Elites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DF8CB-4546-3B4A-9D6A-584DA1D2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42E12-07D2-E330-7CDD-40F2BF2F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528" y="3769717"/>
            <a:ext cx="4563112" cy="1991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FFAB7D-5C8B-48C7-E6F1-DFD852F87777}"/>
              </a:ext>
            </a:extLst>
          </p:cNvPr>
          <p:cNvSpPr txBox="1"/>
          <p:nvPr/>
        </p:nvSpPr>
        <p:spPr>
          <a:xfrm>
            <a:off x="6310122" y="5874242"/>
            <a:ext cx="5668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Image from </a:t>
            </a:r>
            <a:r>
              <a:rPr lang="en-US" sz="1100" i="1" dirty="0">
                <a:hlinkClick r:id="rId3"/>
              </a:rPr>
              <a:t>Policy gradient assisted MAP-Elites</a:t>
            </a:r>
            <a:r>
              <a:rPr lang="en-US" sz="1100" dirty="0"/>
              <a:t> by Olle Nilsson and Antoine Cully 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334525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82C6-F443-AF58-5B4F-F5F430C6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7166F-3DDD-2CB3-E5B3-B3627A453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evosax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FD1A8-A8F2-67DD-C27E-D7748121FA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JAX-Based Evolution Strategies</a:t>
            </a:r>
          </a:p>
          <a:p>
            <a:pPr>
              <a:lnSpc>
                <a:spcPct val="100000"/>
              </a:lnSpc>
            </a:pPr>
            <a:r>
              <a:rPr lang="en-US" dirty="0">
                <a:hlinkClick r:id="rId2"/>
              </a:rPr>
              <a:t>https://github.com/RobertTLange/evosax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90CDB-D95C-44C3-35BA-17EE3D07B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QDax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55A95-AE85-447A-BA3D-8C1E1071F3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Accelerated Quality-Diversity</a:t>
            </a:r>
          </a:p>
          <a:p>
            <a:pPr>
              <a:lnSpc>
                <a:spcPct val="100000"/>
              </a:lnSpc>
            </a:pPr>
            <a:r>
              <a:rPr lang="en-US" dirty="0">
                <a:hlinkClick r:id="rId3"/>
              </a:rPr>
              <a:t>https://github.com/adaptive-intelligent-robotics/QDax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EC7B39-F615-416A-3AE2-C9630F57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28" y="3885677"/>
            <a:ext cx="2084559" cy="230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dax_logo">
            <a:extLst>
              <a:ext uri="{FF2B5EF4-FFF2-40B4-BE49-F238E27FC236}">
                <a16:creationId xmlns:a16="http://schemas.microsoft.com/office/drawing/2014/main" id="{59DB0502-1AB1-F380-E779-C481FC4B5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61" y="3885677"/>
            <a:ext cx="1653085" cy="23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97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5554-7986-42DE-9360-199FD1B2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9C91-D3C5-4518-AFDD-AC1094E4E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Problems well-suited to deep learning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Deep learning is typically faster and more performant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 small amount of effort goes into reformatting problems to become well-suited (the results should not be dismissed though)</a:t>
            </a:r>
          </a:p>
          <a:p>
            <a:pPr>
              <a:lnSpc>
                <a:spcPct val="100000"/>
              </a:lnSpc>
            </a:pPr>
            <a:r>
              <a:rPr lang="en-US" dirty="0"/>
              <a:t>Neuroevolution can do some things deep learning can’t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Optimize non-differentiable network architectures (e.g., spiking neural networks)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Optimize problems with no or ill-suited loss/reward functions</a:t>
            </a:r>
          </a:p>
          <a:p>
            <a:pPr>
              <a:lnSpc>
                <a:spcPct val="100000"/>
              </a:lnSpc>
            </a:pPr>
            <a:r>
              <a:rPr lang="en-US" dirty="0"/>
              <a:t>Neuroevolution benefits from architectural advances in neural networks (typically brought about by deep learning)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C40C-0466-4143-A470-18B42671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0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5554-7986-42DE-9360-199FD1B2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9C91-D3C5-4518-AFDD-AC1094E4E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Newer variants of neuroevolution and quality diversity algorithms are adding deep learning mechanisms</a:t>
            </a:r>
          </a:p>
          <a:p>
            <a:pPr>
              <a:lnSpc>
                <a:spcPct val="110000"/>
              </a:lnSpc>
            </a:pPr>
            <a:r>
              <a:rPr lang="en-US" dirty="0"/>
              <a:t>Some domains like NLP are gaining interest in neuroevolution to evolve novel neural network architectures</a:t>
            </a:r>
          </a:p>
          <a:p>
            <a:pPr>
              <a:lnSpc>
                <a:spcPct val="110000"/>
              </a:lnSpc>
            </a:pPr>
            <a:r>
              <a:rPr lang="en-US" dirty="0"/>
              <a:t>Neural networks aren’t necessarily the best solution to some problems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E.g., discrete optimization, combinatorial optimization, certain ill-suited automated design problems (at least currently)</a:t>
            </a:r>
          </a:p>
          <a:p>
            <a:pPr>
              <a:lnSpc>
                <a:spcPct val="110000"/>
              </a:lnSpc>
            </a:pPr>
            <a:r>
              <a:rPr lang="en-US" dirty="0"/>
              <a:t>This presentation only scratches the surface of these topics</a:t>
            </a:r>
          </a:p>
          <a:p>
            <a:pPr>
              <a:lnSpc>
                <a:spcPct val="110000"/>
              </a:lnSpc>
            </a:pPr>
            <a:r>
              <a:rPr lang="en-US" b="1" dirty="0"/>
              <a:t>AI isn’t magic.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C40C-0466-4143-A470-18B42671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B461-94A6-4D2F-990A-E110144F4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8E8F7-1507-4852-8EE1-57C7C675A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8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CCD5-BA12-39B6-B3C4-504128C3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92A73-94B6-1568-6560-E763055CC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A Brief Intro to Neural Networks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Neuroevolution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Comparison with Deep Learning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Simple GA/ES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CMA-ES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NEAT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Quality Diversity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MAP-Elites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A0CD6-50D5-4F93-38FE-89A83F4F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4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44CD-8927-2BF4-F2C9-FFE070A41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Brief Intro to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8F3CE-DB88-2602-02E0-A34B06DB5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(Non-exhaustive!)</a:t>
            </a:r>
          </a:p>
        </p:txBody>
      </p:sp>
    </p:spTree>
    <p:extLst>
      <p:ext uri="{BB962C8B-B14F-4D97-AF65-F5344CB8AC3E}">
        <p14:creationId xmlns:p14="http://schemas.microsoft.com/office/powerpoint/2010/main" val="252496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E73E5F-6346-2FC4-CFF9-354C9573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80AD08-027A-E6C5-A588-80A19739A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0392" y="2514600"/>
                <a:ext cx="5544392" cy="2463433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Perceptron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dirty="0"/>
              </a:p>
              <a:p>
                <a:pPr marL="571500" lvl="1" indent="-342900">
                  <a:lnSpc>
                    <a:spcPct val="110000"/>
                  </a:lnSpc>
                </a:pPr>
                <a:r>
                  <a:rPr lang="en-US" dirty="0"/>
                  <a:t>A.K.A. McCulloch-Pitts neuron</a:t>
                </a:r>
              </a:p>
              <a:p>
                <a:pPr marL="800100" lvl="2" indent="-342900">
                  <a:lnSpc>
                    <a:spcPct val="110000"/>
                  </a:lnSpc>
                </a:pPr>
                <a:r>
                  <a:rPr lang="en-US" dirty="0"/>
                  <a:t>1943</a:t>
                </a:r>
              </a:p>
              <a:p>
                <a:pPr marL="800100" lvl="2" indent="-342900">
                  <a:lnSpc>
                    <a:spcPct val="110000"/>
                  </a:lnSpc>
                </a:pPr>
                <a:r>
                  <a:rPr lang="en-US" dirty="0"/>
                  <a:t>Hand-tuned weights implemented by circuit</a:t>
                </a:r>
              </a:p>
              <a:p>
                <a:pPr marL="571500" lvl="1" indent="-342900">
                  <a:lnSpc>
                    <a:spcPct val="110000"/>
                  </a:lnSpc>
                </a:pPr>
                <a:r>
                  <a:rPr lang="en-US" dirty="0"/>
                  <a:t>Linear classifier</a:t>
                </a:r>
              </a:p>
              <a:p>
                <a:pPr marL="800100" lvl="2" indent="-342900">
                  <a:lnSpc>
                    <a:spcPct val="110000"/>
                  </a:lnSpc>
                </a:pPr>
                <a:r>
                  <a:rPr lang="en-US" dirty="0"/>
                  <a:t>1969</a:t>
                </a:r>
              </a:p>
              <a:p>
                <a:pPr marL="800100" lvl="2" indent="-342900">
                  <a:lnSpc>
                    <a:spcPct val="110000"/>
                  </a:lnSpc>
                </a:pPr>
                <a:r>
                  <a:rPr lang="en-US" dirty="0"/>
                  <a:t>Can’t represent XOR</a:t>
                </a:r>
              </a:p>
              <a:p>
                <a:pPr marL="800100" lvl="2" indent="-342900">
                  <a:lnSpc>
                    <a:spcPct val="110000"/>
                  </a:lnSpc>
                </a:pPr>
                <a:r>
                  <a:rPr lang="en-US" dirty="0"/>
                  <a:t>Solution: layers of perceptrons </a:t>
                </a:r>
                <a:r>
                  <a:rPr lang="en-US" sz="1200" dirty="0"/>
                  <a:t>(which already existed)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80AD08-027A-E6C5-A588-80A19739A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0392" y="2514600"/>
                <a:ext cx="5544392" cy="2463433"/>
              </a:xfrm>
              <a:blipFill>
                <a:blip r:embed="rId2"/>
                <a:stretch>
                  <a:fillRect l="-880" t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DEE7E-86C5-8EE2-0D4D-8A8016C7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Picture 12" descr="A diagram of a function&#10;&#10;Description automatically generated">
            <a:extLst>
              <a:ext uri="{FF2B5EF4-FFF2-40B4-BE49-F238E27FC236}">
                <a16:creationId xmlns:a16="http://schemas.microsoft.com/office/drawing/2014/main" id="{C731E017-B6D5-FAFD-EFEA-02EA5D811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25491" y="2291363"/>
            <a:ext cx="5666509" cy="28332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173ACE-28E1-3527-6AF0-9026D68AD7D6}"/>
              </a:ext>
            </a:extLst>
          </p:cNvPr>
          <p:cNvSpPr txBox="1"/>
          <p:nvPr/>
        </p:nvSpPr>
        <p:spPr>
          <a:xfrm>
            <a:off x="6690003" y="5271203"/>
            <a:ext cx="550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freesoft.dev/program/150783874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6" name="Picture 15" descr="A diagram of a cross and a cross&#10;&#10;Description automatically generated with medium confidence">
            <a:extLst>
              <a:ext uri="{FF2B5EF4-FFF2-40B4-BE49-F238E27FC236}">
                <a16:creationId xmlns:a16="http://schemas.microsoft.com/office/drawing/2014/main" id="{6BDCB5C1-90F0-218E-84AD-A367D22FD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01418" y="5163395"/>
            <a:ext cx="2706505" cy="13197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B9770D-D9E7-F8EA-6A53-B7D12BACC207}"/>
              </a:ext>
            </a:extLst>
          </p:cNvPr>
          <p:cNvSpPr txBox="1"/>
          <p:nvPr/>
        </p:nvSpPr>
        <p:spPr>
          <a:xfrm>
            <a:off x="2001418" y="6483096"/>
            <a:ext cx="270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www.hackplayers.com/2018/10/delysid-ann-perceptron-multicapa-java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376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165E50-042D-9213-C25E-B0EFDB3A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4F574-6A89-37E1-EAD8-0F91C5E6F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514600"/>
            <a:ext cx="6190488" cy="334670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Multi-layer Perceptron (MLP)</a:t>
            </a:r>
          </a:p>
          <a:p>
            <a:pPr marL="571500" lvl="1" indent="-342900">
              <a:lnSpc>
                <a:spcPct val="100000"/>
              </a:lnSpc>
            </a:pPr>
            <a:r>
              <a:rPr lang="en-US" dirty="0"/>
              <a:t>A.K.A. Dense Neural Network</a:t>
            </a:r>
          </a:p>
          <a:p>
            <a:pPr marL="571500" lvl="1" indent="-342900">
              <a:lnSpc>
                <a:spcPct val="100000"/>
              </a:lnSpc>
            </a:pPr>
            <a:r>
              <a:rPr lang="en-US" dirty="0"/>
              <a:t>1958 - Frank Rosenblatt</a:t>
            </a:r>
          </a:p>
          <a:p>
            <a:pPr marL="800100" lvl="2" indent="-342900">
              <a:lnSpc>
                <a:spcPct val="100000"/>
              </a:lnSpc>
            </a:pPr>
            <a:r>
              <a:rPr lang="en-US" dirty="0"/>
              <a:t>Also introduced learnable weights and threshold</a:t>
            </a:r>
          </a:p>
          <a:p>
            <a:pPr marL="571500" lvl="1" indent="-342900">
              <a:lnSpc>
                <a:spcPct val="100000"/>
              </a:lnSpc>
            </a:pPr>
            <a:r>
              <a:rPr lang="en-US" dirty="0"/>
              <a:t>Eventually incorporated nonlinear activation functions</a:t>
            </a:r>
          </a:p>
          <a:p>
            <a:pPr marL="571500" lvl="1" indent="-342900">
              <a:lnSpc>
                <a:spcPct val="100000"/>
              </a:lnSpc>
            </a:pPr>
            <a:r>
              <a:rPr lang="en-US" dirty="0"/>
              <a:t>1986 – Rumelhart, Hinton, Williams</a:t>
            </a:r>
          </a:p>
          <a:p>
            <a:pPr marL="800100" lvl="2" indent="-342900">
              <a:lnSpc>
                <a:spcPct val="100000"/>
              </a:lnSpc>
            </a:pPr>
            <a:r>
              <a:rPr lang="en-US" dirty="0"/>
              <a:t>Modern gradient-based tuning</a:t>
            </a:r>
          </a:p>
          <a:p>
            <a:pPr marL="800100" lvl="2" indent="-342900">
              <a:lnSpc>
                <a:spcPct val="100000"/>
              </a:lnSpc>
            </a:pPr>
            <a:r>
              <a:rPr lang="en-US" dirty="0"/>
              <a:t>Use chain rule to backpropagate though nonlinear activation functions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C0D95-8126-EED1-55D2-D02C5123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5" name="Picture Placeholder 14" descr="A diagram of a neural network&#10;&#10;Description automatically generated">
            <a:extLst>
              <a:ext uri="{FF2B5EF4-FFF2-40B4-BE49-F238E27FC236}">
                <a16:creationId xmlns:a16="http://schemas.microsoft.com/office/drawing/2014/main" id="{4CF509F4-1427-83C4-0870-972082F7D1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1484" b="-1336"/>
          <a:stretch/>
        </p:blipFill>
        <p:spPr>
          <a:xfrm>
            <a:off x="7451965" y="2229750"/>
            <a:ext cx="4266960" cy="19442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91A848-DD7F-E0C7-34CA-448CDE249FAB}"/>
              </a:ext>
            </a:extLst>
          </p:cNvPr>
          <p:cNvSpPr txBox="1"/>
          <p:nvPr/>
        </p:nvSpPr>
        <p:spPr>
          <a:xfrm>
            <a:off x="7451965" y="4173962"/>
            <a:ext cx="4266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rontiersin.org/articles/10.3389/fmech.2019.00030/ful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18" name="Picture 17" descr="A graph with a line and numbers&#10;&#10;Description automatically generated">
            <a:extLst>
              <a:ext uri="{FF2B5EF4-FFF2-40B4-BE49-F238E27FC236}">
                <a16:creationId xmlns:a16="http://schemas.microsoft.com/office/drawing/2014/main" id="{AB3724C6-759A-9E71-6359-372E126FE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51965" y="4601595"/>
            <a:ext cx="2743200" cy="18269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EF4787E-5404-4566-EC15-7C288507F7DA}"/>
              </a:ext>
            </a:extLst>
          </p:cNvPr>
          <p:cNvSpPr txBox="1"/>
          <p:nvPr/>
        </p:nvSpPr>
        <p:spPr>
          <a:xfrm>
            <a:off x="7451965" y="6345703"/>
            <a:ext cx="267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datascience.stackexchange.com/questions/18667/relu-vs-sigmoid-in-mnist-exampl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198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4B9C33-097C-843D-A260-2F6CCB9E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FEB30-A49F-F096-A52A-22DFAAF7E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514600"/>
            <a:ext cx="6190488" cy="334670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Recurrent Neural Network (RNN)</a:t>
            </a:r>
          </a:p>
          <a:p>
            <a:pPr marL="571500" lvl="1" indent="-342900">
              <a:lnSpc>
                <a:spcPct val="100000"/>
              </a:lnSpc>
            </a:pPr>
            <a:r>
              <a:rPr lang="en-US" dirty="0"/>
              <a:t>Provides memory to networks</a:t>
            </a:r>
          </a:p>
          <a:p>
            <a:pPr marL="571500" lvl="1" indent="-342900">
              <a:lnSpc>
                <a:spcPct val="100000"/>
              </a:lnSpc>
            </a:pPr>
            <a:r>
              <a:rPr lang="en-US" dirty="0"/>
              <a:t>Starts with a state of all zeros</a:t>
            </a:r>
          </a:p>
          <a:p>
            <a:pPr marL="571500" lvl="1" indent="-342900">
              <a:lnSpc>
                <a:spcPct val="100000"/>
              </a:lnSpc>
            </a:pPr>
            <a:r>
              <a:rPr lang="en-US" dirty="0"/>
              <a:t>Outputs new state which is fed back in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1997 – Long short-term memory (LSTM)</a:t>
            </a:r>
          </a:p>
          <a:p>
            <a:pPr marL="800100" lvl="2" indent="-342900">
              <a:lnSpc>
                <a:spcPct val="100000"/>
              </a:lnSpc>
            </a:pPr>
            <a:r>
              <a:rPr lang="en-US" sz="1800" dirty="0" err="1"/>
              <a:t>Hochreiter</a:t>
            </a:r>
            <a:r>
              <a:rPr lang="en-US" sz="1800" dirty="0"/>
              <a:t> and </a:t>
            </a:r>
            <a:r>
              <a:rPr lang="en-US" sz="1800" dirty="0" err="1"/>
              <a:t>Schmidhuber</a:t>
            </a:r>
            <a:endParaRPr lang="en-US" sz="1800" dirty="0"/>
          </a:p>
          <a:p>
            <a:pPr marL="800100" lvl="2" indent="-342900">
              <a:lnSpc>
                <a:spcPct val="100000"/>
              </a:lnSpc>
            </a:pPr>
            <a:r>
              <a:rPr lang="en-US" sz="1800" dirty="0"/>
              <a:t>Not the first, but the most famous.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C14E2-6B38-60B0-E926-A01CEBAA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Picture 14" descr="A diagram of a diagram&#10;&#10;Description automatically generated">
            <a:extLst>
              <a:ext uri="{FF2B5EF4-FFF2-40B4-BE49-F238E27FC236}">
                <a16:creationId xmlns:a16="http://schemas.microsoft.com/office/drawing/2014/main" id="{7D817C2C-1BA5-5CA5-B473-EC14FF7EF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7109" y="2514600"/>
            <a:ext cx="4780285" cy="27705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C23983-24B5-3E76-1FAD-1071130BFACD}"/>
              </a:ext>
            </a:extLst>
          </p:cNvPr>
          <p:cNvSpPr txBox="1"/>
          <p:nvPr/>
        </p:nvSpPr>
        <p:spPr>
          <a:xfrm>
            <a:off x="6657108" y="5285155"/>
            <a:ext cx="4780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authurwhywait.github.io/blog/2021/12/02/introduction_to_dl02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4190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4B9C33-097C-843D-A260-2F6CCB9E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FEB30-A49F-F096-A52A-22DFAAF7E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514600"/>
            <a:ext cx="6190488" cy="334670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Convolutional Neural Network (CNN)</a:t>
            </a:r>
          </a:p>
          <a:p>
            <a:pPr marL="571500" lvl="1" indent="-342900">
              <a:lnSpc>
                <a:spcPct val="100000"/>
              </a:lnSpc>
            </a:pPr>
            <a:r>
              <a:rPr lang="en-US" dirty="0"/>
              <a:t>Slides a filter of weights about a 2D input.</a:t>
            </a:r>
          </a:p>
          <a:p>
            <a:pPr marL="571500" lvl="1" indent="-342900">
              <a:lnSpc>
                <a:spcPct val="100000"/>
              </a:lnSpc>
            </a:pPr>
            <a:r>
              <a:rPr lang="en-US" dirty="0"/>
              <a:t>Generates a subsampled 2D output (i.e., smaller 2D output unless filter is 1x1).</a:t>
            </a:r>
          </a:p>
          <a:p>
            <a:pPr marL="571500" lvl="1" indent="-342900">
              <a:lnSpc>
                <a:spcPct val="100000"/>
              </a:lnSpc>
            </a:pPr>
            <a:r>
              <a:rPr lang="en-US" dirty="0"/>
              <a:t>Multiple filters may be used, and the 2D output of each are stacked to a 3D output.</a:t>
            </a:r>
          </a:p>
          <a:p>
            <a:pPr marL="571500" lvl="1" indent="-342900">
              <a:lnSpc>
                <a:spcPct val="100000"/>
              </a:lnSpc>
            </a:pPr>
            <a:r>
              <a:rPr lang="en-US" dirty="0"/>
              <a:t>Outputs typically flattened to 1 dimension and passed through dense layer.</a:t>
            </a:r>
          </a:p>
          <a:p>
            <a:pPr marL="571500" lvl="1" indent="-342900">
              <a:lnSpc>
                <a:spcPct val="100000"/>
              </a:lnSpc>
            </a:pPr>
            <a:r>
              <a:rPr lang="en-US" dirty="0"/>
              <a:t>Popularized by LeNet.</a:t>
            </a:r>
          </a:p>
          <a:p>
            <a:pPr marL="800100" lvl="2" indent="-342900">
              <a:lnSpc>
                <a:spcPct val="100000"/>
              </a:lnSpc>
            </a:pPr>
            <a:r>
              <a:rPr lang="en-US" dirty="0"/>
              <a:t>1995 – LeCun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C14E2-6B38-60B0-E926-A01CEBAA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 descr="A diagram of a diagram of a diagram&#10;&#10;Description automatically generated">
            <a:extLst>
              <a:ext uri="{FF2B5EF4-FFF2-40B4-BE49-F238E27FC236}">
                <a16:creationId xmlns:a16="http://schemas.microsoft.com/office/drawing/2014/main" id="{3D175617-C313-1A2C-57DA-20A039CC7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7078" y="1995054"/>
            <a:ext cx="3994855" cy="37004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7A2076-142A-1721-C476-C57834428604}"/>
              </a:ext>
            </a:extLst>
          </p:cNvPr>
          <p:cNvSpPr txBox="1"/>
          <p:nvPr/>
        </p:nvSpPr>
        <p:spPr>
          <a:xfrm>
            <a:off x="7182196" y="5735010"/>
            <a:ext cx="3919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eerj.com/articles/cs-309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2352775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Galaxy presentation</Template>
  <TotalTime>5308</TotalTime>
  <Words>2114</Words>
  <Application>Microsoft Office PowerPoint</Application>
  <PresentationFormat>Widescreen</PresentationFormat>
  <Paragraphs>331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Univers</vt:lpstr>
      <vt:lpstr>GradientUnivers</vt:lpstr>
      <vt:lpstr>Introduction to Neuroevolution</vt:lpstr>
      <vt:lpstr>Disclaimer</vt:lpstr>
      <vt:lpstr>What is Neuroevolution?</vt:lpstr>
      <vt:lpstr>Agenda</vt:lpstr>
      <vt:lpstr>A Brief Intro to Neural Networks</vt:lpstr>
      <vt:lpstr>Brief History</vt:lpstr>
      <vt:lpstr>Brief History</vt:lpstr>
      <vt:lpstr>Brief History</vt:lpstr>
      <vt:lpstr>Brief History</vt:lpstr>
      <vt:lpstr>Deep Learning TL;DR</vt:lpstr>
      <vt:lpstr>Deep Learning TL;DR</vt:lpstr>
      <vt:lpstr>Notable Additional Events</vt:lpstr>
      <vt:lpstr>Fine Points</vt:lpstr>
      <vt:lpstr>Neuroevolution</vt:lpstr>
      <vt:lpstr>Comparison With Deep Learning</vt:lpstr>
      <vt:lpstr>Comparison With Deep Learning</vt:lpstr>
      <vt:lpstr>Simple GA/ES</vt:lpstr>
      <vt:lpstr>CMA-ES</vt:lpstr>
      <vt:lpstr>CMA-ES</vt:lpstr>
      <vt:lpstr>CMA-ES</vt:lpstr>
      <vt:lpstr>CMA-ES</vt:lpstr>
      <vt:lpstr>CMA-ES Population Size</vt:lpstr>
      <vt:lpstr>NEAT</vt:lpstr>
      <vt:lpstr>NEAT</vt:lpstr>
      <vt:lpstr>Quality Diversity</vt:lpstr>
      <vt:lpstr>Quality Diversity</vt:lpstr>
      <vt:lpstr>Quality Diversity</vt:lpstr>
      <vt:lpstr>MAP-Elites</vt:lpstr>
      <vt:lpstr>MAP-Elites</vt:lpstr>
      <vt:lpstr>MAP-Elites</vt:lpstr>
      <vt:lpstr>PGA-MAP-Elites</vt:lpstr>
      <vt:lpstr>Recommended Tools</vt:lpstr>
      <vt:lpstr>Closing remarks</vt:lpstr>
      <vt:lpstr>Closing remarks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</dc:title>
  <dc:creator>Deacon Seals</dc:creator>
  <cp:lastModifiedBy>James Browning</cp:lastModifiedBy>
  <cp:revision>9</cp:revision>
  <dcterms:created xsi:type="dcterms:W3CDTF">2021-11-05T01:29:20Z</dcterms:created>
  <dcterms:modified xsi:type="dcterms:W3CDTF">2025-11-14T16:40:49Z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