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9"/>
  </p:notesMasterIdLst>
  <p:handoutMasterIdLst>
    <p:handoutMasterId r:id="rId100"/>
  </p:handoutMasterIdLst>
  <p:sldIdLst>
    <p:sldId id="446" r:id="rId2"/>
    <p:sldId id="313" r:id="rId3"/>
    <p:sldId id="314" r:id="rId4"/>
    <p:sldId id="445" r:id="rId5"/>
    <p:sldId id="315" r:id="rId6"/>
    <p:sldId id="296" r:id="rId7"/>
    <p:sldId id="303" r:id="rId8"/>
    <p:sldId id="284" r:id="rId9"/>
    <p:sldId id="327" r:id="rId10"/>
    <p:sldId id="328" r:id="rId11"/>
    <p:sldId id="329" r:id="rId12"/>
    <p:sldId id="330" r:id="rId13"/>
    <p:sldId id="434" r:id="rId14"/>
    <p:sldId id="332" r:id="rId15"/>
    <p:sldId id="435" r:id="rId16"/>
    <p:sldId id="436" r:id="rId17"/>
    <p:sldId id="437" r:id="rId18"/>
    <p:sldId id="438" r:id="rId19"/>
    <p:sldId id="439" r:id="rId20"/>
    <p:sldId id="440" r:id="rId21"/>
    <p:sldId id="441" r:id="rId22"/>
    <p:sldId id="442" r:id="rId23"/>
    <p:sldId id="443"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1" r:id="rId47"/>
    <p:sldId id="282"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70" r:id="rId71"/>
    <p:sldId id="371" r:id="rId72"/>
    <p:sldId id="372" r:id="rId73"/>
    <p:sldId id="374" r:id="rId74"/>
    <p:sldId id="376" r:id="rId75"/>
    <p:sldId id="400" r:id="rId76"/>
    <p:sldId id="403" r:id="rId77"/>
    <p:sldId id="404" r:id="rId78"/>
    <p:sldId id="405" r:id="rId79"/>
    <p:sldId id="406" r:id="rId80"/>
    <p:sldId id="407" r:id="rId81"/>
    <p:sldId id="408" r:id="rId82"/>
    <p:sldId id="409" r:id="rId83"/>
    <p:sldId id="410" r:id="rId84"/>
    <p:sldId id="411" r:id="rId85"/>
    <p:sldId id="412" r:id="rId86"/>
    <p:sldId id="415" r:id="rId87"/>
    <p:sldId id="416" r:id="rId88"/>
    <p:sldId id="417" r:id="rId89"/>
    <p:sldId id="433" r:id="rId90"/>
    <p:sldId id="346" r:id="rId91"/>
    <p:sldId id="345" r:id="rId92"/>
    <p:sldId id="289" r:id="rId93"/>
    <p:sldId id="290" r:id="rId94"/>
    <p:sldId id="291" r:id="rId95"/>
    <p:sldId id="293" r:id="rId96"/>
    <p:sldId id="402" r:id="rId97"/>
    <p:sldId id="444" r:id="rId98"/>
  </p:sldIdLst>
  <p:sldSz cx="9144000" cy="6858000" type="letter"/>
  <p:notesSz cx="9601200" cy="7315200"/>
  <p:embeddedFontLst>
    <p:embeddedFont>
      <p:font typeface="Cambria Math" panose="02040503050406030204" pitchFamily="18" charset="0"/>
      <p:regular r:id="rId101"/>
    </p:embeddedFont>
  </p:embeddedFontLst>
  <p:defaultText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uritz, Daniel R." initials="TDR" lastIdx="1" clrIdx="0">
    <p:extLst>
      <p:ext uri="{19B8F6BF-5375-455C-9EA6-DF929625EA0E}">
        <p15:presenceInfo xmlns:p15="http://schemas.microsoft.com/office/powerpoint/2012/main" userId="S-1-5-21-3229931107-2319442718-1178922204-14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ADA59-1FD0-4A3C-BEA2-39B10C24F104}" v="17" dt="2025-11-03T16:33:35.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7" d="100"/>
          <a:sy n="147" d="100"/>
        </p:scale>
        <p:origin x="1140" y="126"/>
      </p:cViewPr>
      <p:guideLst>
        <p:guide orient="horz" pos="2160"/>
        <p:guide pos="2880"/>
      </p:guideLst>
    </p:cSldViewPr>
  </p:slideViewPr>
  <p:notesTextViewPr>
    <p:cViewPr>
      <p:scale>
        <a:sx n="1" d="1"/>
        <a:sy n="1" d="1"/>
      </p:scale>
      <p:origin x="0" y="0"/>
    </p:cViewPr>
  </p:notesTextViewPr>
  <p:notesViewPr>
    <p:cSldViewPr>
      <p:cViewPr varScale="1">
        <p:scale>
          <a:sx n="140" d="100"/>
          <a:sy n="140" d="100"/>
        </p:scale>
        <p:origin x="2076" y="114"/>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Tauritz" userId="cbc25e90-8d4c-4604-b41a-01681ff09c5e" providerId="ADAL" clId="{63731BB3-4E69-4F1A-AD9D-F8CD604167CE}"/>
    <pc:docChg chg="undo custSel addSld modSld sldOrd">
      <pc:chgData name="Daniel Tauritz" userId="cbc25e90-8d4c-4604-b41a-01681ff09c5e" providerId="ADAL" clId="{63731BB3-4E69-4F1A-AD9D-F8CD604167CE}" dt="2025-11-03T16:37:37.046" v="113" actId="1037"/>
      <pc:docMkLst>
        <pc:docMk/>
      </pc:docMkLst>
      <pc:sldChg chg="modSp mod">
        <pc:chgData name="Daniel Tauritz" userId="cbc25e90-8d4c-4604-b41a-01681ff09c5e" providerId="ADAL" clId="{63731BB3-4E69-4F1A-AD9D-F8CD604167CE}" dt="2025-11-03T16:37:37.046" v="113" actId="1037"/>
        <pc:sldMkLst>
          <pc:docMk/>
          <pc:sldMk cId="2254298180" sldId="303"/>
        </pc:sldMkLst>
        <pc:spChg chg="mod">
          <ac:chgData name="Daniel Tauritz" userId="cbc25e90-8d4c-4604-b41a-01681ff09c5e" providerId="ADAL" clId="{63731BB3-4E69-4F1A-AD9D-F8CD604167CE}" dt="2025-11-03T16:35:47.586" v="59" actId="1076"/>
          <ac:spMkLst>
            <pc:docMk/>
            <pc:sldMk cId="2254298180" sldId="303"/>
            <ac:spMk id="2" creationId="{00000000-0000-0000-0000-000000000000}"/>
          </ac:spMkLst>
        </pc:spChg>
        <pc:spChg chg="mod">
          <ac:chgData name="Daniel Tauritz" userId="cbc25e90-8d4c-4604-b41a-01681ff09c5e" providerId="ADAL" clId="{63731BB3-4E69-4F1A-AD9D-F8CD604167CE}" dt="2025-11-03T16:37:37.046" v="113" actId="1037"/>
          <ac:spMkLst>
            <pc:docMk/>
            <pc:sldMk cId="2254298180" sldId="303"/>
            <ac:spMk id="33" creationId="{00000000-0000-0000-0000-000000000000}"/>
          </ac:spMkLst>
        </pc:spChg>
        <pc:spChg chg="mod">
          <ac:chgData name="Daniel Tauritz" userId="cbc25e90-8d4c-4604-b41a-01681ff09c5e" providerId="ADAL" clId="{63731BB3-4E69-4F1A-AD9D-F8CD604167CE}" dt="2025-11-03T16:36:32.657" v="75" actId="1076"/>
          <ac:spMkLst>
            <pc:docMk/>
            <pc:sldMk cId="2254298180" sldId="303"/>
            <ac:spMk id="34" creationId="{00000000-0000-0000-0000-000000000000}"/>
          </ac:spMkLst>
        </pc:spChg>
        <pc:spChg chg="mod">
          <ac:chgData name="Daniel Tauritz" userId="cbc25e90-8d4c-4604-b41a-01681ff09c5e" providerId="ADAL" clId="{63731BB3-4E69-4F1A-AD9D-F8CD604167CE}" dt="2025-11-03T16:37:17.484" v="89" actId="6549"/>
          <ac:spMkLst>
            <pc:docMk/>
            <pc:sldMk cId="2254298180" sldId="303"/>
            <ac:spMk id="35" creationId="{00000000-0000-0000-0000-000000000000}"/>
          </ac:spMkLst>
        </pc:spChg>
        <pc:spChg chg="mod">
          <ac:chgData name="Daniel Tauritz" userId="cbc25e90-8d4c-4604-b41a-01681ff09c5e" providerId="ADAL" clId="{63731BB3-4E69-4F1A-AD9D-F8CD604167CE}" dt="2025-11-03T16:36:50.245" v="85" actId="20577"/>
          <ac:spMkLst>
            <pc:docMk/>
            <pc:sldMk cId="2254298180" sldId="303"/>
            <ac:spMk id="37" creationId="{00000000-0000-0000-0000-000000000000}"/>
          </ac:spMkLst>
        </pc:spChg>
        <pc:spChg chg="mod">
          <ac:chgData name="Daniel Tauritz" userId="cbc25e90-8d4c-4604-b41a-01681ff09c5e" providerId="ADAL" clId="{63731BB3-4E69-4F1A-AD9D-F8CD604167CE}" dt="2025-11-03T16:36:04.201" v="64" actId="14100"/>
          <ac:spMkLst>
            <pc:docMk/>
            <pc:sldMk cId="2254298180" sldId="303"/>
            <ac:spMk id="39" creationId="{00000000-0000-0000-0000-000000000000}"/>
          </ac:spMkLst>
        </pc:spChg>
        <pc:spChg chg="mod">
          <ac:chgData name="Daniel Tauritz" userId="cbc25e90-8d4c-4604-b41a-01681ff09c5e" providerId="ADAL" clId="{63731BB3-4E69-4F1A-AD9D-F8CD604167CE}" dt="2025-11-03T16:36:25.646" v="74" actId="14100"/>
          <ac:spMkLst>
            <pc:docMk/>
            <pc:sldMk cId="2254298180" sldId="303"/>
            <ac:spMk id="41" creationId="{00000000-0000-0000-0000-000000000000}"/>
          </ac:spMkLst>
        </pc:spChg>
        <pc:grpChg chg="mod">
          <ac:chgData name="Daniel Tauritz" userId="cbc25e90-8d4c-4604-b41a-01681ff09c5e" providerId="ADAL" clId="{63731BB3-4E69-4F1A-AD9D-F8CD604167CE}" dt="2025-11-03T16:35:52.344" v="60" actId="14100"/>
          <ac:grpSpMkLst>
            <pc:docMk/>
            <pc:sldMk cId="2254298180" sldId="303"/>
            <ac:grpSpMk id="30" creationId="{00000000-0000-0000-0000-000000000000}"/>
          </ac:grpSpMkLst>
        </pc:grpChg>
      </pc:sldChg>
      <pc:sldChg chg="ord modAnim">
        <pc:chgData name="Daniel Tauritz" userId="cbc25e90-8d4c-4604-b41a-01681ff09c5e" providerId="ADAL" clId="{63731BB3-4E69-4F1A-AD9D-F8CD604167CE}" dt="2025-11-03T16:30:57.541" v="25"/>
        <pc:sldMkLst>
          <pc:docMk/>
          <pc:sldMk cId="3208349716" sldId="313"/>
        </pc:sldMkLst>
      </pc:sldChg>
      <pc:sldChg chg="modSp modAnim">
        <pc:chgData name="Daniel Tauritz" userId="cbc25e90-8d4c-4604-b41a-01681ff09c5e" providerId="ADAL" clId="{63731BB3-4E69-4F1A-AD9D-F8CD604167CE}" dt="2025-11-03T16:33:35.352" v="41" actId="20577"/>
        <pc:sldMkLst>
          <pc:docMk/>
          <pc:sldMk cId="1264893953" sldId="314"/>
        </pc:sldMkLst>
        <pc:spChg chg="mod">
          <ac:chgData name="Daniel Tauritz" userId="cbc25e90-8d4c-4604-b41a-01681ff09c5e" providerId="ADAL" clId="{63731BB3-4E69-4F1A-AD9D-F8CD604167CE}" dt="2025-11-03T16:33:35.352" v="41" actId="20577"/>
          <ac:spMkLst>
            <pc:docMk/>
            <pc:sldMk cId="1264893953" sldId="314"/>
            <ac:spMk id="3" creationId="{00000000-0000-0000-0000-000000000000}"/>
          </ac:spMkLst>
        </pc:spChg>
      </pc:sldChg>
      <pc:sldChg chg="modSp mod ord">
        <pc:chgData name="Daniel Tauritz" userId="cbc25e90-8d4c-4604-b41a-01681ff09c5e" providerId="ADAL" clId="{63731BB3-4E69-4F1A-AD9D-F8CD604167CE}" dt="2025-11-03T16:34:58.726" v="58" actId="14100"/>
        <pc:sldMkLst>
          <pc:docMk/>
          <pc:sldMk cId="2591593196" sldId="445"/>
        </pc:sldMkLst>
        <pc:spChg chg="mod">
          <ac:chgData name="Daniel Tauritz" userId="cbc25e90-8d4c-4604-b41a-01681ff09c5e" providerId="ADAL" clId="{63731BB3-4E69-4F1A-AD9D-F8CD604167CE}" dt="2025-11-03T16:34:58.726" v="58" actId="14100"/>
          <ac:spMkLst>
            <pc:docMk/>
            <pc:sldMk cId="2591593196" sldId="445"/>
            <ac:spMk id="3" creationId="{DC1DBA5B-80A5-C15C-7FB7-F5B87DC5BD82}"/>
          </ac:spMkLst>
        </pc:spChg>
      </pc:sldChg>
      <pc:sldChg chg="modSp new mod">
        <pc:chgData name="Daniel Tauritz" userId="cbc25e90-8d4c-4604-b41a-01681ff09c5e" providerId="ADAL" clId="{63731BB3-4E69-4F1A-AD9D-F8CD604167CE}" dt="2025-11-03T16:30:12.186" v="22" actId="20577"/>
        <pc:sldMkLst>
          <pc:docMk/>
          <pc:sldMk cId="3964462656" sldId="446"/>
        </pc:sldMkLst>
        <pc:spChg chg="mod">
          <ac:chgData name="Daniel Tauritz" userId="cbc25e90-8d4c-4604-b41a-01681ff09c5e" providerId="ADAL" clId="{63731BB3-4E69-4F1A-AD9D-F8CD604167CE}" dt="2025-11-03T16:30:12.186" v="22" actId="20577"/>
          <ac:spMkLst>
            <pc:docMk/>
            <pc:sldMk cId="3964462656" sldId="446"/>
            <ac:spMk id="2" creationId="{DFB3F843-71A3-5562-0B1C-2E8906744D3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Fitness</c:v>
                </c:pt>
              </c:strCache>
            </c:strRef>
          </c:tx>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4</c:v>
                </c:pt>
                <c:pt idx="1">
                  <c:v>3</c:v>
                </c:pt>
                <c:pt idx="2">
                  <c:v>2</c:v>
                </c:pt>
                <c:pt idx="3">
                  <c:v>1</c:v>
                </c:pt>
                <c:pt idx="4">
                  <c:v>0</c:v>
                </c:pt>
                <c:pt idx="5">
                  <c:v>5</c:v>
                </c:pt>
              </c:numCache>
            </c:numRef>
          </c:yVal>
          <c:smooth val="0"/>
          <c:extLst>
            <c:ext xmlns:c16="http://schemas.microsoft.com/office/drawing/2014/chart" uri="{C3380CC4-5D6E-409C-BE32-E72D297353CC}">
              <c16:uniqueId val="{00000000-569A-4110-BA6F-0CC40A82A542}"/>
            </c:ext>
          </c:extLst>
        </c:ser>
        <c:dLbls>
          <c:showLegendKey val="0"/>
          <c:showVal val="0"/>
          <c:showCatName val="0"/>
          <c:showSerName val="0"/>
          <c:showPercent val="0"/>
          <c:showBubbleSize val="0"/>
        </c:dLbls>
        <c:axId val="466015104"/>
        <c:axId val="466017064"/>
      </c:scatterChart>
      <c:valAx>
        <c:axId val="466015104"/>
        <c:scaling>
          <c:orientation val="minMax"/>
          <c:max val="5"/>
        </c:scaling>
        <c:delete val="0"/>
        <c:axPos val="b"/>
        <c:title>
          <c:tx>
            <c:rich>
              <a:bodyPr/>
              <a:lstStyle/>
              <a:p>
                <a:pPr>
                  <a:defRPr/>
                </a:pPr>
                <a:r>
                  <a:rPr lang="en-US"/>
                  <a:t># of 1s</a:t>
                </a:r>
              </a:p>
            </c:rich>
          </c:tx>
          <c:overlay val="0"/>
        </c:title>
        <c:numFmt formatCode="General" sourceLinked="1"/>
        <c:majorTickMark val="out"/>
        <c:minorTickMark val="none"/>
        <c:tickLblPos val="nextTo"/>
        <c:crossAx val="466017064"/>
        <c:crosses val="autoZero"/>
        <c:crossBetween val="midCat"/>
      </c:valAx>
      <c:valAx>
        <c:axId val="466017064"/>
        <c:scaling>
          <c:orientation val="minMax"/>
          <c:max val="5"/>
        </c:scaling>
        <c:delete val="0"/>
        <c:axPos val="l"/>
        <c:majorGridlines/>
        <c:title>
          <c:tx>
            <c:rich>
              <a:bodyPr rot="-5400000" vert="horz"/>
              <a:lstStyle/>
              <a:p>
                <a:pPr>
                  <a:defRPr/>
                </a:pPr>
                <a:r>
                  <a:rPr lang="en-US"/>
                  <a:t>Fitness</a:t>
                </a:r>
              </a:p>
            </c:rich>
          </c:tx>
          <c:overlay val="0"/>
        </c:title>
        <c:numFmt formatCode="General" sourceLinked="1"/>
        <c:majorTickMark val="out"/>
        <c:minorTickMark val="none"/>
        <c:tickLblPos val="nextTo"/>
        <c:crossAx val="466015104"/>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6"/>
          </a:xfrm>
          <a:prstGeom prst="rect">
            <a:avLst/>
          </a:prstGeom>
        </p:spPr>
        <p:txBody>
          <a:bodyPr vert="horz" lIns="89235" tIns="44618" rIns="89235" bIns="44618" rtlCol="0"/>
          <a:lstStyle>
            <a:lvl1pPr algn="l">
              <a:defRPr sz="1100"/>
            </a:lvl1pPr>
          </a:lstStyle>
          <a:p>
            <a:endParaRPr lang="en-US"/>
          </a:p>
        </p:txBody>
      </p:sp>
      <p:sp>
        <p:nvSpPr>
          <p:cNvPr id="4" name="Footer Placeholder 3"/>
          <p:cNvSpPr>
            <a:spLocks noGrp="1"/>
          </p:cNvSpPr>
          <p:nvPr>
            <p:ph type="ftr" sz="quarter" idx="2"/>
          </p:nvPr>
        </p:nvSpPr>
        <p:spPr>
          <a:xfrm>
            <a:off x="0" y="6948488"/>
            <a:ext cx="4160838" cy="365126"/>
          </a:xfrm>
          <a:prstGeom prst="rect">
            <a:avLst/>
          </a:prstGeom>
        </p:spPr>
        <p:txBody>
          <a:bodyPr vert="horz" lIns="89235" tIns="44618" rIns="89235" bIns="44618" rtlCol="0" anchor="b"/>
          <a:lstStyle>
            <a:lvl1pPr algn="l">
              <a:defRPr sz="1100"/>
            </a:lvl1pPr>
          </a:lstStyle>
          <a:p>
            <a:endParaRPr lang="en-US"/>
          </a:p>
        </p:txBody>
      </p:sp>
    </p:spTree>
    <p:extLst>
      <p:ext uri="{BB962C8B-B14F-4D97-AF65-F5344CB8AC3E}">
        <p14:creationId xmlns:p14="http://schemas.microsoft.com/office/powerpoint/2010/main" val="39819016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4332" tIns="47166" rIns="94332" bIns="47166" rtlCol="0"/>
          <a:lstStyle>
            <a:lvl1pPr algn="l">
              <a:defRPr sz="1200"/>
            </a:lvl1pPr>
          </a:lstStyle>
          <a:p>
            <a:endParaRPr lang="en-GB"/>
          </a:p>
        </p:txBody>
      </p:sp>
      <p:sp>
        <p:nvSpPr>
          <p:cNvPr id="4" name="Slide Image Placeholder 3"/>
          <p:cNvSpPr>
            <a:spLocks noGrp="1" noRot="1" noChangeAspect="1"/>
          </p:cNvSpPr>
          <p:nvPr>
            <p:ph type="sldImg" idx="2"/>
          </p:nvPr>
        </p:nvSpPr>
        <p:spPr>
          <a:xfrm>
            <a:off x="2973388" y="547688"/>
            <a:ext cx="3656012" cy="2743200"/>
          </a:xfrm>
          <a:prstGeom prst="rect">
            <a:avLst/>
          </a:prstGeom>
          <a:noFill/>
          <a:ln w="12700">
            <a:solidFill>
              <a:prstClr val="black"/>
            </a:solidFill>
          </a:ln>
        </p:spPr>
        <p:txBody>
          <a:bodyPr vert="horz" lIns="94332" tIns="47166" rIns="94332" bIns="47166" rtlCol="0" anchor="ctr"/>
          <a:lstStyle/>
          <a:p>
            <a:endParaRPr lang="en-GB"/>
          </a:p>
        </p:txBody>
      </p:sp>
      <p:sp>
        <p:nvSpPr>
          <p:cNvPr id="5" name="Notes Placeholder 4"/>
          <p:cNvSpPr>
            <a:spLocks noGrp="1"/>
          </p:cNvSpPr>
          <p:nvPr>
            <p:ph type="body" sz="quarter" idx="3"/>
          </p:nvPr>
        </p:nvSpPr>
        <p:spPr>
          <a:xfrm>
            <a:off x="960121" y="3474721"/>
            <a:ext cx="7680960" cy="3291840"/>
          </a:xfrm>
          <a:prstGeom prst="rect">
            <a:avLst/>
          </a:prstGeom>
        </p:spPr>
        <p:txBody>
          <a:bodyPr vert="horz" lIns="94332" tIns="47166" rIns="94332" bIns="471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948171"/>
            <a:ext cx="4160520" cy="365760"/>
          </a:xfrm>
          <a:prstGeom prst="rect">
            <a:avLst/>
          </a:prstGeom>
        </p:spPr>
        <p:txBody>
          <a:bodyPr vert="horz" lIns="94332" tIns="47166" rIns="94332" bIns="47166" rtlCol="0" anchor="b"/>
          <a:lstStyle>
            <a:lvl1pPr algn="l">
              <a:defRPr sz="1200"/>
            </a:lvl1pPr>
          </a:lstStyle>
          <a:p>
            <a:endParaRPr lang="en-GB"/>
          </a:p>
        </p:txBody>
      </p:sp>
    </p:spTree>
    <p:extLst>
      <p:ext uri="{BB962C8B-B14F-4D97-AF65-F5344CB8AC3E}">
        <p14:creationId xmlns:p14="http://schemas.microsoft.com/office/powerpoint/2010/main" val="1556099391"/>
      </p:ext>
    </p:extLst>
  </p:cSld>
  <p:clrMap bg1="lt1" tx1="dk1" bg2="lt2" tx2="dk2" accent1="accent1" accent2="accent2" accent3="accent3" accent4="accent4" accent5="accent5" accent6="accent6" hlink="hlink" folHlink="folHlink"/>
  <p:hf sldNum="0" hdr="0" ftr="0" dt="0"/>
  <p:notesStyle>
    <a:lvl1pPr marL="0" algn="l" defTabSz="913972" rtl="0" eaLnBrk="1" latinLnBrk="0" hangingPunct="1">
      <a:defRPr sz="1200" kern="1200">
        <a:solidFill>
          <a:schemeClr val="tx1"/>
        </a:solidFill>
        <a:latin typeface="+mn-lt"/>
        <a:ea typeface="+mn-ea"/>
        <a:cs typeface="+mn-cs"/>
      </a:defRPr>
    </a:lvl1pPr>
    <a:lvl2pPr marL="456986" algn="l" defTabSz="913972" rtl="0" eaLnBrk="1" latinLnBrk="0" hangingPunct="1">
      <a:defRPr sz="1200" kern="1200">
        <a:solidFill>
          <a:schemeClr val="tx1"/>
        </a:solidFill>
        <a:latin typeface="+mn-lt"/>
        <a:ea typeface="+mn-ea"/>
        <a:cs typeface="+mn-cs"/>
      </a:defRPr>
    </a:lvl2pPr>
    <a:lvl3pPr marL="913972" algn="l" defTabSz="913972" rtl="0" eaLnBrk="1" latinLnBrk="0" hangingPunct="1">
      <a:defRPr sz="1200" kern="1200">
        <a:solidFill>
          <a:schemeClr val="tx1"/>
        </a:solidFill>
        <a:latin typeface="+mn-lt"/>
        <a:ea typeface="+mn-ea"/>
        <a:cs typeface="+mn-cs"/>
      </a:defRPr>
    </a:lvl3pPr>
    <a:lvl4pPr marL="1370959" algn="l" defTabSz="913972" rtl="0" eaLnBrk="1" latinLnBrk="0" hangingPunct="1">
      <a:defRPr sz="1200" kern="1200">
        <a:solidFill>
          <a:schemeClr val="tx1"/>
        </a:solidFill>
        <a:latin typeface="+mn-lt"/>
        <a:ea typeface="+mn-ea"/>
        <a:cs typeface="+mn-cs"/>
      </a:defRPr>
    </a:lvl4pPr>
    <a:lvl5pPr marL="1827945" algn="l" defTabSz="913972" rtl="0" eaLnBrk="1" latinLnBrk="0" hangingPunct="1">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47688"/>
            <a:ext cx="3656012" cy="2743200"/>
          </a:xfrm>
        </p:spPr>
      </p:sp>
      <p:sp>
        <p:nvSpPr>
          <p:cNvPr id="3" name="Notes Placeholder 2"/>
          <p:cNvSpPr>
            <a:spLocks noGrp="1"/>
          </p:cNvSpPr>
          <p:nvPr>
            <p:ph type="body" idx="1"/>
          </p:nvPr>
        </p:nvSpPr>
        <p:spPr/>
        <p:txBody>
          <a:bodyPr/>
          <a:lstStyle/>
          <a:p>
            <a:r>
              <a:rPr lang="en-GB" dirty="0"/>
              <a:t>If you are in the wrong</a:t>
            </a:r>
            <a:r>
              <a:rPr lang="en-GB" baseline="0" dirty="0"/>
              <a:t> room</a:t>
            </a:r>
            <a:endParaRPr lang="en-GB" dirty="0"/>
          </a:p>
        </p:txBody>
      </p:sp>
    </p:spTree>
    <p:extLst>
      <p:ext uri="{BB962C8B-B14F-4D97-AF65-F5344CB8AC3E}">
        <p14:creationId xmlns:p14="http://schemas.microsoft.com/office/powerpoint/2010/main" val="1357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47688"/>
            <a:ext cx="3656012" cy="2743200"/>
          </a:xfrm>
        </p:spPr>
      </p:sp>
      <p:sp>
        <p:nvSpPr>
          <p:cNvPr id="3" name="Notes Placeholder 2"/>
          <p:cNvSpPr>
            <a:spLocks noGrp="1"/>
          </p:cNvSpPr>
          <p:nvPr>
            <p:ph type="body" idx="1"/>
          </p:nvPr>
        </p:nvSpPr>
        <p:spPr/>
        <p:txBody>
          <a:bodyPr/>
          <a:lstStyle/>
          <a:p>
            <a:r>
              <a:rPr lang="en-GB" dirty="0" err="1"/>
              <a:t>Ga</a:t>
            </a:r>
            <a:endParaRPr lang="en-GB" dirty="0"/>
          </a:p>
          <a:p>
            <a:r>
              <a:rPr lang="en-GB" dirty="0" err="1"/>
              <a:t>Ga</a:t>
            </a:r>
            <a:r>
              <a:rPr lang="en-GB" dirty="0"/>
              <a:t>’</a:t>
            </a:r>
          </a:p>
          <a:p>
            <a:r>
              <a:rPr lang="en-GB" dirty="0" err="1"/>
              <a:t>Ga</a:t>
            </a:r>
            <a:r>
              <a:rPr lang="en-GB" baseline="0" dirty="0"/>
              <a:t> ‘ version 2.o</a:t>
            </a:r>
          </a:p>
          <a:p>
            <a:r>
              <a:rPr lang="en-GB" dirty="0" err="1"/>
              <a:t>Ga</a:t>
            </a:r>
            <a:r>
              <a:rPr lang="en-GB" baseline="0" dirty="0"/>
              <a:t> ‘ version 2.o </a:t>
            </a:r>
            <a:r>
              <a:rPr lang="en-GB" baseline="0" dirty="0" err="1"/>
              <a:t>hydidized</a:t>
            </a:r>
            <a:r>
              <a:rPr lang="en-GB" baseline="0" dirty="0"/>
              <a:t> with knobs and whistles. </a:t>
            </a:r>
            <a:endParaRPr lang="en-GB" dirty="0"/>
          </a:p>
        </p:txBody>
      </p:sp>
    </p:spTree>
    <p:extLst>
      <p:ext uri="{BB962C8B-B14F-4D97-AF65-F5344CB8AC3E}">
        <p14:creationId xmlns:p14="http://schemas.microsoft.com/office/powerpoint/2010/main" val="37195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47688"/>
            <a:ext cx="3656012" cy="2743200"/>
          </a:xfrm>
        </p:spPr>
      </p:sp>
      <p:sp>
        <p:nvSpPr>
          <p:cNvPr id="3" name="Notes Placeholder 2"/>
          <p:cNvSpPr>
            <a:spLocks noGrp="1"/>
          </p:cNvSpPr>
          <p:nvPr>
            <p:ph type="body" idx="1"/>
          </p:nvPr>
        </p:nvSpPr>
        <p:spPr/>
        <p:txBody>
          <a:bodyPr/>
          <a:lstStyle/>
          <a:p>
            <a:r>
              <a:rPr lang="en-GB" dirty="0"/>
              <a:t>What could you do after</a:t>
            </a:r>
            <a:r>
              <a:rPr lang="en-GB" baseline="0" dirty="0"/>
              <a:t> this talk you could not do before. </a:t>
            </a:r>
            <a:endParaRPr lang="en-GB" dirty="0"/>
          </a:p>
        </p:txBody>
      </p:sp>
    </p:spTree>
    <p:extLst>
      <p:ext uri="{BB962C8B-B14F-4D97-AF65-F5344CB8AC3E}">
        <p14:creationId xmlns:p14="http://schemas.microsoft.com/office/powerpoint/2010/main" val="114954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xfrm>
            <a:off x="2973388" y="547688"/>
            <a:ext cx="3656012" cy="2743200"/>
          </a:xfrm>
          <a:ln/>
        </p:spPr>
      </p:sp>
      <p:sp>
        <p:nvSpPr>
          <p:cNvPr id="36868" name="Rectangle 3"/>
          <p:cNvSpPr>
            <a:spLocks noGrp="1" noChangeArrowheads="1"/>
          </p:cNvSpPr>
          <p:nvPr>
            <p:ph type="body" idx="1"/>
          </p:nvPr>
        </p:nvSpPr>
        <p:spPr>
          <a:noFill/>
        </p:spPr>
        <p:txBody>
          <a:bodyPr/>
          <a:lstStyle/>
          <a:p>
            <a:pPr eaLnBrk="1" hangingPunct="1"/>
            <a:r>
              <a:rPr lang="en-GB"/>
              <a:t>Even though the problem is the same, and the hard constraints are the same, the heuristics can fail to stay within the hard constraints if they are asked to pack piece sizes they have not seen before</a:t>
            </a:r>
          </a:p>
          <a:p>
            <a:pPr eaLnBrk="1" hangingPunct="1"/>
            <a:r>
              <a:rPr lang="en-GB"/>
              <a:t>The safeguards against giving illegal solutions that work in one class will not work in another</a:t>
            </a:r>
          </a:p>
        </p:txBody>
      </p:sp>
    </p:spTree>
    <p:extLst>
      <p:ext uri="{BB962C8B-B14F-4D97-AF65-F5344CB8AC3E}">
        <p14:creationId xmlns:p14="http://schemas.microsoft.com/office/powerpoint/2010/main" val="8587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55957" indent="0" algn="ctr">
              <a:buNone/>
              <a:defRPr>
                <a:solidFill>
                  <a:schemeClr val="tx1">
                    <a:tint val="75000"/>
                  </a:schemeClr>
                </a:solidFill>
              </a:defRPr>
            </a:lvl2pPr>
            <a:lvl3pPr marL="711913" indent="0" algn="ctr">
              <a:buNone/>
              <a:defRPr>
                <a:solidFill>
                  <a:schemeClr val="tx1">
                    <a:tint val="75000"/>
                  </a:schemeClr>
                </a:solidFill>
              </a:defRPr>
            </a:lvl3pPr>
            <a:lvl4pPr marL="1067870" indent="0" algn="ctr">
              <a:buNone/>
              <a:defRPr>
                <a:solidFill>
                  <a:schemeClr val="tx1">
                    <a:tint val="75000"/>
                  </a:schemeClr>
                </a:solidFill>
              </a:defRPr>
            </a:lvl4pPr>
            <a:lvl5pPr marL="1423825" indent="0" algn="ctr">
              <a:buNone/>
              <a:defRPr>
                <a:solidFill>
                  <a:schemeClr val="tx1">
                    <a:tint val="75000"/>
                  </a:schemeClr>
                </a:solidFill>
              </a:defRPr>
            </a:lvl5pPr>
            <a:lvl6pPr marL="1779782" indent="0" algn="ctr">
              <a:buNone/>
              <a:defRPr>
                <a:solidFill>
                  <a:schemeClr val="tx1">
                    <a:tint val="75000"/>
                  </a:schemeClr>
                </a:solidFill>
              </a:defRPr>
            </a:lvl6pPr>
            <a:lvl7pPr marL="2135738" indent="0" algn="ctr">
              <a:buNone/>
              <a:defRPr>
                <a:solidFill>
                  <a:schemeClr val="tx1">
                    <a:tint val="75000"/>
                  </a:schemeClr>
                </a:solidFill>
              </a:defRPr>
            </a:lvl7pPr>
            <a:lvl8pPr marL="2491696" indent="0" algn="ctr">
              <a:buNone/>
              <a:defRPr>
                <a:solidFill>
                  <a:schemeClr val="tx1">
                    <a:tint val="75000"/>
                  </a:schemeClr>
                </a:solidFill>
              </a:defRPr>
            </a:lvl8pPr>
            <a:lvl9pPr marL="284765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1163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425051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257062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4"/>
            <a:ext cx="8229600" cy="4525963"/>
          </a:xfrm>
        </p:spPr>
        <p:txBody>
          <a:bodyPr/>
          <a:lstStyle/>
          <a:p>
            <a:endParaRPr lang="en-GB"/>
          </a:p>
        </p:txBody>
      </p:sp>
      <p:sp>
        <p:nvSpPr>
          <p:cNvPr id="4" name="Date Placeholder 3"/>
          <p:cNvSpPr>
            <a:spLocks noGrp="1"/>
          </p:cNvSpPr>
          <p:nvPr>
            <p:ph type="dt" sz="half" idx="10"/>
          </p:nvPr>
        </p:nvSpPr>
        <p:spPr>
          <a:xfrm>
            <a:off x="0" y="6381750"/>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32138" y="6381750"/>
            <a:ext cx="2895600" cy="476250"/>
          </a:xfrm>
        </p:spPr>
        <p:txBody>
          <a:bodyPr/>
          <a:lstStyle>
            <a:lvl1pPr>
              <a:defRPr/>
            </a:lvl1pPr>
          </a:lstStyle>
          <a:p>
            <a:endParaRPr lang="en-GB" dirty="0"/>
          </a:p>
        </p:txBody>
      </p:sp>
      <p:sp>
        <p:nvSpPr>
          <p:cNvPr id="6" name="Slide Number Placeholder 5"/>
          <p:cNvSpPr>
            <a:spLocks noGrp="1"/>
          </p:cNvSpPr>
          <p:nvPr>
            <p:ph type="sldNum" sz="quarter" idx="12"/>
          </p:nvPr>
        </p:nvSpPr>
        <p:spPr>
          <a:xfrm>
            <a:off x="7010400" y="6381750"/>
            <a:ext cx="2133600" cy="476250"/>
          </a:xfrm>
        </p:spPr>
        <p:txBody>
          <a:bodyPr/>
          <a:lstStyle>
            <a:lvl1pPr>
              <a:defRPr/>
            </a:lvl1pPr>
          </a:lstStyle>
          <a:p>
            <a:fld id="{F416FF8A-3CA0-4131-BFA9-46BABC25BE58}" type="slidenum">
              <a:rPr lang="en-GB"/>
              <a:pPr/>
              <a:t>‹#›</a:t>
            </a:fld>
            <a:endParaRPr lang="en-GB"/>
          </a:p>
        </p:txBody>
      </p:sp>
    </p:spTree>
    <p:extLst>
      <p:ext uri="{BB962C8B-B14F-4D97-AF65-F5344CB8AC3E}">
        <p14:creationId xmlns:p14="http://schemas.microsoft.com/office/powerpoint/2010/main" val="17574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192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115"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57">
                <a:solidFill>
                  <a:schemeClr val="tx1">
                    <a:tint val="75000"/>
                  </a:schemeClr>
                </a:solidFill>
              </a:defRPr>
            </a:lvl1pPr>
            <a:lvl2pPr marL="355957" indent="0">
              <a:buNone/>
              <a:defRPr sz="1401">
                <a:solidFill>
                  <a:schemeClr val="tx1">
                    <a:tint val="75000"/>
                  </a:schemeClr>
                </a:solidFill>
              </a:defRPr>
            </a:lvl2pPr>
            <a:lvl3pPr marL="711913" indent="0">
              <a:buNone/>
              <a:defRPr sz="1246">
                <a:solidFill>
                  <a:schemeClr val="tx1">
                    <a:tint val="75000"/>
                  </a:schemeClr>
                </a:solidFill>
              </a:defRPr>
            </a:lvl3pPr>
            <a:lvl4pPr marL="1067870" indent="0">
              <a:buNone/>
              <a:defRPr sz="1090">
                <a:solidFill>
                  <a:schemeClr val="tx1">
                    <a:tint val="75000"/>
                  </a:schemeClr>
                </a:solidFill>
              </a:defRPr>
            </a:lvl4pPr>
            <a:lvl5pPr marL="1423825" indent="0">
              <a:buNone/>
              <a:defRPr sz="1090">
                <a:solidFill>
                  <a:schemeClr val="tx1">
                    <a:tint val="75000"/>
                  </a:schemeClr>
                </a:solidFill>
              </a:defRPr>
            </a:lvl5pPr>
            <a:lvl6pPr marL="1779782" indent="0">
              <a:buNone/>
              <a:defRPr sz="1090">
                <a:solidFill>
                  <a:schemeClr val="tx1">
                    <a:tint val="75000"/>
                  </a:schemeClr>
                </a:solidFill>
              </a:defRPr>
            </a:lvl6pPr>
            <a:lvl7pPr marL="2135738" indent="0">
              <a:buNone/>
              <a:defRPr sz="1090">
                <a:solidFill>
                  <a:schemeClr val="tx1">
                    <a:tint val="75000"/>
                  </a:schemeClr>
                </a:solidFill>
              </a:defRPr>
            </a:lvl7pPr>
            <a:lvl8pPr marL="2491696" indent="0">
              <a:buNone/>
              <a:defRPr sz="1090">
                <a:solidFill>
                  <a:schemeClr val="tx1">
                    <a:tint val="75000"/>
                  </a:schemeClr>
                </a:solidFill>
              </a:defRPr>
            </a:lvl8pPr>
            <a:lvl9pPr marL="2847651" indent="0">
              <a:buNone/>
              <a:defRPr sz="10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39169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180"/>
            </a:lvl1pPr>
            <a:lvl2pPr>
              <a:defRPr sz="1869"/>
            </a:lvl2pPr>
            <a:lvl3pPr>
              <a:defRPr sz="1557"/>
            </a:lvl3pPr>
            <a:lvl4pPr>
              <a:defRPr sz="1401"/>
            </a:lvl4pPr>
            <a:lvl5pPr>
              <a:defRPr sz="1401"/>
            </a:lvl5pPr>
            <a:lvl6pPr>
              <a:defRPr sz="1401"/>
            </a:lvl6pPr>
            <a:lvl7pPr>
              <a:defRPr sz="1401"/>
            </a:lvl7pPr>
            <a:lvl8pPr>
              <a:defRPr sz="1401"/>
            </a:lvl8pPr>
            <a:lvl9pPr>
              <a:defRPr sz="14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180"/>
            </a:lvl1pPr>
            <a:lvl2pPr>
              <a:defRPr sz="1869"/>
            </a:lvl2pPr>
            <a:lvl3pPr>
              <a:defRPr sz="1557"/>
            </a:lvl3pPr>
            <a:lvl4pPr>
              <a:defRPr sz="1401"/>
            </a:lvl4pPr>
            <a:lvl5pPr>
              <a:defRPr sz="1401"/>
            </a:lvl5pPr>
            <a:lvl6pPr>
              <a:defRPr sz="1401"/>
            </a:lvl6pPr>
            <a:lvl7pPr>
              <a:defRPr sz="1401"/>
            </a:lvl7pPr>
            <a:lvl8pPr>
              <a:defRPr sz="1401"/>
            </a:lvl8pPr>
            <a:lvl9pPr>
              <a:defRPr sz="14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43751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69" b="1"/>
            </a:lvl1pPr>
            <a:lvl2pPr marL="355957" indent="0">
              <a:buNone/>
              <a:defRPr sz="1557" b="1"/>
            </a:lvl2pPr>
            <a:lvl3pPr marL="711913" indent="0">
              <a:buNone/>
              <a:defRPr sz="1401" b="1"/>
            </a:lvl3pPr>
            <a:lvl4pPr marL="1067870" indent="0">
              <a:buNone/>
              <a:defRPr sz="1246" b="1"/>
            </a:lvl4pPr>
            <a:lvl5pPr marL="1423825" indent="0">
              <a:buNone/>
              <a:defRPr sz="1246" b="1"/>
            </a:lvl5pPr>
            <a:lvl6pPr marL="1779782" indent="0">
              <a:buNone/>
              <a:defRPr sz="1246" b="1"/>
            </a:lvl6pPr>
            <a:lvl7pPr marL="2135738" indent="0">
              <a:buNone/>
              <a:defRPr sz="1246" b="1"/>
            </a:lvl7pPr>
            <a:lvl8pPr marL="2491696" indent="0">
              <a:buNone/>
              <a:defRPr sz="1246" b="1"/>
            </a:lvl8pPr>
            <a:lvl9pPr marL="2847651" indent="0">
              <a:buNone/>
              <a:defRPr sz="1246"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69"/>
            </a:lvl1pPr>
            <a:lvl2pPr>
              <a:defRPr sz="1557"/>
            </a:lvl2pPr>
            <a:lvl3pPr>
              <a:defRPr sz="1401"/>
            </a:lvl3pPr>
            <a:lvl4pPr>
              <a:defRPr sz="1246"/>
            </a:lvl4pPr>
            <a:lvl5pPr>
              <a:defRPr sz="1246"/>
            </a:lvl5pPr>
            <a:lvl6pPr>
              <a:defRPr sz="1246"/>
            </a:lvl6pPr>
            <a:lvl7pPr>
              <a:defRPr sz="1246"/>
            </a:lvl7pPr>
            <a:lvl8pPr>
              <a:defRPr sz="1246"/>
            </a:lvl8pPr>
            <a:lvl9pPr>
              <a:defRPr sz="12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69" b="1"/>
            </a:lvl1pPr>
            <a:lvl2pPr marL="355957" indent="0">
              <a:buNone/>
              <a:defRPr sz="1557" b="1"/>
            </a:lvl2pPr>
            <a:lvl3pPr marL="711913" indent="0">
              <a:buNone/>
              <a:defRPr sz="1401" b="1"/>
            </a:lvl3pPr>
            <a:lvl4pPr marL="1067870" indent="0">
              <a:buNone/>
              <a:defRPr sz="1246" b="1"/>
            </a:lvl4pPr>
            <a:lvl5pPr marL="1423825" indent="0">
              <a:buNone/>
              <a:defRPr sz="1246" b="1"/>
            </a:lvl5pPr>
            <a:lvl6pPr marL="1779782" indent="0">
              <a:buNone/>
              <a:defRPr sz="1246" b="1"/>
            </a:lvl6pPr>
            <a:lvl7pPr marL="2135738" indent="0">
              <a:buNone/>
              <a:defRPr sz="1246" b="1"/>
            </a:lvl7pPr>
            <a:lvl8pPr marL="2491696" indent="0">
              <a:buNone/>
              <a:defRPr sz="1246" b="1"/>
            </a:lvl8pPr>
            <a:lvl9pPr marL="2847651" indent="0">
              <a:buNone/>
              <a:defRPr sz="1246"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69"/>
            </a:lvl1pPr>
            <a:lvl2pPr>
              <a:defRPr sz="1557"/>
            </a:lvl2pPr>
            <a:lvl3pPr>
              <a:defRPr sz="1401"/>
            </a:lvl3pPr>
            <a:lvl4pPr>
              <a:defRPr sz="1246"/>
            </a:lvl4pPr>
            <a:lvl5pPr>
              <a:defRPr sz="1246"/>
            </a:lvl5pPr>
            <a:lvl6pPr>
              <a:defRPr sz="1246"/>
            </a:lvl6pPr>
            <a:lvl7pPr>
              <a:defRPr sz="1246"/>
            </a:lvl7pPr>
            <a:lvl8pPr>
              <a:defRPr sz="1246"/>
            </a:lvl8pPr>
            <a:lvl9pPr>
              <a:defRPr sz="12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43324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337019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36990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57"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492"/>
            </a:lvl1pPr>
            <a:lvl2pPr>
              <a:defRPr sz="2180"/>
            </a:lvl2pPr>
            <a:lvl3pPr>
              <a:defRPr sz="1869"/>
            </a:lvl3pPr>
            <a:lvl4pPr>
              <a:defRPr sz="1557"/>
            </a:lvl4pPr>
            <a:lvl5pPr>
              <a:defRPr sz="1557"/>
            </a:lvl5pPr>
            <a:lvl6pPr>
              <a:defRPr sz="1557"/>
            </a:lvl6pPr>
            <a:lvl7pPr>
              <a:defRPr sz="1557"/>
            </a:lvl7pPr>
            <a:lvl8pPr>
              <a:defRPr sz="1557"/>
            </a:lvl8pPr>
            <a:lvl9pPr>
              <a:defRPr sz="15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090"/>
            </a:lvl1pPr>
            <a:lvl2pPr marL="355957" indent="0">
              <a:buNone/>
              <a:defRPr sz="934"/>
            </a:lvl2pPr>
            <a:lvl3pPr marL="711913" indent="0">
              <a:buNone/>
              <a:defRPr sz="778"/>
            </a:lvl3pPr>
            <a:lvl4pPr marL="1067870" indent="0">
              <a:buNone/>
              <a:defRPr sz="701"/>
            </a:lvl4pPr>
            <a:lvl5pPr marL="1423825" indent="0">
              <a:buNone/>
              <a:defRPr sz="701"/>
            </a:lvl5pPr>
            <a:lvl6pPr marL="1779782" indent="0">
              <a:buNone/>
              <a:defRPr sz="701"/>
            </a:lvl6pPr>
            <a:lvl7pPr marL="2135738" indent="0">
              <a:buNone/>
              <a:defRPr sz="701"/>
            </a:lvl7pPr>
            <a:lvl8pPr marL="2491696" indent="0">
              <a:buNone/>
              <a:defRPr sz="701"/>
            </a:lvl8pPr>
            <a:lvl9pPr marL="2847651" indent="0">
              <a:buNone/>
              <a:defRPr sz="70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45508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57"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92"/>
            </a:lvl1pPr>
            <a:lvl2pPr marL="355957" indent="0">
              <a:buNone/>
              <a:defRPr sz="2180"/>
            </a:lvl2pPr>
            <a:lvl3pPr marL="711913" indent="0">
              <a:buNone/>
              <a:defRPr sz="1869"/>
            </a:lvl3pPr>
            <a:lvl4pPr marL="1067870" indent="0">
              <a:buNone/>
              <a:defRPr sz="1557"/>
            </a:lvl4pPr>
            <a:lvl5pPr marL="1423825" indent="0">
              <a:buNone/>
              <a:defRPr sz="1557"/>
            </a:lvl5pPr>
            <a:lvl6pPr marL="1779782" indent="0">
              <a:buNone/>
              <a:defRPr sz="1557"/>
            </a:lvl6pPr>
            <a:lvl7pPr marL="2135738" indent="0">
              <a:buNone/>
              <a:defRPr sz="1557"/>
            </a:lvl7pPr>
            <a:lvl8pPr marL="2491696" indent="0">
              <a:buNone/>
              <a:defRPr sz="1557"/>
            </a:lvl8pPr>
            <a:lvl9pPr marL="2847651" indent="0">
              <a:buNone/>
              <a:defRPr sz="1557"/>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90"/>
            </a:lvl1pPr>
            <a:lvl2pPr marL="355957" indent="0">
              <a:buNone/>
              <a:defRPr sz="934"/>
            </a:lvl2pPr>
            <a:lvl3pPr marL="711913" indent="0">
              <a:buNone/>
              <a:defRPr sz="778"/>
            </a:lvl3pPr>
            <a:lvl4pPr marL="1067870" indent="0">
              <a:buNone/>
              <a:defRPr sz="701"/>
            </a:lvl4pPr>
            <a:lvl5pPr marL="1423825" indent="0">
              <a:buNone/>
              <a:defRPr sz="701"/>
            </a:lvl5pPr>
            <a:lvl6pPr marL="1779782" indent="0">
              <a:buNone/>
              <a:defRPr sz="701"/>
            </a:lvl6pPr>
            <a:lvl7pPr marL="2135738" indent="0">
              <a:buNone/>
              <a:defRPr sz="701"/>
            </a:lvl7pPr>
            <a:lvl8pPr marL="2491696" indent="0">
              <a:buNone/>
              <a:defRPr sz="701"/>
            </a:lvl8pPr>
            <a:lvl9pPr marL="2847651" indent="0">
              <a:buNone/>
              <a:defRPr sz="70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7297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934">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93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934">
                <a:solidFill>
                  <a:schemeClr val="tx1">
                    <a:tint val="75000"/>
                  </a:schemeClr>
                </a:solidFill>
              </a:defRPr>
            </a:lvl1pPr>
          </a:lstStyle>
          <a:p>
            <a:fld id="{7C3C1892-ABF6-4B24-9E9B-BE7C6E2A9287}" type="slidenum">
              <a:rPr lang="en-GB" smtClean="0"/>
              <a:t>‹#›</a:t>
            </a:fld>
            <a:endParaRPr lang="en-GB"/>
          </a:p>
        </p:txBody>
      </p:sp>
    </p:spTree>
    <p:extLst>
      <p:ext uri="{BB962C8B-B14F-4D97-AF65-F5344CB8AC3E}">
        <p14:creationId xmlns:p14="http://schemas.microsoft.com/office/powerpoint/2010/main" val="248300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11913" rtl="0" eaLnBrk="1" latinLnBrk="0" hangingPunct="1">
        <a:spcBef>
          <a:spcPct val="0"/>
        </a:spcBef>
        <a:buNone/>
        <a:defRPr sz="3426" kern="1200">
          <a:solidFill>
            <a:schemeClr val="tx1"/>
          </a:solidFill>
          <a:latin typeface="+mj-lt"/>
          <a:ea typeface="+mj-ea"/>
          <a:cs typeface="+mj-cs"/>
        </a:defRPr>
      </a:lvl1pPr>
    </p:titleStyle>
    <p:bodyStyle>
      <a:lvl1pPr marL="266967" indent="-266967" algn="l" defTabSz="711913" rtl="0" eaLnBrk="1" latinLnBrk="0" hangingPunct="1">
        <a:spcBef>
          <a:spcPct val="20000"/>
        </a:spcBef>
        <a:buFont typeface="Arial" panose="020B0604020202020204" pitchFamily="34" charset="0"/>
        <a:buChar char="•"/>
        <a:defRPr sz="2492" kern="1200">
          <a:solidFill>
            <a:schemeClr val="tx1"/>
          </a:solidFill>
          <a:latin typeface="+mn-lt"/>
          <a:ea typeface="+mn-ea"/>
          <a:cs typeface="+mn-cs"/>
        </a:defRPr>
      </a:lvl1pPr>
      <a:lvl2pPr marL="578429" indent="-222473" algn="l" defTabSz="711913" rtl="0" eaLnBrk="1" latinLnBrk="0" hangingPunct="1">
        <a:spcBef>
          <a:spcPct val="20000"/>
        </a:spcBef>
        <a:buFont typeface="Arial" panose="020B0604020202020204" pitchFamily="34" charset="0"/>
        <a:buChar char="–"/>
        <a:defRPr sz="2180" kern="1200">
          <a:solidFill>
            <a:schemeClr val="tx1"/>
          </a:solidFill>
          <a:latin typeface="+mn-lt"/>
          <a:ea typeface="+mn-ea"/>
          <a:cs typeface="+mn-cs"/>
        </a:defRPr>
      </a:lvl2pPr>
      <a:lvl3pPr marL="889892" indent="-177978" algn="l" defTabSz="711913"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3pPr>
      <a:lvl4pPr marL="1245846"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4pPr>
      <a:lvl5pPr marL="160180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5pPr>
      <a:lvl6pPr marL="1957761"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6pPr>
      <a:lvl7pPr marL="2313717"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7pPr>
      <a:lvl8pPr marL="266967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8pPr>
      <a:lvl9pPr marL="3025630"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9pPr>
    </p:bodyStyle>
    <p:otherStyle>
      <a:defPPr>
        <a:defRPr lang="en-US"/>
      </a:defPPr>
      <a:lvl1pPr marL="0" algn="l" defTabSz="711913" rtl="0" eaLnBrk="1" latinLnBrk="0" hangingPunct="1">
        <a:defRPr sz="1401" kern="1200">
          <a:solidFill>
            <a:schemeClr val="tx1"/>
          </a:solidFill>
          <a:latin typeface="+mn-lt"/>
          <a:ea typeface="+mn-ea"/>
          <a:cs typeface="+mn-cs"/>
        </a:defRPr>
      </a:lvl1pPr>
      <a:lvl2pPr marL="355957" algn="l" defTabSz="711913" rtl="0" eaLnBrk="1" latinLnBrk="0" hangingPunct="1">
        <a:defRPr sz="1401" kern="1200">
          <a:solidFill>
            <a:schemeClr val="tx1"/>
          </a:solidFill>
          <a:latin typeface="+mn-lt"/>
          <a:ea typeface="+mn-ea"/>
          <a:cs typeface="+mn-cs"/>
        </a:defRPr>
      </a:lvl2pPr>
      <a:lvl3pPr marL="711913" algn="l" defTabSz="711913" rtl="0" eaLnBrk="1" latinLnBrk="0" hangingPunct="1">
        <a:defRPr sz="1401" kern="1200">
          <a:solidFill>
            <a:schemeClr val="tx1"/>
          </a:solidFill>
          <a:latin typeface="+mn-lt"/>
          <a:ea typeface="+mn-ea"/>
          <a:cs typeface="+mn-cs"/>
        </a:defRPr>
      </a:lvl3pPr>
      <a:lvl4pPr marL="1067870" algn="l" defTabSz="711913" rtl="0" eaLnBrk="1" latinLnBrk="0" hangingPunct="1">
        <a:defRPr sz="1401" kern="1200">
          <a:solidFill>
            <a:schemeClr val="tx1"/>
          </a:solidFill>
          <a:latin typeface="+mn-lt"/>
          <a:ea typeface="+mn-ea"/>
          <a:cs typeface="+mn-cs"/>
        </a:defRPr>
      </a:lvl4pPr>
      <a:lvl5pPr marL="1423825" algn="l" defTabSz="711913" rtl="0" eaLnBrk="1" latinLnBrk="0" hangingPunct="1">
        <a:defRPr sz="1401" kern="1200">
          <a:solidFill>
            <a:schemeClr val="tx1"/>
          </a:solidFill>
          <a:latin typeface="+mn-lt"/>
          <a:ea typeface="+mn-ea"/>
          <a:cs typeface="+mn-cs"/>
        </a:defRPr>
      </a:lvl5pPr>
      <a:lvl6pPr marL="1779782" algn="l" defTabSz="711913" rtl="0" eaLnBrk="1" latinLnBrk="0" hangingPunct="1">
        <a:defRPr sz="1401" kern="1200">
          <a:solidFill>
            <a:schemeClr val="tx1"/>
          </a:solidFill>
          <a:latin typeface="+mn-lt"/>
          <a:ea typeface="+mn-ea"/>
          <a:cs typeface="+mn-cs"/>
        </a:defRPr>
      </a:lvl6pPr>
      <a:lvl7pPr marL="2135738" algn="l" defTabSz="711913" rtl="0" eaLnBrk="1" latinLnBrk="0" hangingPunct="1">
        <a:defRPr sz="1401" kern="1200">
          <a:solidFill>
            <a:schemeClr val="tx1"/>
          </a:solidFill>
          <a:latin typeface="+mn-lt"/>
          <a:ea typeface="+mn-ea"/>
          <a:cs typeface="+mn-cs"/>
        </a:defRPr>
      </a:lvl7pPr>
      <a:lvl8pPr marL="2491696" algn="l" defTabSz="711913" rtl="0" eaLnBrk="1" latinLnBrk="0" hangingPunct="1">
        <a:defRPr sz="1401" kern="1200">
          <a:solidFill>
            <a:schemeClr val="tx1"/>
          </a:solidFill>
          <a:latin typeface="+mn-lt"/>
          <a:ea typeface="+mn-ea"/>
          <a:cs typeface="+mn-cs"/>
        </a:defRPr>
      </a:lvl8pPr>
      <a:lvl9pPr marL="2847651" algn="l" defTabSz="711913" rtl="0" eaLnBrk="1" latinLnBrk="0" hangingPunct="1">
        <a:defRPr sz="1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bonsai.auburn.edu/dtauritz/" TargetMode="External"/><Relationship Id="rId2" Type="http://schemas.openxmlformats.org/officeDocument/2006/relationships/hyperlink" Target="https://www.lboro.ac.uk/departments/compsci/staff/john-woodward/"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F843-71A3-5562-0B1C-2E8906744D34}"/>
              </a:ext>
            </a:extLst>
          </p:cNvPr>
          <p:cNvSpPr>
            <a:spLocks noGrp="1"/>
          </p:cNvSpPr>
          <p:nvPr>
            <p:ph type="title"/>
          </p:nvPr>
        </p:nvSpPr>
        <p:spPr/>
        <p:txBody>
          <a:bodyPr/>
          <a:lstStyle/>
          <a:p>
            <a:r>
              <a:rPr lang="en-US" dirty="0"/>
              <a:t>Hyper-heuristics</a:t>
            </a:r>
          </a:p>
        </p:txBody>
      </p:sp>
      <p:sp>
        <p:nvSpPr>
          <p:cNvPr id="3" name="Content Placeholder 2">
            <a:extLst>
              <a:ext uri="{FF2B5EF4-FFF2-40B4-BE49-F238E27FC236}">
                <a16:creationId xmlns:a16="http://schemas.microsoft.com/office/drawing/2014/main" id="{03E3E243-7EF8-63E5-9B04-29470CBFF5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6446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511" y="992718"/>
            <a:ext cx="7987553" cy="2881038"/>
          </a:xfrm>
        </p:spPr>
        <p:txBody>
          <a:bodyPr>
            <a:normAutofit lnSpcReduction="10000"/>
          </a:bodyPr>
          <a:lstStyle/>
          <a:p>
            <a:r>
              <a:rPr lang="en-US" dirty="0"/>
              <a:t>Graph partitioning can be applied to several problems</a:t>
            </a:r>
          </a:p>
          <a:p>
            <a:pPr lvl="1"/>
            <a:r>
              <a:rPr lang="en-US" dirty="0"/>
              <a:t>Parallel computation: minimize inter-process communication</a:t>
            </a:r>
          </a:p>
          <a:p>
            <a:pPr lvl="1"/>
            <a:r>
              <a:rPr lang="en-US" dirty="0"/>
              <a:t>Network security: placing network traffic monitors at critical junctures</a:t>
            </a:r>
          </a:p>
          <a:p>
            <a:r>
              <a:rPr lang="en-US" dirty="0"/>
              <a:t>In general, optimal graph partitioning is NP-hard</a:t>
            </a:r>
          </a:p>
          <a:p>
            <a:r>
              <a:rPr lang="en-US" dirty="0"/>
              <a:t>Real-time applications require fast approximation heuristics</a:t>
            </a:r>
          </a:p>
          <a:p>
            <a:endParaRPr lang="en-US" dirty="0"/>
          </a:p>
        </p:txBody>
      </p:sp>
      <p:sp>
        <p:nvSpPr>
          <p:cNvPr id="2" name="Title 1"/>
          <p:cNvSpPr>
            <a:spLocks noGrp="1"/>
          </p:cNvSpPr>
          <p:nvPr>
            <p:ph type="title"/>
          </p:nvPr>
        </p:nvSpPr>
        <p:spPr>
          <a:xfrm>
            <a:off x="578224" y="274639"/>
            <a:ext cx="7987553" cy="739976"/>
          </a:xfrm>
        </p:spPr>
        <p:txBody>
          <a:bodyPr/>
          <a:lstStyle/>
          <a:p>
            <a:r>
              <a:rPr lang="en-US" dirty="0"/>
              <a:t>Graph Partitioning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907" y="3429001"/>
            <a:ext cx="4855749" cy="2934067"/>
          </a:xfrm>
          <a:prstGeom prst="rect">
            <a:avLst/>
          </a:prstGeom>
        </p:spPr>
      </p:pic>
    </p:spTree>
    <p:extLst>
      <p:ext uri="{BB962C8B-B14F-4D97-AF65-F5344CB8AC3E}">
        <p14:creationId xmlns:p14="http://schemas.microsoft.com/office/powerpoint/2010/main" val="270636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268" y="1014615"/>
            <a:ext cx="3996843" cy="5209991"/>
          </a:xfrm>
        </p:spPr>
        <p:txBody>
          <a:bodyPr>
            <a:normAutofit fontScale="92500"/>
          </a:bodyPr>
          <a:lstStyle/>
          <a:p>
            <a:pPr marL="453873" indent="-453873">
              <a:buFont typeface="+mj-lt"/>
              <a:buAutoNum type="arabicPeriod"/>
            </a:pPr>
            <a:r>
              <a:rPr lang="en-US" dirty="0"/>
              <a:t>Approximate graph with sequence of smaller graphs</a:t>
            </a:r>
          </a:p>
          <a:p>
            <a:pPr marL="453873" indent="-453873">
              <a:buFont typeface="+mj-lt"/>
              <a:buAutoNum type="arabicPeriod"/>
            </a:pPr>
            <a:r>
              <a:rPr lang="en-US" dirty="0"/>
              <a:t>Quickly partition smallest graph</a:t>
            </a:r>
          </a:p>
          <a:p>
            <a:pPr marL="453873" indent="-453873">
              <a:buFont typeface="+mj-lt"/>
              <a:buAutoNum type="arabicPeriod"/>
            </a:pPr>
            <a:r>
              <a:rPr lang="en-US" dirty="0"/>
              <a:t>Use partition of smallest graph as an initial partition of the next smallest</a:t>
            </a:r>
          </a:p>
          <a:p>
            <a:pPr marL="453873" indent="-453873">
              <a:buFont typeface="+mj-lt"/>
              <a:buAutoNum type="arabicPeriod"/>
            </a:pPr>
            <a:r>
              <a:rPr lang="en-US" dirty="0"/>
              <a:t>Perform greedy search to improve the quality of the partition</a:t>
            </a:r>
          </a:p>
          <a:p>
            <a:pPr marL="453873" indent="-453873">
              <a:buFont typeface="+mj-lt"/>
              <a:buAutoNum type="arabicPeriod"/>
            </a:pPr>
            <a:r>
              <a:rPr lang="en-US" dirty="0"/>
              <a:t>Repeat steps 3 and 4 until partition is found for the original graph</a:t>
            </a:r>
          </a:p>
          <a:p>
            <a:endParaRPr lang="en-US" dirty="0"/>
          </a:p>
        </p:txBody>
      </p:sp>
      <p:sp>
        <p:nvSpPr>
          <p:cNvPr id="2" name="Title 1"/>
          <p:cNvSpPr>
            <a:spLocks noGrp="1"/>
          </p:cNvSpPr>
          <p:nvPr>
            <p:ph type="title"/>
          </p:nvPr>
        </p:nvSpPr>
        <p:spPr>
          <a:xfrm>
            <a:off x="578224" y="274637"/>
            <a:ext cx="7987553" cy="612904"/>
          </a:xfrm>
        </p:spPr>
        <p:txBody>
          <a:bodyPr>
            <a:normAutofit fontScale="90000"/>
          </a:bodyPr>
          <a:lstStyle/>
          <a:p>
            <a:r>
              <a:rPr lang="en-US" dirty="0"/>
              <a:t>Multi-level Graph Partitioning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100" y="1840588"/>
            <a:ext cx="4978271" cy="3846845"/>
          </a:xfrm>
          <a:prstGeom prst="rect">
            <a:avLst/>
          </a:prstGeom>
        </p:spPr>
      </p:pic>
    </p:spTree>
    <p:extLst>
      <p:ext uri="{BB962C8B-B14F-4D97-AF65-F5344CB8AC3E}">
        <p14:creationId xmlns:p14="http://schemas.microsoft.com/office/powerpoint/2010/main" val="335285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Coarsening: Matching Contraction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0172" y="3047780"/>
            <a:ext cx="889511" cy="88951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609" y="1652869"/>
            <a:ext cx="3521381" cy="367933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85" y="1684883"/>
            <a:ext cx="3880967" cy="3615304"/>
          </a:xfrm>
          <a:prstGeom prst="rect">
            <a:avLst/>
          </a:prstGeom>
        </p:spPr>
      </p:pic>
    </p:spTree>
    <p:extLst>
      <p:ext uri="{BB962C8B-B14F-4D97-AF65-F5344CB8AC3E}">
        <p14:creationId xmlns:p14="http://schemas.microsoft.com/office/powerpoint/2010/main" val="270512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Coarsening: Subgraph Contraction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50159" y="3047780"/>
            <a:ext cx="889511" cy="8895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956" y="1777053"/>
            <a:ext cx="3577227" cy="32208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69" y="1544508"/>
            <a:ext cx="4176962" cy="3896055"/>
          </a:xfrm>
          <a:prstGeom prst="rect">
            <a:avLst/>
          </a:prstGeom>
        </p:spPr>
      </p:pic>
    </p:spTree>
    <p:extLst>
      <p:ext uri="{BB962C8B-B14F-4D97-AF65-F5344CB8AC3E}">
        <p14:creationId xmlns:p14="http://schemas.microsoft.com/office/powerpoint/2010/main" val="171976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3348" y="1912649"/>
            <a:ext cx="7433767" cy="3523674"/>
          </a:xfrm>
        </p:spPr>
        <p:txBody>
          <a:bodyPr>
            <a:normAutofit fontScale="92500" lnSpcReduction="20000"/>
          </a:bodyPr>
          <a:lstStyle/>
          <a:p>
            <a:r>
              <a:rPr lang="en-US" dirty="0"/>
              <a:t>Multi-level partitioning of power-law graphs can be improved with specialized coarsening heuristics*</a:t>
            </a:r>
          </a:p>
          <a:p>
            <a:r>
              <a:rPr lang="en-US" dirty="0"/>
              <a:t>Demonstrates the potential to customize an algorithm for graphs with particular characteristics</a:t>
            </a:r>
          </a:p>
          <a:p>
            <a:r>
              <a:rPr lang="en-US" dirty="0"/>
              <a:t>Manually developing new heuristics can be expensive</a:t>
            </a:r>
          </a:p>
          <a:p>
            <a:r>
              <a:rPr lang="en-US" dirty="0"/>
              <a:t>Process can be automated using hyper-heuristics</a:t>
            </a:r>
          </a:p>
          <a:p>
            <a:endParaRPr lang="en-US" dirty="0"/>
          </a:p>
          <a:p>
            <a:pPr marL="0" indent="0">
              <a:buNone/>
            </a:pPr>
            <a:r>
              <a:rPr lang="en-US" sz="2118" i="1" dirty="0"/>
              <a:t>*A. </a:t>
            </a:r>
            <a:r>
              <a:rPr lang="en-US" sz="2118" i="1" dirty="0" err="1"/>
              <a:t>Abou-Rjeili</a:t>
            </a:r>
            <a:r>
              <a:rPr lang="en-US" sz="2118" i="1" dirty="0"/>
              <a:t> and G. </a:t>
            </a:r>
            <a:r>
              <a:rPr lang="en-US" sz="2118" i="1" dirty="0" err="1"/>
              <a:t>Karypis</a:t>
            </a:r>
            <a:r>
              <a:rPr lang="en-US" sz="2118" i="1" dirty="0"/>
              <a:t>, “Multilevel Algorithms for Partitioning Power-law Graphs,” in Proceedings of the 20</a:t>
            </a:r>
            <a:r>
              <a:rPr lang="en-US" sz="2118" i="1" baseline="30000" dirty="0"/>
              <a:t>th</a:t>
            </a:r>
            <a:r>
              <a:rPr lang="en-US" sz="2118" i="1" dirty="0"/>
              <a:t> International Parallel and Distributed Processing Symposium (IPDPS’06), IEEE, Rhodes Island, Greece, 2006.</a:t>
            </a:r>
          </a:p>
        </p:txBody>
      </p:sp>
      <p:sp>
        <p:nvSpPr>
          <p:cNvPr id="3" name="Title 2"/>
          <p:cNvSpPr>
            <a:spLocks noGrp="1"/>
          </p:cNvSpPr>
          <p:nvPr>
            <p:ph type="title"/>
          </p:nvPr>
        </p:nvSpPr>
        <p:spPr/>
        <p:txBody>
          <a:bodyPr/>
          <a:lstStyle/>
          <a:p>
            <a:r>
              <a:rPr lang="en-US" dirty="0"/>
              <a:t>Optimizing Multi-level Partitioning</a:t>
            </a:r>
          </a:p>
        </p:txBody>
      </p:sp>
    </p:spTree>
    <p:extLst>
      <p:ext uri="{BB962C8B-B14F-4D97-AF65-F5344CB8AC3E}">
        <p14:creationId xmlns:p14="http://schemas.microsoft.com/office/powerpoint/2010/main" val="1826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078151"/>
            <a:ext cx="8196205" cy="1397802"/>
          </a:xfrm>
        </p:spPr>
        <p:txBody>
          <a:bodyPr>
            <a:normAutofit/>
          </a:bodyPr>
          <a:lstStyle/>
          <a:p>
            <a:r>
              <a:rPr lang="en-US" dirty="0"/>
              <a:t>Extract functionality from existing graph partitioning techniques</a:t>
            </a:r>
          </a:p>
          <a:p>
            <a:r>
              <a:rPr lang="en-US" dirty="0"/>
              <a:t>Use Genetic Programming (GP) to construct new algorithms</a:t>
            </a:r>
          </a:p>
        </p:txBody>
      </p:sp>
      <p:sp>
        <p:nvSpPr>
          <p:cNvPr id="3" name="Title 2"/>
          <p:cNvSpPr>
            <a:spLocks noGrp="1"/>
          </p:cNvSpPr>
          <p:nvPr>
            <p:ph type="title"/>
          </p:nvPr>
        </p:nvSpPr>
        <p:spPr>
          <a:xfrm>
            <a:off x="578224" y="274639"/>
            <a:ext cx="7987553" cy="739976"/>
          </a:xfrm>
        </p:spPr>
        <p:txBody>
          <a:bodyPr/>
          <a:lstStyle/>
          <a:p>
            <a:r>
              <a:rPr lang="en-US" dirty="0"/>
              <a:t>Hyper-heuristic Approach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1941790"/>
            <a:ext cx="8875059" cy="2974421"/>
          </a:xfrm>
          <a:prstGeom prst="rect">
            <a:avLst/>
          </a:prstGeom>
        </p:spPr>
      </p:pic>
    </p:spTree>
    <p:extLst>
      <p:ext uri="{BB962C8B-B14F-4D97-AF65-F5344CB8AC3E}">
        <p14:creationId xmlns:p14="http://schemas.microsoft.com/office/powerpoint/2010/main" val="8404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078151"/>
            <a:ext cx="8196205" cy="2160240"/>
          </a:xfrm>
        </p:spPr>
        <p:txBody>
          <a:bodyPr>
            <a:normAutofit fontScale="92500" lnSpcReduction="20000"/>
          </a:bodyPr>
          <a:lstStyle/>
          <a:p>
            <a:r>
              <a:rPr lang="en-US" dirty="0"/>
              <a:t>Evolve a population of graph partition algorithms</a:t>
            </a:r>
          </a:p>
          <a:p>
            <a:r>
              <a:rPr lang="en-US" dirty="0"/>
              <a:t>Strongly typed parse tree representation</a:t>
            </a:r>
          </a:p>
          <a:p>
            <a:r>
              <a:rPr lang="en-US" dirty="0"/>
              <a:t>Evolution targeted at specific type of graph (e.g., </a:t>
            </a:r>
            <a:r>
              <a:rPr lang="nl-NL" dirty="0"/>
              <a:t>random graph model, computer network)</a:t>
            </a:r>
          </a:p>
          <a:p>
            <a:r>
              <a:rPr lang="en-US" dirty="0"/>
              <a:t>Cost of partitions produced determines solution fitness (averaged over many graphs)</a:t>
            </a:r>
          </a:p>
        </p:txBody>
      </p:sp>
      <p:sp>
        <p:nvSpPr>
          <p:cNvPr id="3" name="Title 2"/>
          <p:cNvSpPr>
            <a:spLocks noGrp="1"/>
          </p:cNvSpPr>
          <p:nvPr>
            <p:ph type="title"/>
          </p:nvPr>
        </p:nvSpPr>
        <p:spPr>
          <a:xfrm>
            <a:off x="578224" y="274639"/>
            <a:ext cx="7987553" cy="739976"/>
          </a:xfrm>
        </p:spPr>
        <p:txBody>
          <a:bodyPr/>
          <a:lstStyle/>
          <a:p>
            <a:r>
              <a:rPr lang="en-US" dirty="0"/>
              <a:t>Methodology</a:t>
            </a:r>
          </a:p>
        </p:txBody>
      </p:sp>
      <mc:AlternateContent xmlns:mc="http://schemas.openxmlformats.org/markup-compatibility/2006" xmlns:a14="http://schemas.microsoft.com/office/drawing/2010/main">
        <mc:Choice Requires="a14">
          <p:sp>
            <p:nvSpPr>
              <p:cNvPr id="5" name="TextBox 4"/>
              <p:cNvSpPr txBox="1"/>
              <p:nvPr/>
            </p:nvSpPr>
            <p:spPr>
              <a:xfrm>
                <a:off x="1268104" y="3996396"/>
                <a:ext cx="6798402" cy="850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71" i="1">
                          <a:latin typeface="Cambria Math" panose="02040503050406030204" pitchFamily="18" charset="0"/>
                        </a:rPr>
                        <m:t>𝐹𝑖𝑡𝑛𝑒𝑠𝑠</m:t>
                      </m:r>
                      <m:r>
                        <a:rPr lang="en-US" sz="2471" i="1">
                          <a:latin typeface="Cambria Math" panose="02040503050406030204" pitchFamily="18" charset="0"/>
                        </a:rPr>
                        <m:t>= </m:t>
                      </m:r>
                      <m:f>
                        <m:fPr>
                          <m:ctrlPr>
                            <a:rPr lang="en-US" sz="2471" i="1">
                              <a:latin typeface="Cambria Math" panose="02040503050406030204" pitchFamily="18" charset="0"/>
                            </a:rPr>
                          </m:ctrlPr>
                        </m:fPr>
                        <m:num>
                          <m:r>
                            <a:rPr lang="en-US" sz="2471" i="1">
                              <a:latin typeface="Cambria Math" panose="02040503050406030204" pitchFamily="18" charset="0"/>
                            </a:rPr>
                            <m:t>1</m:t>
                          </m:r>
                        </m:num>
                        <m:den>
                          <m:d>
                            <m:dPr>
                              <m:begChr m:val="|"/>
                              <m:endChr m:val="|"/>
                              <m:ctrlPr>
                                <a:rPr lang="en-US" sz="2471" i="1">
                                  <a:latin typeface="Cambria Math" panose="02040503050406030204" pitchFamily="18" charset="0"/>
                                </a:rPr>
                              </m:ctrlPr>
                            </m:dPr>
                            <m:e>
                              <m:r>
                                <a:rPr lang="en-US" sz="2471" i="1">
                                  <a:latin typeface="Cambria Math" panose="02040503050406030204" pitchFamily="18" charset="0"/>
                                </a:rPr>
                                <m:t>𝑃</m:t>
                              </m:r>
                            </m:e>
                          </m:d>
                        </m:den>
                      </m:f>
                      <m:nary>
                        <m:naryPr>
                          <m:chr m:val="∑"/>
                          <m:limLoc m:val="subSup"/>
                          <m:supHide m:val="on"/>
                          <m:ctrlPr>
                            <a:rPr lang="en-US" sz="2471" i="1">
                              <a:latin typeface="Cambria Math" panose="02040503050406030204" pitchFamily="18" charset="0"/>
                            </a:rPr>
                          </m:ctrlPr>
                        </m:naryPr>
                        <m:sub>
                          <m:r>
                            <m:rPr>
                              <m:brk m:alnAt="9"/>
                            </m:rPr>
                            <a:rPr lang="en-US" sz="2471" i="1">
                              <a:latin typeface="Cambria Math" panose="02040503050406030204" pitchFamily="18" charset="0"/>
                            </a:rPr>
                            <m:t>𝑝</m:t>
                          </m:r>
                          <m:r>
                            <a:rPr lang="en-US" sz="2471" i="1">
                              <a:latin typeface="Cambria Math" panose="02040503050406030204" pitchFamily="18" charset="0"/>
                              <a:ea typeface="Cambria Math" panose="02040503050406030204" pitchFamily="18" charset="0"/>
                            </a:rPr>
                            <m:t>∈</m:t>
                          </m:r>
                          <m:r>
                            <a:rPr lang="en-US" sz="2471" i="1">
                              <a:latin typeface="Cambria Math" panose="02040503050406030204" pitchFamily="18" charset="0"/>
                              <a:ea typeface="Cambria Math" panose="02040503050406030204" pitchFamily="18" charset="0"/>
                            </a:rPr>
                            <m:t>𝑃</m:t>
                          </m:r>
                        </m:sub>
                        <m:sup/>
                        <m:e>
                          <m:d>
                            <m:dPr>
                              <m:begChr m:val="["/>
                              <m:endChr m:val="]"/>
                              <m:ctrlPr>
                                <a:rPr lang="en-US" sz="2471" i="1">
                                  <a:latin typeface="Cambria Math" panose="02040503050406030204" pitchFamily="18" charset="0"/>
                                </a:rPr>
                              </m:ctrlPr>
                            </m:dPr>
                            <m:e>
                              <m:nary>
                                <m:naryPr>
                                  <m:chr m:val="∑"/>
                                  <m:limLoc m:val="subSup"/>
                                  <m:supHide m:val="on"/>
                                  <m:ctrlPr>
                                    <a:rPr lang="en-US" sz="2471" i="1">
                                      <a:latin typeface="Cambria Math" panose="02040503050406030204" pitchFamily="18" charset="0"/>
                                    </a:rPr>
                                  </m:ctrlPr>
                                </m:naryPr>
                                <m:sub>
                                  <m:d>
                                    <m:dPr>
                                      <m:ctrlPr>
                                        <a:rPr lang="en-US" sz="2471" i="1">
                                          <a:latin typeface="Cambria Math" panose="02040503050406030204" pitchFamily="18" charset="0"/>
                                        </a:rPr>
                                      </m:ctrlPr>
                                    </m:dPr>
                                    <m:e>
                                      <m:r>
                                        <m:rPr>
                                          <m:brk m:alnAt="9"/>
                                        </m:rPr>
                                        <a:rPr lang="en-US" sz="2471" i="1">
                                          <a:latin typeface="Cambria Math" panose="02040503050406030204" pitchFamily="18" charset="0"/>
                                        </a:rPr>
                                        <m:t>𝑢</m:t>
                                      </m:r>
                                      <m:r>
                                        <a:rPr lang="en-US" sz="2471" i="1">
                                          <a:latin typeface="Cambria Math" panose="02040503050406030204" pitchFamily="18" charset="0"/>
                                        </a:rPr>
                                        <m:t>,</m:t>
                                      </m:r>
                                      <m:r>
                                        <a:rPr lang="en-US" sz="2471" i="1">
                                          <a:latin typeface="Cambria Math" panose="02040503050406030204" pitchFamily="18" charset="0"/>
                                        </a:rPr>
                                        <m:t>𝑣</m:t>
                                      </m:r>
                                    </m:e>
                                  </m:d>
                                  <m:r>
                                    <m:rPr>
                                      <m:brk m:alnAt="9"/>
                                    </m:rPr>
                                    <a:rPr lang="en-US" sz="2471" i="1">
                                      <a:latin typeface="Cambria Math" panose="02040503050406030204" pitchFamily="18" charset="0"/>
                                    </a:rPr>
                                    <m:t>|</m:t>
                                  </m:r>
                                  <m:r>
                                    <a:rPr lang="en-US" sz="2471" i="1">
                                      <a:latin typeface="Cambria Math" panose="02040503050406030204" pitchFamily="18" charset="0"/>
                                    </a:rPr>
                                    <m:t>𝑝</m:t>
                                  </m:r>
                                  <m:r>
                                    <a:rPr lang="en-US" sz="2471" i="1">
                                      <a:latin typeface="Cambria Math" panose="02040503050406030204" pitchFamily="18" charset="0"/>
                                    </a:rPr>
                                    <m:t>[</m:t>
                                  </m:r>
                                  <m:r>
                                    <a:rPr lang="en-US" sz="2471" i="1">
                                      <a:latin typeface="Cambria Math" panose="02040503050406030204" pitchFamily="18" charset="0"/>
                                    </a:rPr>
                                    <m:t>𝑢</m:t>
                                  </m:r>
                                  <m:r>
                                    <a:rPr lang="en-US" sz="2471" i="1">
                                      <a:latin typeface="Cambria Math" panose="02040503050406030204" pitchFamily="18" charset="0"/>
                                    </a:rPr>
                                    <m:t>]≠</m:t>
                                  </m:r>
                                  <m:r>
                                    <a:rPr lang="en-US" sz="2471" i="1">
                                      <a:latin typeface="Cambria Math" panose="02040503050406030204" pitchFamily="18" charset="0"/>
                                      <a:ea typeface="Cambria Math" panose="02040503050406030204" pitchFamily="18" charset="0"/>
                                    </a:rPr>
                                    <m:t>𝑝</m:t>
                                  </m:r>
                                  <m:r>
                                    <a:rPr lang="en-US" sz="2471" i="1">
                                      <a:latin typeface="Cambria Math" panose="02040503050406030204" pitchFamily="18" charset="0"/>
                                      <a:ea typeface="Cambria Math" panose="02040503050406030204" pitchFamily="18" charset="0"/>
                                    </a:rPr>
                                    <m:t>[</m:t>
                                  </m:r>
                                  <m:r>
                                    <a:rPr lang="en-US" sz="2471" i="1">
                                      <a:latin typeface="Cambria Math" panose="02040503050406030204" pitchFamily="18" charset="0"/>
                                      <a:ea typeface="Cambria Math" panose="02040503050406030204" pitchFamily="18" charset="0"/>
                                    </a:rPr>
                                    <m:t>𝑣</m:t>
                                  </m:r>
                                  <m:r>
                                    <a:rPr lang="en-US" sz="2471" i="1">
                                      <a:latin typeface="Cambria Math" panose="02040503050406030204" pitchFamily="18" charset="0"/>
                                      <a:ea typeface="Cambria Math" panose="02040503050406030204" pitchFamily="18" charset="0"/>
                                    </a:rPr>
                                    <m:t>]</m:t>
                                  </m:r>
                                </m:sub>
                                <m:sup/>
                                <m:e>
                                  <m:sSub>
                                    <m:sSubPr>
                                      <m:ctrlPr>
                                        <a:rPr lang="en-US" sz="2471" i="1">
                                          <a:latin typeface="Cambria Math" panose="02040503050406030204" pitchFamily="18" charset="0"/>
                                        </a:rPr>
                                      </m:ctrlPr>
                                    </m:sSubPr>
                                    <m:e>
                                      <m:r>
                                        <a:rPr lang="en-US" sz="2471" i="1">
                                          <a:latin typeface="Cambria Math" panose="02040503050406030204" pitchFamily="18" charset="0"/>
                                        </a:rPr>
                                        <m:t>𝑤</m:t>
                                      </m:r>
                                    </m:e>
                                    <m:sub>
                                      <m:r>
                                        <a:rPr lang="en-US" sz="2471" i="1">
                                          <a:latin typeface="Cambria Math" panose="02040503050406030204" pitchFamily="18" charset="0"/>
                                        </a:rPr>
                                        <m:t>𝑒</m:t>
                                      </m:r>
                                    </m:sub>
                                  </m:sSub>
                                  <m:d>
                                    <m:dPr>
                                      <m:begChr m:val="["/>
                                      <m:endChr m:val="]"/>
                                      <m:ctrlPr>
                                        <a:rPr lang="en-US" sz="2471" i="1">
                                          <a:latin typeface="Cambria Math" panose="02040503050406030204" pitchFamily="18" charset="0"/>
                                        </a:rPr>
                                      </m:ctrlPr>
                                    </m:dPr>
                                    <m:e>
                                      <m:r>
                                        <a:rPr lang="en-US" sz="2471" i="1">
                                          <a:latin typeface="Cambria Math" panose="02040503050406030204" pitchFamily="18" charset="0"/>
                                        </a:rPr>
                                        <m:t>(</m:t>
                                      </m:r>
                                      <m:r>
                                        <a:rPr lang="en-US" sz="2471" i="1">
                                          <a:latin typeface="Cambria Math" panose="02040503050406030204" pitchFamily="18" charset="0"/>
                                        </a:rPr>
                                        <m:t>𝑢</m:t>
                                      </m:r>
                                      <m:r>
                                        <a:rPr lang="en-US" sz="2471" i="1">
                                          <a:latin typeface="Cambria Math" panose="02040503050406030204" pitchFamily="18" charset="0"/>
                                        </a:rPr>
                                        <m:t>,</m:t>
                                      </m:r>
                                      <m:r>
                                        <a:rPr lang="en-US" sz="2471" i="1">
                                          <a:latin typeface="Cambria Math" panose="02040503050406030204" pitchFamily="18" charset="0"/>
                                        </a:rPr>
                                        <m:t>𝑣</m:t>
                                      </m:r>
                                      <m:r>
                                        <a:rPr lang="en-US" sz="2471" i="1">
                                          <a:latin typeface="Cambria Math" panose="02040503050406030204" pitchFamily="18" charset="0"/>
                                        </a:rPr>
                                        <m:t>)</m:t>
                                      </m:r>
                                    </m:e>
                                  </m:d>
                                </m:e>
                              </m:nary>
                            </m:e>
                          </m:d>
                        </m:e>
                      </m:nary>
                    </m:oMath>
                  </m:oMathPara>
                </a14:m>
                <a:endParaRPr lang="en-US" sz="2471" dirty="0"/>
              </a:p>
            </p:txBody>
          </p:sp>
        </mc:Choice>
        <mc:Fallback xmlns="">
          <p:sp>
            <p:nvSpPr>
              <p:cNvPr id="5" name="TextBox 4"/>
              <p:cNvSpPr txBox="1">
                <a:spLocks noRot="1" noChangeAspect="1" noMove="1" noResize="1" noEditPoints="1" noAdjustHandles="1" noChangeArrowheads="1" noChangeShapeType="1" noTextEdit="1"/>
              </p:cNvSpPr>
              <p:nvPr/>
            </p:nvSpPr>
            <p:spPr>
              <a:xfrm>
                <a:off x="1268104" y="3996396"/>
                <a:ext cx="6798402" cy="85004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25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b="1" dirty="0"/>
              <a:t>Root node</a:t>
            </a:r>
          </a:p>
          <a:p>
            <a:pPr lvl="1"/>
            <a:r>
              <a:rPr lang="en-US" dirty="0"/>
              <a:t>child node for each of: coarsening, partitioning, </a:t>
            </a:r>
            <a:r>
              <a:rPr lang="en-US" dirty="0" err="1"/>
              <a:t>uncoarsening</a:t>
            </a:r>
            <a:endParaRPr lang="en-US" dirty="0"/>
          </a:p>
          <a:p>
            <a:r>
              <a:rPr lang="en-US" b="1" dirty="0"/>
              <a:t>Coarsening</a:t>
            </a:r>
          </a:p>
          <a:p>
            <a:pPr lvl="1"/>
            <a:r>
              <a:rPr lang="en-US" dirty="0"/>
              <a:t>Traditional matching schemes: random, heavy edge, light edge</a:t>
            </a:r>
          </a:p>
          <a:p>
            <a:pPr lvl="1"/>
            <a:r>
              <a:rPr lang="en-US" dirty="0"/>
              <a:t>Globally greedy: considers all edges in graph sorted by some metric</a:t>
            </a:r>
          </a:p>
          <a:p>
            <a:pPr lvl="1"/>
            <a:r>
              <a:rPr lang="en-US" dirty="0"/>
              <a:t>Locally greedy: randomly visits vertices, considers incident edges</a:t>
            </a:r>
          </a:p>
          <a:p>
            <a:pPr lvl="1"/>
            <a:r>
              <a:rPr lang="en-US" dirty="0"/>
              <a:t>Edge metrics: weight, degree, or core number of incident vertices, or edge weight (can be combined using math operators)</a:t>
            </a:r>
          </a:p>
        </p:txBody>
      </p:sp>
      <p:sp>
        <p:nvSpPr>
          <p:cNvPr id="3" name="Title 2"/>
          <p:cNvSpPr>
            <a:spLocks noGrp="1"/>
          </p:cNvSpPr>
          <p:nvPr>
            <p:ph type="title"/>
          </p:nvPr>
        </p:nvSpPr>
        <p:spPr>
          <a:xfrm>
            <a:off x="578224" y="274639"/>
            <a:ext cx="7987553" cy="739976"/>
          </a:xfrm>
        </p:spPr>
        <p:txBody>
          <a:bodyPr/>
          <a:lstStyle/>
          <a:p>
            <a:r>
              <a:rPr lang="en-US" dirty="0"/>
              <a:t>Primitive Operations</a:t>
            </a:r>
          </a:p>
        </p:txBody>
      </p:sp>
    </p:spTree>
    <p:extLst>
      <p:ext uri="{BB962C8B-B14F-4D97-AF65-F5344CB8AC3E}">
        <p14:creationId xmlns:p14="http://schemas.microsoft.com/office/powerpoint/2010/main" val="42530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4191437"/>
            <a:ext cx="8196205" cy="2096704"/>
          </a:xfrm>
        </p:spPr>
        <p:txBody>
          <a:bodyPr>
            <a:normAutofit/>
          </a:bodyPr>
          <a:lstStyle/>
          <a:p>
            <a:r>
              <a:rPr lang="en-US" dirty="0"/>
              <a:t>Edge metric</a:t>
            </a:r>
          </a:p>
          <a:p>
            <a:r>
              <a:rPr lang="en-US" dirty="0"/>
              <a:t>Reverse ordering (maximize)</a:t>
            </a:r>
          </a:p>
          <a:p>
            <a:r>
              <a:rPr lang="en-US" dirty="0"/>
              <a:t>Maximum vertex weight ratio</a:t>
            </a:r>
          </a:p>
          <a:p>
            <a:r>
              <a:rPr lang="en-US" dirty="0"/>
              <a:t>Maximum contraction ratio</a:t>
            </a:r>
          </a:p>
        </p:txBody>
      </p:sp>
      <p:sp>
        <p:nvSpPr>
          <p:cNvPr id="3" name="Title 2"/>
          <p:cNvSpPr>
            <a:spLocks noGrp="1"/>
          </p:cNvSpPr>
          <p:nvPr>
            <p:ph type="title"/>
          </p:nvPr>
        </p:nvSpPr>
        <p:spPr>
          <a:xfrm>
            <a:off x="578224" y="274639"/>
            <a:ext cx="7987553" cy="739976"/>
          </a:xfrm>
        </p:spPr>
        <p:txBody>
          <a:bodyPr/>
          <a:lstStyle/>
          <a:p>
            <a:r>
              <a:rPr lang="en-US" dirty="0"/>
              <a:t>Globally and Locally Greedy Coarsening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21" y="1522906"/>
            <a:ext cx="7515434" cy="1859389"/>
          </a:xfrm>
          <a:prstGeom prst="rect">
            <a:avLst/>
          </a:prstGeom>
        </p:spPr>
      </p:pic>
    </p:spTree>
    <p:extLst>
      <p:ext uri="{BB962C8B-B14F-4D97-AF65-F5344CB8AC3E}">
        <p14:creationId xmlns:p14="http://schemas.microsoft.com/office/powerpoint/2010/main" val="10298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b="1" dirty="0"/>
              <a:t>Partitioning</a:t>
            </a:r>
          </a:p>
          <a:p>
            <a:pPr lvl="1"/>
            <a:r>
              <a:rPr lang="en-US" dirty="0"/>
              <a:t>random, growth, greedy growth, spectral, Kernighan-Lin</a:t>
            </a:r>
          </a:p>
          <a:p>
            <a:r>
              <a:rPr lang="en-US" b="1" dirty="0" err="1"/>
              <a:t>Uncoarsening</a:t>
            </a:r>
            <a:endParaRPr lang="en-US" b="1" dirty="0"/>
          </a:p>
          <a:p>
            <a:pPr lvl="1"/>
            <a:r>
              <a:rPr lang="en-US" dirty="0"/>
              <a:t>KL refinement, greedy refinement</a:t>
            </a:r>
          </a:p>
          <a:p>
            <a:r>
              <a:rPr lang="en-US" b="1" dirty="0"/>
              <a:t>Miscellaneous</a:t>
            </a:r>
          </a:p>
          <a:p>
            <a:pPr lvl="1"/>
            <a:r>
              <a:rPr lang="en-US" dirty="0"/>
              <a:t>Constants: integers, ratios, </a:t>
            </a:r>
            <a:r>
              <a:rPr lang="en-US" dirty="0" err="1"/>
              <a:t>booleans</a:t>
            </a:r>
            <a:endParaRPr lang="en-US" dirty="0"/>
          </a:p>
          <a:p>
            <a:pPr lvl="1"/>
            <a:r>
              <a:rPr lang="en-US" dirty="0"/>
              <a:t>Random conditional: randomly true or false according to child probability value</a:t>
            </a:r>
          </a:p>
        </p:txBody>
      </p:sp>
      <p:sp>
        <p:nvSpPr>
          <p:cNvPr id="3" name="Title 2"/>
          <p:cNvSpPr>
            <a:spLocks noGrp="1"/>
          </p:cNvSpPr>
          <p:nvPr>
            <p:ph type="title"/>
          </p:nvPr>
        </p:nvSpPr>
        <p:spPr>
          <a:xfrm>
            <a:off x="578224" y="274639"/>
            <a:ext cx="7987553" cy="739976"/>
          </a:xfrm>
        </p:spPr>
        <p:txBody>
          <a:bodyPr/>
          <a:lstStyle/>
          <a:p>
            <a:r>
              <a:rPr lang="en-US" dirty="0"/>
              <a:t>Primitive Operations (cont.)</a:t>
            </a:r>
          </a:p>
        </p:txBody>
      </p:sp>
    </p:spTree>
    <p:extLst>
      <p:ext uri="{BB962C8B-B14F-4D97-AF65-F5344CB8AC3E}">
        <p14:creationId xmlns:p14="http://schemas.microsoft.com/office/powerpoint/2010/main" val="16544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Real-World Challenges</a:t>
            </a:r>
          </a:p>
        </p:txBody>
      </p:sp>
      <p:sp>
        <p:nvSpPr>
          <p:cNvPr id="3" name="Content Placeholder 2"/>
          <p:cNvSpPr>
            <a:spLocks noGrp="1"/>
          </p:cNvSpPr>
          <p:nvPr>
            <p:ph idx="1"/>
          </p:nvPr>
        </p:nvSpPr>
        <p:spPr/>
        <p:txBody>
          <a:bodyPr>
            <a:normAutofit/>
          </a:bodyPr>
          <a:lstStyle/>
          <a:p>
            <a:r>
              <a:rPr lang="en-US" sz="2803" dirty="0"/>
              <a:t>Researchers strive to make algorithms increasingly general-purpose</a:t>
            </a:r>
          </a:p>
          <a:p>
            <a:r>
              <a:rPr lang="en-US" sz="2803" dirty="0"/>
              <a:t>But practitioners have very specific needs</a:t>
            </a:r>
          </a:p>
          <a:p>
            <a:r>
              <a:rPr lang="en-US" sz="2803" dirty="0"/>
              <a:t>Designing custom algorithms tuned to particular problem instance distributions and/or computational architectures can be very time consuming</a:t>
            </a:r>
          </a:p>
          <a:p>
            <a:endParaRPr lang="en-US" dirty="0"/>
          </a:p>
        </p:txBody>
      </p:sp>
    </p:spTree>
    <p:extLst>
      <p:ext uri="{BB962C8B-B14F-4D97-AF65-F5344CB8AC3E}">
        <p14:creationId xmlns:p14="http://schemas.microsoft.com/office/powerpoint/2010/main" val="32083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dirty="0"/>
              <a:t>Partition algorithms are evolved targeting:</a:t>
            </a:r>
          </a:p>
          <a:p>
            <a:pPr lvl="1"/>
            <a:r>
              <a:rPr lang="en-US" dirty="0" err="1"/>
              <a:t>Erdös-Rényi</a:t>
            </a:r>
            <a:r>
              <a:rPr lang="en-US" dirty="0"/>
              <a:t> random graphs</a:t>
            </a:r>
          </a:p>
          <a:p>
            <a:pPr lvl="1"/>
            <a:r>
              <a:rPr lang="en-US" dirty="0" err="1"/>
              <a:t>Barabási</a:t>
            </a:r>
            <a:r>
              <a:rPr lang="en-US" dirty="0"/>
              <a:t>-Albert random graphs</a:t>
            </a:r>
          </a:p>
          <a:p>
            <a:pPr lvl="1"/>
            <a:r>
              <a:rPr lang="es-ES" dirty="0"/>
              <a:t>Los </a:t>
            </a:r>
            <a:r>
              <a:rPr lang="es-ES" dirty="0" err="1"/>
              <a:t>Alamos</a:t>
            </a:r>
            <a:r>
              <a:rPr lang="es-ES" dirty="0"/>
              <a:t> </a:t>
            </a:r>
            <a:r>
              <a:rPr lang="es-ES" dirty="0" err="1"/>
              <a:t>National</a:t>
            </a:r>
            <a:r>
              <a:rPr lang="es-ES" dirty="0"/>
              <a:t> </a:t>
            </a:r>
            <a:r>
              <a:rPr lang="es-ES" dirty="0" err="1"/>
              <a:t>Laboratory</a:t>
            </a:r>
            <a:r>
              <a:rPr lang="es-ES" dirty="0"/>
              <a:t> (LANL) </a:t>
            </a:r>
            <a:r>
              <a:rPr lang="en-US" dirty="0"/>
              <a:t>authentication graphs</a:t>
            </a:r>
          </a:p>
          <a:p>
            <a:pPr marL="0" indent="0">
              <a:buNone/>
            </a:pPr>
            <a:endParaRPr lang="en-US" dirty="0"/>
          </a:p>
          <a:p>
            <a:pPr marL="0" indent="0">
              <a:buNone/>
            </a:pPr>
            <a:r>
              <a:rPr lang="en-US" dirty="0"/>
              <a:t>Performance is compared against METIS partitioning software as well as spectral partitioning</a:t>
            </a:r>
          </a:p>
        </p:txBody>
      </p:sp>
      <p:sp>
        <p:nvSpPr>
          <p:cNvPr id="3" name="Title 2"/>
          <p:cNvSpPr>
            <a:spLocks noGrp="1"/>
          </p:cNvSpPr>
          <p:nvPr>
            <p:ph type="title"/>
          </p:nvPr>
        </p:nvSpPr>
        <p:spPr>
          <a:xfrm>
            <a:off x="578224" y="274639"/>
            <a:ext cx="7987553" cy="739976"/>
          </a:xfrm>
        </p:spPr>
        <p:txBody>
          <a:bodyPr/>
          <a:lstStyle/>
          <a:p>
            <a:r>
              <a:rPr lang="en-US" dirty="0"/>
              <a:t>Experiment</a:t>
            </a:r>
          </a:p>
        </p:txBody>
      </p:sp>
    </p:spTree>
    <p:extLst>
      <p:ext uri="{BB962C8B-B14F-4D97-AF65-F5344CB8AC3E}">
        <p14:creationId xmlns:p14="http://schemas.microsoft.com/office/powerpoint/2010/main" val="21922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1265295"/>
              </p:ext>
            </p:extLst>
          </p:nvPr>
        </p:nvGraphicFramePr>
        <p:xfrm>
          <a:off x="578504" y="1396535"/>
          <a:ext cx="8195700" cy="1308848"/>
        </p:xfrm>
        <a:graphic>
          <a:graphicData uri="http://schemas.openxmlformats.org/drawingml/2006/table">
            <a:tbl>
              <a:tblPr firstRow="1" bandRow="1">
                <a:tableStyleId>{5C22544A-7EE6-4342-B048-85BDC9FD1C3A}</a:tableStyleId>
              </a:tblPr>
              <a:tblGrid>
                <a:gridCol w="1365950">
                  <a:extLst>
                    <a:ext uri="{9D8B030D-6E8A-4147-A177-3AD203B41FA5}">
                      <a16:colId xmlns:a16="http://schemas.microsoft.com/office/drawing/2014/main" val="3571121215"/>
                    </a:ext>
                  </a:extLst>
                </a:gridCol>
                <a:gridCol w="1365950">
                  <a:extLst>
                    <a:ext uri="{9D8B030D-6E8A-4147-A177-3AD203B41FA5}">
                      <a16:colId xmlns:a16="http://schemas.microsoft.com/office/drawing/2014/main" val="2581312297"/>
                    </a:ext>
                  </a:extLst>
                </a:gridCol>
                <a:gridCol w="1365950">
                  <a:extLst>
                    <a:ext uri="{9D8B030D-6E8A-4147-A177-3AD203B41FA5}">
                      <a16:colId xmlns:a16="http://schemas.microsoft.com/office/drawing/2014/main" val="3704406108"/>
                    </a:ext>
                  </a:extLst>
                </a:gridCol>
                <a:gridCol w="1365950">
                  <a:extLst>
                    <a:ext uri="{9D8B030D-6E8A-4147-A177-3AD203B41FA5}">
                      <a16:colId xmlns:a16="http://schemas.microsoft.com/office/drawing/2014/main" val="1237135135"/>
                    </a:ext>
                  </a:extLst>
                </a:gridCol>
                <a:gridCol w="1365950">
                  <a:extLst>
                    <a:ext uri="{9D8B030D-6E8A-4147-A177-3AD203B41FA5}">
                      <a16:colId xmlns:a16="http://schemas.microsoft.com/office/drawing/2014/main" val="224083523"/>
                    </a:ext>
                  </a:extLst>
                </a:gridCol>
                <a:gridCol w="1365950">
                  <a:extLst>
                    <a:ext uri="{9D8B030D-6E8A-4147-A177-3AD203B41FA5}">
                      <a16:colId xmlns:a16="http://schemas.microsoft.com/office/drawing/2014/main" val="2997838606"/>
                    </a:ext>
                  </a:extLst>
                </a:gridCol>
              </a:tblGrid>
              <a:tr h="327212">
                <a:tc>
                  <a:txBody>
                    <a:bodyPr/>
                    <a:lstStyle/>
                    <a:p>
                      <a:r>
                        <a:rPr lang="en-US" sz="1200" dirty="0"/>
                        <a:t>Method</a:t>
                      </a:r>
                    </a:p>
                  </a:txBody>
                  <a:tcPr marL="80682" marR="80682" marT="40341" marB="40341"/>
                </a:tc>
                <a:tc>
                  <a:txBody>
                    <a:bodyPr/>
                    <a:lstStyle/>
                    <a:p>
                      <a:r>
                        <a:rPr lang="en-US" sz="1200" dirty="0"/>
                        <a:t>E</a:t>
                      </a:r>
                      <a:r>
                        <a:rPr lang="en-US" sz="1200" baseline="-25000" dirty="0"/>
                        <a:t>ER</a:t>
                      </a:r>
                      <a:endParaRPr lang="en-US" sz="1200" dirty="0"/>
                    </a:p>
                  </a:txBody>
                  <a:tcPr marL="80682" marR="80682" marT="40341" marB="40341"/>
                </a:tc>
                <a:tc>
                  <a:txBody>
                    <a:bodyPr/>
                    <a:lstStyle/>
                    <a:p>
                      <a:r>
                        <a:rPr lang="en-US" sz="1200" dirty="0"/>
                        <a:t>E</a:t>
                      </a:r>
                      <a:r>
                        <a:rPr lang="en-US" sz="1200" baseline="-25000" dirty="0"/>
                        <a:t>BA</a:t>
                      </a:r>
                      <a:endParaRPr lang="en-US" sz="1200" dirty="0"/>
                    </a:p>
                  </a:txBody>
                  <a:tcPr marL="80682" marR="80682" marT="40341" marB="40341"/>
                </a:tc>
                <a:tc>
                  <a:txBody>
                    <a:bodyPr/>
                    <a:lstStyle/>
                    <a:p>
                      <a:r>
                        <a:rPr lang="en-US" sz="1200" dirty="0"/>
                        <a:t>E</a:t>
                      </a:r>
                      <a:r>
                        <a:rPr lang="en-US" sz="1200" baseline="-25000" dirty="0"/>
                        <a:t>LANL</a:t>
                      </a:r>
                      <a:endParaRPr lang="en-US" sz="1200" dirty="0"/>
                    </a:p>
                  </a:txBody>
                  <a:tcPr marL="80682" marR="80682" marT="40341" marB="40341"/>
                </a:tc>
                <a:tc>
                  <a:txBody>
                    <a:bodyPr/>
                    <a:lstStyle/>
                    <a:p>
                      <a:r>
                        <a:rPr lang="en-US" sz="1200" dirty="0"/>
                        <a:t>METIS</a:t>
                      </a:r>
                    </a:p>
                  </a:txBody>
                  <a:tcPr marL="80682" marR="80682" marT="40341" marB="40341"/>
                </a:tc>
                <a:tc>
                  <a:txBody>
                    <a:bodyPr/>
                    <a:lstStyle/>
                    <a:p>
                      <a:r>
                        <a:rPr lang="en-US" sz="1200" dirty="0"/>
                        <a:t>SP</a:t>
                      </a:r>
                    </a:p>
                  </a:txBody>
                  <a:tcPr marL="80682" marR="80682" marT="40341" marB="40341"/>
                </a:tc>
                <a:extLst>
                  <a:ext uri="{0D108BD9-81ED-4DB2-BD59-A6C34878D82A}">
                    <a16:rowId xmlns:a16="http://schemas.microsoft.com/office/drawing/2014/main" val="1482381862"/>
                  </a:ext>
                </a:extLst>
              </a:tr>
              <a:tr h="327212">
                <a:tc>
                  <a:txBody>
                    <a:bodyPr/>
                    <a:lstStyle/>
                    <a:p>
                      <a:pPr marL="0" marR="0" lvl="0" indent="0" algn="l" defTabSz="806772" rtl="0" eaLnBrk="1" fontAlgn="auto" latinLnBrk="0" hangingPunct="1">
                        <a:lnSpc>
                          <a:spcPct val="100000"/>
                        </a:lnSpc>
                        <a:spcBef>
                          <a:spcPts val="0"/>
                        </a:spcBef>
                        <a:spcAft>
                          <a:spcPts val="0"/>
                        </a:spcAft>
                        <a:buClrTx/>
                        <a:buSzTx/>
                        <a:buFontTx/>
                        <a:buNone/>
                        <a:tabLst/>
                        <a:defRPr/>
                      </a:pPr>
                      <a:r>
                        <a:rPr lang="en-US" sz="1200" dirty="0"/>
                        <a:t>E</a:t>
                      </a:r>
                      <a:r>
                        <a:rPr lang="en-US" sz="1200" baseline="-25000" dirty="0"/>
                        <a:t>ER</a:t>
                      </a:r>
                      <a:endParaRPr lang="en-US" sz="1200" dirty="0"/>
                    </a:p>
                  </a:txBody>
                  <a:tcPr marL="80682" marR="80682" marT="40341" marB="40341"/>
                </a:tc>
                <a:tc>
                  <a:txBody>
                    <a:bodyPr/>
                    <a:lstStyle/>
                    <a:p>
                      <a:r>
                        <a:rPr lang="en-US" sz="1200" dirty="0"/>
                        <a:t>0.0</a:t>
                      </a:r>
                    </a:p>
                  </a:txBody>
                  <a:tcPr marL="80682" marR="80682" marT="40341" marB="40341"/>
                </a:tc>
                <a:tc>
                  <a:txBody>
                    <a:bodyPr/>
                    <a:lstStyle/>
                    <a:p>
                      <a:r>
                        <a:rPr lang="en-US" sz="1200" dirty="0"/>
                        <a:t>-0.06</a:t>
                      </a:r>
                    </a:p>
                  </a:txBody>
                  <a:tcPr marL="80682" marR="80682" marT="40341" marB="40341"/>
                </a:tc>
                <a:tc>
                  <a:txBody>
                    <a:bodyPr/>
                    <a:lstStyle/>
                    <a:p>
                      <a:r>
                        <a:rPr lang="en-US" sz="1200" dirty="0"/>
                        <a:t>-0.38</a:t>
                      </a:r>
                    </a:p>
                  </a:txBody>
                  <a:tcPr marL="80682" marR="80682" marT="40341" marB="40341"/>
                </a:tc>
                <a:tc>
                  <a:txBody>
                    <a:bodyPr/>
                    <a:lstStyle/>
                    <a:p>
                      <a:r>
                        <a:rPr lang="en-US" sz="1200" dirty="0"/>
                        <a:t>-0.06</a:t>
                      </a:r>
                    </a:p>
                  </a:txBody>
                  <a:tcPr marL="80682" marR="80682" marT="40341" marB="40341"/>
                </a:tc>
                <a:tc>
                  <a:txBody>
                    <a:bodyPr/>
                    <a:lstStyle/>
                    <a:p>
                      <a:r>
                        <a:rPr lang="en-US" sz="1200" dirty="0"/>
                        <a:t>-4.55</a:t>
                      </a:r>
                    </a:p>
                  </a:txBody>
                  <a:tcPr marL="80682" marR="80682" marT="40341" marB="40341">
                    <a:solidFill>
                      <a:schemeClr val="accent4">
                        <a:lumMod val="60000"/>
                        <a:lumOff val="40000"/>
                      </a:schemeClr>
                    </a:solidFill>
                  </a:tcPr>
                </a:tc>
                <a:extLst>
                  <a:ext uri="{0D108BD9-81ED-4DB2-BD59-A6C34878D82A}">
                    <a16:rowId xmlns:a16="http://schemas.microsoft.com/office/drawing/2014/main" val="2817251919"/>
                  </a:ext>
                </a:extLst>
              </a:tr>
              <a:tr h="327212">
                <a:tc>
                  <a:txBody>
                    <a:bodyPr/>
                    <a:lstStyle/>
                    <a:p>
                      <a:pPr marL="0" marR="0" lvl="0" indent="0" algn="l" defTabSz="806772" rtl="0" eaLnBrk="1" fontAlgn="auto" latinLnBrk="0" hangingPunct="1">
                        <a:lnSpc>
                          <a:spcPct val="100000"/>
                        </a:lnSpc>
                        <a:spcBef>
                          <a:spcPts val="0"/>
                        </a:spcBef>
                        <a:spcAft>
                          <a:spcPts val="0"/>
                        </a:spcAft>
                        <a:buClrTx/>
                        <a:buSzTx/>
                        <a:buFontTx/>
                        <a:buNone/>
                        <a:tabLst/>
                        <a:defRPr/>
                      </a:pPr>
                      <a:r>
                        <a:rPr lang="en-US" sz="1200" dirty="0"/>
                        <a:t>E</a:t>
                      </a:r>
                      <a:r>
                        <a:rPr lang="en-US" sz="1200" baseline="-25000" dirty="0"/>
                        <a:t>BA</a:t>
                      </a:r>
                      <a:endParaRPr lang="en-US" sz="1200" dirty="0"/>
                    </a:p>
                  </a:txBody>
                  <a:tcPr marL="80682" marR="80682" marT="40341" marB="40341"/>
                </a:tc>
                <a:tc>
                  <a:txBody>
                    <a:bodyPr/>
                    <a:lstStyle/>
                    <a:p>
                      <a:r>
                        <a:rPr lang="en-US" sz="1200" dirty="0"/>
                        <a:t>-0.53</a:t>
                      </a:r>
                    </a:p>
                  </a:txBody>
                  <a:tcPr marL="80682" marR="80682" marT="40341" marB="40341">
                    <a:solidFill>
                      <a:schemeClr val="accent4">
                        <a:lumMod val="60000"/>
                        <a:lumOff val="40000"/>
                      </a:schemeClr>
                    </a:solidFill>
                  </a:tcPr>
                </a:tc>
                <a:tc>
                  <a:txBody>
                    <a:bodyPr/>
                    <a:lstStyle/>
                    <a:p>
                      <a:r>
                        <a:rPr lang="en-US" sz="1200" dirty="0"/>
                        <a:t>0.0</a:t>
                      </a:r>
                    </a:p>
                  </a:txBody>
                  <a:tcPr marL="80682" marR="80682" marT="40341" marB="40341"/>
                </a:tc>
                <a:tc>
                  <a:txBody>
                    <a:bodyPr/>
                    <a:lstStyle/>
                    <a:p>
                      <a:r>
                        <a:rPr lang="en-US" sz="1200" dirty="0"/>
                        <a:t>-0.12</a:t>
                      </a:r>
                    </a:p>
                  </a:txBody>
                  <a:tcPr marL="80682" marR="80682" marT="40341" marB="40341"/>
                </a:tc>
                <a:tc>
                  <a:txBody>
                    <a:bodyPr/>
                    <a:lstStyle/>
                    <a:p>
                      <a:r>
                        <a:rPr lang="en-US" sz="1200" dirty="0"/>
                        <a:t>-0.72</a:t>
                      </a:r>
                    </a:p>
                  </a:txBody>
                  <a:tcPr marL="80682" marR="80682" marT="40341" marB="40341">
                    <a:solidFill>
                      <a:schemeClr val="accent4">
                        <a:lumMod val="60000"/>
                        <a:lumOff val="40000"/>
                      </a:schemeClr>
                    </a:solidFill>
                  </a:tcPr>
                </a:tc>
                <a:tc>
                  <a:txBody>
                    <a:bodyPr/>
                    <a:lstStyle/>
                    <a:p>
                      <a:r>
                        <a:rPr lang="en-US" sz="1200" dirty="0"/>
                        <a:t>-0.92</a:t>
                      </a:r>
                    </a:p>
                  </a:txBody>
                  <a:tcPr marL="80682" marR="80682" marT="40341" marB="40341">
                    <a:solidFill>
                      <a:schemeClr val="accent4">
                        <a:lumMod val="60000"/>
                        <a:lumOff val="40000"/>
                      </a:schemeClr>
                    </a:solidFill>
                  </a:tcPr>
                </a:tc>
                <a:extLst>
                  <a:ext uri="{0D108BD9-81ED-4DB2-BD59-A6C34878D82A}">
                    <a16:rowId xmlns:a16="http://schemas.microsoft.com/office/drawing/2014/main" val="1999543579"/>
                  </a:ext>
                </a:extLst>
              </a:tr>
              <a:tr h="327212">
                <a:tc>
                  <a:txBody>
                    <a:bodyPr/>
                    <a:lstStyle/>
                    <a:p>
                      <a:pPr marL="0" marR="0" lvl="0" indent="0" algn="l" defTabSz="806772" rtl="0" eaLnBrk="1" fontAlgn="auto" latinLnBrk="0" hangingPunct="1">
                        <a:lnSpc>
                          <a:spcPct val="100000"/>
                        </a:lnSpc>
                        <a:spcBef>
                          <a:spcPts val="0"/>
                        </a:spcBef>
                        <a:spcAft>
                          <a:spcPts val="0"/>
                        </a:spcAft>
                        <a:buClrTx/>
                        <a:buSzTx/>
                        <a:buFontTx/>
                        <a:buNone/>
                        <a:tabLst/>
                        <a:defRPr/>
                      </a:pPr>
                      <a:r>
                        <a:rPr lang="en-US" sz="1200" dirty="0"/>
                        <a:t>E</a:t>
                      </a:r>
                      <a:r>
                        <a:rPr lang="en-US" sz="1200" baseline="-25000" dirty="0"/>
                        <a:t>LANL</a:t>
                      </a:r>
                      <a:endParaRPr lang="en-US" sz="1200" dirty="0"/>
                    </a:p>
                  </a:txBody>
                  <a:tcPr marL="80682" marR="80682" marT="40341" marB="40341"/>
                </a:tc>
                <a:tc>
                  <a:txBody>
                    <a:bodyPr/>
                    <a:lstStyle/>
                    <a:p>
                      <a:r>
                        <a:rPr lang="en-US" sz="1200" dirty="0"/>
                        <a:t>-0.48</a:t>
                      </a:r>
                    </a:p>
                  </a:txBody>
                  <a:tcPr marL="80682" marR="80682" marT="40341" marB="40341">
                    <a:solidFill>
                      <a:schemeClr val="accent4">
                        <a:lumMod val="60000"/>
                        <a:lumOff val="40000"/>
                      </a:schemeClr>
                    </a:solidFill>
                  </a:tcPr>
                </a:tc>
                <a:tc>
                  <a:txBody>
                    <a:bodyPr/>
                    <a:lstStyle/>
                    <a:p>
                      <a:r>
                        <a:rPr lang="en-US" sz="1200" dirty="0"/>
                        <a:t>-0.10</a:t>
                      </a:r>
                    </a:p>
                  </a:txBody>
                  <a:tcPr marL="80682" marR="80682" marT="40341" marB="40341"/>
                </a:tc>
                <a:tc>
                  <a:txBody>
                    <a:bodyPr/>
                    <a:lstStyle/>
                    <a:p>
                      <a:r>
                        <a:rPr lang="en-US" sz="1200" dirty="0"/>
                        <a:t>0.0</a:t>
                      </a:r>
                    </a:p>
                  </a:txBody>
                  <a:tcPr marL="80682" marR="80682" marT="40341" marB="40341"/>
                </a:tc>
                <a:tc>
                  <a:txBody>
                    <a:bodyPr/>
                    <a:lstStyle/>
                    <a:p>
                      <a:r>
                        <a:rPr lang="en-US" sz="1200" dirty="0"/>
                        <a:t>-2.97</a:t>
                      </a:r>
                    </a:p>
                  </a:txBody>
                  <a:tcPr marL="80682" marR="80682" marT="40341" marB="40341">
                    <a:solidFill>
                      <a:schemeClr val="accent4">
                        <a:lumMod val="60000"/>
                        <a:lumOff val="40000"/>
                      </a:schemeClr>
                    </a:solidFill>
                  </a:tcPr>
                </a:tc>
                <a:tc>
                  <a:txBody>
                    <a:bodyPr/>
                    <a:lstStyle/>
                    <a:p>
                      <a:r>
                        <a:rPr lang="en-US" sz="1200" dirty="0"/>
                        <a:t>-3.90</a:t>
                      </a:r>
                    </a:p>
                  </a:txBody>
                  <a:tcPr marL="80682" marR="80682" marT="40341" marB="40341">
                    <a:solidFill>
                      <a:schemeClr val="accent4">
                        <a:lumMod val="60000"/>
                        <a:lumOff val="40000"/>
                      </a:schemeClr>
                    </a:solidFill>
                  </a:tcPr>
                </a:tc>
                <a:extLst>
                  <a:ext uri="{0D108BD9-81ED-4DB2-BD59-A6C34878D82A}">
                    <a16:rowId xmlns:a16="http://schemas.microsoft.com/office/drawing/2014/main" val="1981708566"/>
                  </a:ext>
                </a:extLst>
              </a:tr>
            </a:tbl>
          </a:graphicData>
        </a:graphic>
      </p:graphicFrame>
      <p:sp>
        <p:nvSpPr>
          <p:cNvPr id="3" name="Title 2"/>
          <p:cNvSpPr>
            <a:spLocks noGrp="1"/>
          </p:cNvSpPr>
          <p:nvPr>
            <p:ph type="title"/>
          </p:nvPr>
        </p:nvSpPr>
        <p:spPr>
          <a:xfrm>
            <a:off x="578224" y="274639"/>
            <a:ext cx="7987553" cy="739976"/>
          </a:xfrm>
        </p:spPr>
        <p:txBody>
          <a:bodyPr/>
          <a:lstStyle/>
          <a:p>
            <a:r>
              <a:rPr lang="en-US" dirty="0"/>
              <a:t>Results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93" y="3423579"/>
            <a:ext cx="4073564" cy="30551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144" y="3423579"/>
            <a:ext cx="4150062" cy="3112547"/>
          </a:xfrm>
          <a:prstGeom prst="rect">
            <a:avLst/>
          </a:prstGeom>
        </p:spPr>
      </p:pic>
      <p:sp>
        <p:nvSpPr>
          <p:cNvPr id="7" name="Rectangle 6"/>
          <p:cNvSpPr/>
          <p:nvPr/>
        </p:nvSpPr>
        <p:spPr>
          <a:xfrm>
            <a:off x="1712859" y="3180854"/>
            <a:ext cx="1464503" cy="336695"/>
          </a:xfrm>
          <a:prstGeom prst="rect">
            <a:avLst/>
          </a:prstGeom>
        </p:spPr>
        <p:txBody>
          <a:bodyPr wrap="none">
            <a:spAutoFit/>
          </a:bodyPr>
          <a:lstStyle/>
          <a:p>
            <a:r>
              <a:rPr lang="en-US" sz="1588" dirty="0" err="1"/>
              <a:t>Barabási</a:t>
            </a:r>
            <a:r>
              <a:rPr lang="en-US" sz="1588" dirty="0"/>
              <a:t>-Albert</a:t>
            </a:r>
          </a:p>
        </p:txBody>
      </p:sp>
      <p:sp>
        <p:nvSpPr>
          <p:cNvPr id="9" name="Rectangle 8"/>
          <p:cNvSpPr/>
          <p:nvPr/>
        </p:nvSpPr>
        <p:spPr>
          <a:xfrm>
            <a:off x="5909520" y="3180854"/>
            <a:ext cx="1342291" cy="336695"/>
          </a:xfrm>
          <a:prstGeom prst="rect">
            <a:avLst/>
          </a:prstGeom>
        </p:spPr>
        <p:txBody>
          <a:bodyPr wrap="none">
            <a:spAutoFit/>
          </a:bodyPr>
          <a:lstStyle/>
          <a:p>
            <a:r>
              <a:rPr lang="en-US" sz="1588" dirty="0"/>
              <a:t>LANL network</a:t>
            </a:r>
          </a:p>
        </p:txBody>
      </p:sp>
    </p:spTree>
    <p:extLst>
      <p:ext uri="{BB962C8B-B14F-4D97-AF65-F5344CB8AC3E}">
        <p14:creationId xmlns:p14="http://schemas.microsoft.com/office/powerpoint/2010/main" val="101478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447" y="274639"/>
            <a:ext cx="8885082" cy="739976"/>
          </a:xfrm>
        </p:spPr>
        <p:txBody>
          <a:bodyPr>
            <a:normAutofit/>
          </a:bodyPr>
          <a:lstStyle/>
          <a:p>
            <a:r>
              <a:rPr lang="en-US" sz="3000" dirty="0"/>
              <a:t>Representative High Fitness Final Evolved Solution (E</a:t>
            </a:r>
            <a:r>
              <a:rPr lang="en-US" sz="3000" baseline="-25000" dirty="0"/>
              <a:t>BA</a:t>
            </a:r>
            <a:r>
              <a:rPr lang="en-US" sz="30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1376793"/>
            <a:ext cx="8875059" cy="4104417"/>
          </a:xfrm>
          <a:prstGeom prst="rect">
            <a:avLst/>
          </a:prstGeom>
        </p:spPr>
      </p:pic>
    </p:spTree>
    <p:extLst>
      <p:ext uri="{BB962C8B-B14F-4D97-AF65-F5344CB8AC3E}">
        <p14:creationId xmlns:p14="http://schemas.microsoft.com/office/powerpoint/2010/main" val="71376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23" y="1395833"/>
            <a:ext cx="8196205" cy="4892308"/>
          </a:xfrm>
        </p:spPr>
        <p:txBody>
          <a:bodyPr>
            <a:normAutofit/>
          </a:bodyPr>
          <a:lstStyle/>
          <a:p>
            <a:r>
              <a:rPr lang="en-US" dirty="0"/>
              <a:t>Multi-level partitioning algorithms can be tailored to specific graph types, including real-world networks</a:t>
            </a:r>
          </a:p>
          <a:p>
            <a:r>
              <a:rPr lang="en-US" dirty="0"/>
              <a:t>These customized heuristics improve upon general purpose graph partitioning methods</a:t>
            </a:r>
          </a:p>
          <a:p>
            <a:r>
              <a:rPr lang="en-US" dirty="0"/>
              <a:t>The design process can be automated using hyper-heuristics</a:t>
            </a:r>
          </a:p>
        </p:txBody>
      </p:sp>
      <p:sp>
        <p:nvSpPr>
          <p:cNvPr id="3" name="Title 2"/>
          <p:cNvSpPr>
            <a:spLocks noGrp="1"/>
          </p:cNvSpPr>
          <p:nvPr>
            <p:ph type="title"/>
          </p:nvPr>
        </p:nvSpPr>
        <p:spPr>
          <a:xfrm>
            <a:off x="578224" y="274639"/>
            <a:ext cx="7987553" cy="739976"/>
          </a:xfrm>
        </p:spPr>
        <p:txBody>
          <a:bodyPr/>
          <a:lstStyle/>
          <a:p>
            <a:r>
              <a:rPr lang="en-US" dirty="0"/>
              <a:t>Conclusion</a:t>
            </a:r>
          </a:p>
        </p:txBody>
      </p:sp>
    </p:spTree>
    <p:extLst>
      <p:ext uri="{BB962C8B-B14F-4D97-AF65-F5344CB8AC3E}">
        <p14:creationId xmlns:p14="http://schemas.microsoft.com/office/powerpoint/2010/main" val="13507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2: The Automated Design of Mutation Operators for Evolutionary Programming</a:t>
            </a:r>
          </a:p>
        </p:txBody>
      </p:sp>
    </p:spTree>
    <p:extLst>
      <p:ext uri="{BB962C8B-B14F-4D97-AF65-F5344CB8AC3E}">
        <p14:creationId xmlns:p14="http://schemas.microsoft.com/office/powerpoint/2010/main" val="656137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20428" y="759366"/>
            <a:ext cx="6407128" cy="889879"/>
          </a:xfrm>
        </p:spPr>
        <p:txBody>
          <a:bodyPr>
            <a:normAutofit fontScale="90000"/>
          </a:bodyPr>
          <a:lstStyle/>
          <a:p>
            <a:r>
              <a:rPr lang="en-GB" b="1" dirty="0"/>
              <a:t>Designing Mutation Operators for Evolutionary Programming [18]</a:t>
            </a:r>
          </a:p>
        </p:txBody>
      </p:sp>
      <p:sp>
        <p:nvSpPr>
          <p:cNvPr id="3" name="Content Placeholder 2"/>
          <p:cNvSpPr>
            <a:spLocks noGrp="1"/>
          </p:cNvSpPr>
          <p:nvPr>
            <p:ph idx="1"/>
          </p:nvPr>
        </p:nvSpPr>
        <p:spPr>
          <a:xfrm>
            <a:off x="1012484" y="1635031"/>
            <a:ext cx="4476360" cy="4466935"/>
          </a:xfrm>
        </p:spPr>
        <p:txBody>
          <a:bodyPr>
            <a:normAutofit fontScale="77500" lnSpcReduction="20000"/>
          </a:bodyPr>
          <a:lstStyle/>
          <a:p>
            <a:pPr marL="400451" indent="-400451">
              <a:buFont typeface="+mj-lt"/>
              <a:buAutoNum type="arabicPeriod"/>
            </a:pPr>
            <a:r>
              <a:rPr lang="en-GB" b="1" dirty="0"/>
              <a:t>Evolutionary programing </a:t>
            </a:r>
            <a:r>
              <a:rPr lang="en-GB" dirty="0"/>
              <a:t>optimizes functions by evolving a population of real-valued vectors (genotype).</a:t>
            </a:r>
          </a:p>
          <a:p>
            <a:pPr marL="400451" indent="-400451">
              <a:buFont typeface="+mj-lt"/>
              <a:buAutoNum type="arabicPeriod"/>
            </a:pPr>
            <a:r>
              <a:rPr lang="en-GB" b="1" dirty="0"/>
              <a:t>Variation</a:t>
            </a:r>
            <a:r>
              <a:rPr lang="en-GB" dirty="0"/>
              <a:t> has been provided (manually) by </a:t>
            </a:r>
            <a:r>
              <a:rPr lang="en-GB" b="1" dirty="0"/>
              <a:t>probability distributions</a:t>
            </a:r>
            <a:r>
              <a:rPr lang="en-GB" dirty="0"/>
              <a:t> (</a:t>
            </a:r>
            <a:r>
              <a:rPr lang="en-GB" b="1" dirty="0">
                <a:solidFill>
                  <a:srgbClr val="FF0000"/>
                </a:solidFill>
              </a:rPr>
              <a:t>Gaussian, Cauchy, Levy</a:t>
            </a:r>
            <a:r>
              <a:rPr lang="en-GB" dirty="0"/>
              <a:t>).</a:t>
            </a:r>
          </a:p>
          <a:p>
            <a:pPr marL="400451" indent="-400451">
              <a:buFont typeface="+mj-lt"/>
              <a:buAutoNum type="arabicPeriod"/>
            </a:pPr>
            <a:r>
              <a:rPr lang="en-GB" dirty="0"/>
              <a:t>We are </a:t>
            </a:r>
            <a:r>
              <a:rPr lang="en-GB" b="1" dirty="0">
                <a:solidFill>
                  <a:srgbClr val="00B050"/>
                </a:solidFill>
              </a:rPr>
              <a:t>automatically generating </a:t>
            </a:r>
            <a:r>
              <a:rPr lang="en-GB" dirty="0"/>
              <a:t>probability distributions (using genetic programming).</a:t>
            </a:r>
          </a:p>
          <a:p>
            <a:pPr marL="400451" indent="-400451">
              <a:buFont typeface="+mj-lt"/>
              <a:buAutoNum type="arabicPeriod"/>
            </a:pPr>
            <a:r>
              <a:rPr lang="en-GB" b="1" dirty="0">
                <a:solidFill>
                  <a:srgbClr val="FF0000"/>
                </a:solidFill>
              </a:rPr>
              <a:t>Not from scratch</a:t>
            </a:r>
            <a:r>
              <a:rPr lang="en-GB" dirty="0"/>
              <a:t>, but from already well known distributions (</a:t>
            </a:r>
            <a:r>
              <a:rPr lang="en-GB" b="1" dirty="0">
                <a:solidFill>
                  <a:srgbClr val="FF0000"/>
                </a:solidFill>
              </a:rPr>
              <a:t>Gaussian, Cauchy, Levy</a:t>
            </a:r>
            <a:r>
              <a:rPr lang="en-GB" dirty="0"/>
              <a:t>). We are “</a:t>
            </a:r>
            <a:r>
              <a:rPr lang="en-GB" b="1" dirty="0"/>
              <a:t>genetically improving probability distributions</a:t>
            </a:r>
            <a:r>
              <a:rPr lang="en-GB" dirty="0"/>
              <a:t>”. </a:t>
            </a:r>
          </a:p>
          <a:p>
            <a:pPr marL="400451" indent="-400451">
              <a:buFont typeface="+mj-lt"/>
              <a:buAutoNum type="arabicPeriod"/>
            </a:pPr>
            <a:r>
              <a:rPr lang="en-GB" dirty="0"/>
              <a:t>We are evolving mutation operators </a:t>
            </a:r>
            <a:r>
              <a:rPr lang="en-GB" b="1" dirty="0">
                <a:solidFill>
                  <a:srgbClr val="00B050"/>
                </a:solidFill>
              </a:rPr>
              <a:t>for a problem class</a:t>
            </a:r>
            <a:r>
              <a:rPr lang="en-GB" dirty="0">
                <a:solidFill>
                  <a:srgbClr val="00B050"/>
                </a:solidFill>
              </a:rPr>
              <a:t> </a:t>
            </a:r>
            <a:r>
              <a:rPr lang="en-GB" dirty="0"/>
              <a:t>(probability distributions over functions). </a:t>
            </a:r>
          </a:p>
          <a:p>
            <a:pPr marL="400451" indent="-400451">
              <a:buFont typeface="+mj-lt"/>
              <a:buAutoNum type="arabicPeriod"/>
            </a:pPr>
            <a:r>
              <a:rPr lang="en-GB" dirty="0"/>
              <a:t>NO CROSSOVER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705" y="2756263"/>
            <a:ext cx="2698608" cy="196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2492" y="1692017"/>
            <a:ext cx="2120257" cy="1078306"/>
          </a:xfrm>
          <a:prstGeom prst="rect">
            <a:avLst/>
          </a:prstGeom>
          <a:noFill/>
        </p:spPr>
        <p:txBody>
          <a:bodyPr wrap="none" lIns="71182" tIns="35591" rIns="71182" bIns="35591" rtlCol="0">
            <a:spAutoFit/>
          </a:bodyPr>
          <a:lstStyle/>
          <a:p>
            <a:r>
              <a:rPr lang="en-GB" sz="2180" dirty="0"/>
              <a:t>Genotype is</a:t>
            </a:r>
          </a:p>
          <a:p>
            <a:r>
              <a:rPr lang="en-GB" sz="2180" dirty="0"/>
              <a:t>(1.3,...,4.5,…,8.7) </a:t>
            </a:r>
          </a:p>
          <a:p>
            <a:r>
              <a:rPr lang="en-GB" sz="2180" dirty="0"/>
              <a:t>Before mutation </a:t>
            </a:r>
          </a:p>
        </p:txBody>
      </p:sp>
      <p:sp>
        <p:nvSpPr>
          <p:cNvPr id="6" name="TextBox 5"/>
          <p:cNvSpPr txBox="1"/>
          <p:nvPr/>
        </p:nvSpPr>
        <p:spPr>
          <a:xfrm>
            <a:off x="5704500" y="4729508"/>
            <a:ext cx="2120257" cy="1078306"/>
          </a:xfrm>
          <a:prstGeom prst="rect">
            <a:avLst/>
          </a:prstGeom>
          <a:noFill/>
        </p:spPr>
        <p:txBody>
          <a:bodyPr wrap="none" lIns="71182" tIns="35591" rIns="71182" bIns="35591" rtlCol="0">
            <a:spAutoFit/>
          </a:bodyPr>
          <a:lstStyle/>
          <a:p>
            <a:r>
              <a:rPr lang="en-GB" sz="2180" dirty="0"/>
              <a:t>Genotype is</a:t>
            </a:r>
          </a:p>
          <a:p>
            <a:r>
              <a:rPr lang="en-GB" sz="2180" dirty="0"/>
              <a:t>(1.2,...,4.4,…,8.6) </a:t>
            </a:r>
          </a:p>
          <a:p>
            <a:r>
              <a:rPr lang="en-GB" sz="2180" dirty="0"/>
              <a:t>After mutation</a:t>
            </a:r>
          </a:p>
        </p:txBody>
      </p:sp>
    </p:spTree>
    <p:extLst>
      <p:ext uri="{BB962C8B-B14F-4D97-AF65-F5344CB8AC3E}">
        <p14:creationId xmlns:p14="http://schemas.microsoft.com/office/powerpoint/2010/main" val="55247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759366"/>
            <a:ext cx="6407128" cy="889879"/>
          </a:xfrm>
        </p:spPr>
        <p:txBody>
          <a:bodyPr/>
          <a:lstStyle/>
          <a:p>
            <a:r>
              <a:rPr lang="en-GB" b="1" dirty="0"/>
              <a:t>(Fast) Evolutionary Programming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4741" y="1591302"/>
            <a:ext cx="2494166" cy="42962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32" y="2195648"/>
            <a:ext cx="3756127" cy="720934"/>
          </a:xfrm>
          <a:prstGeom prst="rect">
            <a:avLst/>
          </a:prstGeom>
        </p:spPr>
      </p:pic>
      <p:sp>
        <p:nvSpPr>
          <p:cNvPr id="6" name="Content Placeholder 2"/>
          <p:cNvSpPr txBox="1">
            <a:spLocks/>
          </p:cNvSpPr>
          <p:nvPr/>
        </p:nvSpPr>
        <p:spPr>
          <a:xfrm>
            <a:off x="1012487" y="3137075"/>
            <a:ext cx="4131424" cy="2961566"/>
          </a:xfrm>
          <a:prstGeom prst="rect">
            <a:avLst/>
          </a:prstGeom>
        </p:spPr>
        <p:txBody>
          <a:bodyPr vert="horz" lIns="71182" tIns="35591" rIns="71182" bIns="3559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451" indent="-400451">
              <a:buFont typeface="+mj-lt"/>
              <a:buAutoNum type="arabicPeriod"/>
            </a:pPr>
            <a:r>
              <a:rPr lang="en-GB" sz="2492" b="1" dirty="0"/>
              <a:t>EP</a:t>
            </a:r>
            <a:r>
              <a:rPr lang="en-GB" sz="2492" dirty="0"/>
              <a:t> mutates with a </a:t>
            </a:r>
            <a:r>
              <a:rPr lang="en-GB" sz="2492" b="1" dirty="0">
                <a:solidFill>
                  <a:srgbClr val="FF0000"/>
                </a:solidFill>
              </a:rPr>
              <a:t>Gaussian </a:t>
            </a:r>
            <a:r>
              <a:rPr lang="en-GB" sz="2492" dirty="0"/>
              <a:t> </a:t>
            </a:r>
          </a:p>
          <a:p>
            <a:pPr marL="400451" indent="-400451">
              <a:buFont typeface="+mj-lt"/>
              <a:buAutoNum type="arabicPeriod"/>
            </a:pPr>
            <a:r>
              <a:rPr lang="en-GB" sz="2492" b="1" dirty="0"/>
              <a:t>FEP </a:t>
            </a:r>
            <a:r>
              <a:rPr lang="en-GB" sz="2492" dirty="0"/>
              <a:t>mutates with a </a:t>
            </a:r>
            <a:r>
              <a:rPr lang="en-GB" sz="2492" b="1" dirty="0">
                <a:solidFill>
                  <a:srgbClr val="FF0000"/>
                </a:solidFill>
              </a:rPr>
              <a:t>Cauchy</a:t>
            </a:r>
            <a:endParaRPr lang="en-GB" sz="2492" dirty="0"/>
          </a:p>
          <a:p>
            <a:pPr marL="400451" indent="-400451">
              <a:buFont typeface="+mj-lt"/>
              <a:buAutoNum type="arabicPeriod"/>
            </a:pPr>
            <a:r>
              <a:rPr lang="en-GB" sz="2492" dirty="0"/>
              <a:t>A </a:t>
            </a:r>
            <a:r>
              <a:rPr lang="en-GB" sz="2492" b="1" dirty="0">
                <a:solidFill>
                  <a:srgbClr val="00B050"/>
                </a:solidFill>
              </a:rPr>
              <a:t>generalization</a:t>
            </a:r>
            <a:r>
              <a:rPr lang="en-GB" sz="2492" dirty="0"/>
              <a:t> is mutate with a </a:t>
            </a:r>
            <a:r>
              <a:rPr lang="en-GB" sz="2492" b="1" dirty="0">
                <a:solidFill>
                  <a:srgbClr val="00B050"/>
                </a:solidFill>
              </a:rPr>
              <a:t>distribution D </a:t>
            </a:r>
            <a:r>
              <a:rPr lang="en-GB" sz="2492" dirty="0"/>
              <a:t>(generated with genetic programming)</a:t>
            </a:r>
          </a:p>
        </p:txBody>
      </p:sp>
      <p:sp>
        <p:nvSpPr>
          <p:cNvPr id="7" name="TextBox 6"/>
          <p:cNvSpPr txBox="1"/>
          <p:nvPr/>
        </p:nvSpPr>
        <p:spPr>
          <a:xfrm>
            <a:off x="1323293" y="1548678"/>
            <a:ext cx="3390412" cy="647163"/>
          </a:xfrm>
          <a:prstGeom prst="rect">
            <a:avLst/>
          </a:prstGeom>
          <a:noFill/>
        </p:spPr>
        <p:txBody>
          <a:bodyPr wrap="none" lIns="71182" tIns="35591" rIns="71182" bIns="35591" rtlCol="0">
            <a:spAutoFit/>
          </a:bodyPr>
          <a:lstStyle/>
          <a:p>
            <a:r>
              <a:rPr lang="en-GB" sz="1869" dirty="0">
                <a:solidFill>
                  <a:srgbClr val="00B050"/>
                </a:solidFill>
              </a:rPr>
              <a:t>Heart of algorithm is mutation</a:t>
            </a:r>
          </a:p>
          <a:p>
            <a:r>
              <a:rPr lang="en-GB" sz="1869" dirty="0">
                <a:solidFill>
                  <a:srgbClr val="00B050"/>
                </a:solidFill>
              </a:rPr>
              <a:t>SO LETS AUTOMATICALLY DESIGN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83" y="2314298"/>
            <a:ext cx="3756127" cy="720934"/>
          </a:xfrm>
          <a:prstGeom prst="rect">
            <a:avLst/>
          </a:prstGeom>
        </p:spPr>
      </p:pic>
      <p:sp>
        <p:nvSpPr>
          <p:cNvPr id="11" name="TextBox 10"/>
          <p:cNvSpPr txBox="1"/>
          <p:nvPr/>
        </p:nvSpPr>
        <p:spPr>
          <a:xfrm>
            <a:off x="1544677" y="2674764"/>
            <a:ext cx="3195511" cy="287449"/>
          </a:xfrm>
          <a:prstGeom prst="rect">
            <a:avLst/>
          </a:prstGeom>
          <a:solidFill>
            <a:schemeClr val="bg1"/>
          </a:solidFill>
        </p:spPr>
        <p:txBody>
          <a:bodyPr wrap="square" lIns="71182" tIns="35591" rIns="71182" bIns="35591" rtlCol="0">
            <a:spAutoFit/>
          </a:bodyPr>
          <a:lstStyle/>
          <a:p>
            <a:endParaRPr lang="en-GB" sz="1401" dirty="0"/>
          </a:p>
        </p:txBody>
      </p:sp>
    </p:spTree>
    <p:extLst>
      <p:ext uri="{BB962C8B-B14F-4D97-AF65-F5344CB8AC3E}">
        <p14:creationId xmlns:p14="http://schemas.microsoft.com/office/powerpoint/2010/main" val="83000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66722" y="778924"/>
            <a:ext cx="6407128" cy="889879"/>
          </a:xfrm>
        </p:spPr>
        <p:txBody>
          <a:bodyPr>
            <a:normAutofit fontScale="90000"/>
          </a:bodyPr>
          <a:lstStyle/>
          <a:p>
            <a:r>
              <a:rPr lang="en-GB" b="1" dirty="0"/>
              <a:t>Optimization &amp; Benchmark Functions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489" y="3372939"/>
            <a:ext cx="6407128" cy="2343254"/>
          </a:xfrm>
        </p:spPr>
      </p:pic>
      <p:sp>
        <p:nvSpPr>
          <p:cNvPr id="5" name="Content Placeholder 2"/>
          <p:cNvSpPr txBox="1">
            <a:spLocks/>
          </p:cNvSpPr>
          <p:nvPr/>
        </p:nvSpPr>
        <p:spPr>
          <a:xfrm>
            <a:off x="1368436" y="1747152"/>
            <a:ext cx="6407128" cy="1479868"/>
          </a:xfrm>
          <a:prstGeom prst="rect">
            <a:avLst/>
          </a:prstGeom>
        </p:spPr>
        <p:txBody>
          <a:bodyPr vert="horz" lIns="71182" tIns="35591" rIns="71182" bIns="3559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92" dirty="0"/>
              <a:t>A set of 23 benchmark functions is typically used in the literature.  </a:t>
            </a:r>
            <a:r>
              <a:rPr lang="en-GB" sz="2492" b="1" dirty="0">
                <a:solidFill>
                  <a:srgbClr val="00B050"/>
                </a:solidFill>
              </a:rPr>
              <a:t>Minimization</a:t>
            </a:r>
          </a:p>
          <a:p>
            <a:pPr marL="0" indent="0">
              <a:buNone/>
            </a:pPr>
            <a:r>
              <a:rPr lang="en-GB" sz="2492" dirty="0"/>
              <a:t>We use them as </a:t>
            </a:r>
            <a:r>
              <a:rPr lang="en-GB" sz="2492" b="1" dirty="0">
                <a:solidFill>
                  <a:srgbClr val="00B050"/>
                </a:solidFill>
              </a:rPr>
              <a:t>problem classes</a:t>
            </a:r>
            <a:r>
              <a:rPr lang="en-GB" sz="2492"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674" y="2198097"/>
            <a:ext cx="2684843" cy="437584"/>
          </a:xfrm>
          <a:prstGeom prst="rect">
            <a:avLst/>
          </a:prstGeom>
        </p:spPr>
      </p:pic>
    </p:spTree>
    <p:extLst>
      <p:ext uri="{BB962C8B-B14F-4D97-AF65-F5344CB8AC3E}">
        <p14:creationId xmlns:p14="http://schemas.microsoft.com/office/powerpoint/2010/main" val="375083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759366"/>
            <a:ext cx="6407128" cy="889879"/>
          </a:xfrm>
        </p:spPr>
        <p:txBody>
          <a:bodyPr/>
          <a:lstStyle/>
          <a:p>
            <a:r>
              <a:rPr lang="en-GB" b="1" dirty="0"/>
              <a:t>Function Class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4369" y="1578969"/>
                <a:ext cx="6783453" cy="4372804"/>
              </a:xfrm>
            </p:spPr>
            <p:txBody>
              <a:bodyPr>
                <a:normAutofit/>
              </a:bodyPr>
              <a:lstStyle/>
              <a:p>
                <a:pPr marL="400451" indent="-400451">
                  <a:buFont typeface="+mj-lt"/>
                  <a:buAutoNum type="arabicPeriod"/>
                </a:pPr>
                <a:r>
                  <a:rPr lang="en-GB" dirty="0"/>
                  <a:t>Machine learning needs to generalize. </a:t>
                </a:r>
              </a:p>
              <a:p>
                <a:pPr marL="400451" indent="-400451">
                  <a:buFont typeface="+mj-lt"/>
                  <a:buAutoNum type="arabicPeriod"/>
                </a:pPr>
                <a:r>
                  <a:rPr lang="en-GB" dirty="0"/>
                  <a:t>We generalize to function classes.</a:t>
                </a:r>
              </a:p>
              <a:p>
                <a:pPr marL="400451" indent="-400451">
                  <a:buFont typeface="+mj-lt"/>
                  <a:buAutoNum type="arabicPeriod"/>
                </a:pPr>
                <a:r>
                  <a:rPr lang="en-GB" dirty="0"/>
                  <a:t>y = </a:t>
                </a:r>
                <a14:m>
                  <m:oMath xmlns:m="http://schemas.openxmlformats.org/officeDocument/2006/math">
                    <m:sSup>
                      <m:sSupPr>
                        <m:ctrlPr>
                          <a:rPr lang="en-GB" i="1" dirty="0" smtClean="0">
                            <a:latin typeface="Cambria Math" panose="02040503050406030204" pitchFamily="18" charset="0"/>
                          </a:rPr>
                        </m:ctrlPr>
                      </m:sSupPr>
                      <m:e>
                        <m:r>
                          <a:rPr lang="en-GB" b="0" i="1" dirty="0" smtClean="0">
                            <a:latin typeface="Cambria Math"/>
                          </a:rPr>
                          <m:t>𝑥</m:t>
                        </m:r>
                      </m:e>
                      <m:sup>
                        <m:r>
                          <a:rPr lang="en-GB" b="0" i="1" dirty="0" smtClean="0">
                            <a:latin typeface="Cambria Math"/>
                          </a:rPr>
                          <m:t>2</m:t>
                        </m:r>
                      </m:sup>
                    </m:sSup>
                    <m:r>
                      <a:rPr lang="en-GB" i="1" dirty="0" smtClean="0">
                        <a:latin typeface="Cambria Math"/>
                      </a:rPr>
                      <m:t>  </m:t>
                    </m:r>
                  </m:oMath>
                </a14:m>
                <a:r>
                  <a:rPr lang="en-GB" dirty="0"/>
                  <a:t>(</a:t>
                </a:r>
                <a:r>
                  <a:rPr lang="en-GB" b="1" dirty="0">
                    <a:solidFill>
                      <a:srgbClr val="FF0000"/>
                    </a:solidFill>
                  </a:rPr>
                  <a:t>a function</a:t>
                </a:r>
                <a:r>
                  <a:rPr lang="en-GB" dirty="0"/>
                  <a:t>)</a:t>
                </a:r>
              </a:p>
              <a:p>
                <a:pPr marL="400451" indent="-400451">
                  <a:buFont typeface="+mj-lt"/>
                  <a:buAutoNum type="arabicPeriod"/>
                </a:pPr>
                <a:r>
                  <a:rPr lang="en-GB" dirty="0"/>
                  <a:t>y = </a:t>
                </a:r>
                <a14:m>
                  <m:oMath xmlns:m="http://schemas.openxmlformats.org/officeDocument/2006/math">
                    <m:sSup>
                      <m:sSupPr>
                        <m:ctrlPr>
                          <a:rPr lang="en-GB" i="1" dirty="0">
                            <a:latin typeface="Cambria Math" panose="02040503050406030204" pitchFamily="18" charset="0"/>
                          </a:rPr>
                        </m:ctrlPr>
                      </m:sSupPr>
                      <m:e>
                        <m:r>
                          <a:rPr lang="en-GB" b="0" i="1" dirty="0" smtClean="0">
                            <a:latin typeface="Cambria Math"/>
                          </a:rPr>
                          <m:t>𝑎</m:t>
                        </m:r>
                        <m:r>
                          <a:rPr lang="en-GB" i="1" dirty="0">
                            <a:latin typeface="Cambria Math"/>
                          </a:rPr>
                          <m:t>𝑥</m:t>
                        </m:r>
                      </m:e>
                      <m:sup>
                        <m:r>
                          <a:rPr lang="en-GB" i="1" dirty="0">
                            <a:latin typeface="Cambria Math"/>
                          </a:rPr>
                          <m:t>2</m:t>
                        </m:r>
                      </m:sup>
                    </m:sSup>
                  </m:oMath>
                </a14:m>
                <a:r>
                  <a:rPr lang="en-GB" dirty="0"/>
                  <a:t>(parameterised function)</a:t>
                </a:r>
              </a:p>
              <a:p>
                <a:pPr marL="400451" indent="-400451">
                  <a:buFont typeface="+mj-lt"/>
                  <a:buAutoNum type="arabicPeriod"/>
                </a:pPr>
                <a:r>
                  <a:rPr lang="en-GB" dirty="0"/>
                  <a:t>y = </a:t>
                </a:r>
                <a14:m>
                  <m:oMath xmlns:m="http://schemas.openxmlformats.org/officeDocument/2006/math">
                    <m:sSup>
                      <m:sSupPr>
                        <m:ctrlPr>
                          <a:rPr lang="en-GB" i="1" dirty="0">
                            <a:latin typeface="Cambria Math" panose="02040503050406030204" pitchFamily="18" charset="0"/>
                          </a:rPr>
                        </m:ctrlPr>
                      </m:sSupPr>
                      <m:e>
                        <m:r>
                          <a:rPr lang="en-GB" i="1" dirty="0">
                            <a:latin typeface="Cambria Math"/>
                          </a:rPr>
                          <m:t>𝑎𝑥</m:t>
                        </m:r>
                      </m:e>
                      <m:sup>
                        <m:r>
                          <a:rPr lang="en-GB" i="1" dirty="0">
                            <a:latin typeface="Cambria Math"/>
                          </a:rPr>
                          <m:t>2</m:t>
                        </m:r>
                      </m:sup>
                    </m:sSup>
                  </m:oMath>
                </a14:m>
                <a:r>
                  <a:rPr lang="en-GB" dirty="0"/>
                  <a:t>, </a:t>
                </a:r>
                <a14:m>
                  <m:oMath xmlns:m="http://schemas.openxmlformats.org/officeDocument/2006/math">
                    <m:r>
                      <a:rPr lang="en-GB" i="1" dirty="0">
                        <a:latin typeface="Cambria Math"/>
                      </a:rPr>
                      <m:t>𝑎</m:t>
                    </m:r>
                  </m:oMath>
                </a14:m>
                <a:r>
                  <a:rPr lang="en-GB" dirty="0"/>
                  <a:t> ~[1,2] (</a:t>
                </a:r>
                <a:r>
                  <a:rPr lang="en-GB" b="1" dirty="0">
                    <a:solidFill>
                      <a:srgbClr val="00B050"/>
                    </a:solidFill>
                  </a:rPr>
                  <a:t>function class</a:t>
                </a:r>
                <a:r>
                  <a:rPr lang="en-GB" dirty="0"/>
                  <a:t>)</a:t>
                </a:r>
              </a:p>
              <a:p>
                <a:pPr marL="400451" indent="-400451">
                  <a:buFont typeface="+mj-lt"/>
                  <a:buAutoNum type="arabicPeriod"/>
                </a:pPr>
                <a:r>
                  <a:rPr lang="en-GB" dirty="0"/>
                  <a:t>We do this for all benchmark functions. </a:t>
                </a:r>
              </a:p>
              <a:p>
                <a:pPr marL="400451" indent="-400451">
                  <a:buFont typeface="+mj-lt"/>
                  <a:buAutoNum type="arabicPeriod"/>
                </a:pPr>
                <a:r>
                  <a:rPr lang="en-GB" b="1" dirty="0">
                    <a:solidFill>
                      <a:srgbClr val="00B050"/>
                    </a:solidFill>
                  </a:rPr>
                  <a:t>The mutation operators is evolved to fit the  probability distribution of functions</a:t>
                </a:r>
                <a:r>
                  <a:rPr lang="en-GB" dirty="0"/>
                  <a:t>.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4369" y="1578969"/>
                <a:ext cx="6783453" cy="4372804"/>
              </a:xfrm>
              <a:blipFill>
                <a:blip r:embed="rId2"/>
                <a:stretch>
                  <a:fillRect l="-1527" t="-1395"/>
                </a:stretch>
              </a:blipFill>
            </p:spPr>
            <p:txBody>
              <a:bodyPr/>
              <a:lstStyle/>
              <a:p>
                <a:r>
                  <a:rPr lang="en-US">
                    <a:noFill/>
                  </a:rPr>
                  <a:t> </a:t>
                </a:r>
              </a:p>
            </p:txBody>
          </p:sp>
        </mc:Fallback>
      </mc:AlternateContent>
    </p:spTree>
    <p:extLst>
      <p:ext uri="{BB962C8B-B14F-4D97-AF65-F5344CB8AC3E}">
        <p14:creationId xmlns:p14="http://schemas.microsoft.com/office/powerpoint/2010/main" val="191591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20428" y="759366"/>
            <a:ext cx="6407128" cy="889879"/>
          </a:xfrm>
        </p:spPr>
        <p:txBody>
          <a:bodyPr/>
          <a:lstStyle/>
          <a:p>
            <a:r>
              <a:rPr lang="en-GB" b="1" dirty="0"/>
              <a:t>Function Classes 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078" y="2027461"/>
            <a:ext cx="7005442" cy="3644004"/>
          </a:xfrm>
        </p:spPr>
      </p:pic>
    </p:spTree>
    <p:extLst>
      <p:ext uri="{BB962C8B-B14F-4D97-AF65-F5344CB8AC3E}">
        <p14:creationId xmlns:p14="http://schemas.microsoft.com/office/powerpoint/2010/main" val="149148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Design of Algorithms</a:t>
            </a:r>
          </a:p>
        </p:txBody>
      </p:sp>
      <p:sp>
        <p:nvSpPr>
          <p:cNvPr id="3" name="Content Placeholder 2"/>
          <p:cNvSpPr>
            <a:spLocks noGrp="1"/>
          </p:cNvSpPr>
          <p:nvPr>
            <p:ph idx="1"/>
          </p:nvPr>
        </p:nvSpPr>
        <p:spPr/>
        <p:txBody>
          <a:bodyPr/>
          <a:lstStyle/>
          <a:p>
            <a:r>
              <a:rPr lang="en-US" dirty="0"/>
              <a:t>Addresses the need for custom algorithms</a:t>
            </a:r>
          </a:p>
          <a:p>
            <a:r>
              <a:rPr lang="en-US" dirty="0"/>
              <a:t>But due to high computational complexity, only feasible for repeated problem solving</a:t>
            </a:r>
          </a:p>
          <a:p>
            <a:r>
              <a:rPr lang="en-US" dirty="0"/>
              <a:t>Hyper-heuristics accomplish automated design of algorithms by searching program space</a:t>
            </a:r>
          </a:p>
        </p:txBody>
      </p:sp>
    </p:spTree>
    <p:extLst>
      <p:ext uri="{BB962C8B-B14F-4D97-AF65-F5344CB8AC3E}">
        <p14:creationId xmlns:p14="http://schemas.microsoft.com/office/powerpoint/2010/main" val="12648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p:cNvSpPr/>
          <p:nvPr/>
        </p:nvSpPr>
        <p:spPr>
          <a:xfrm>
            <a:off x="4633953" y="2118083"/>
            <a:ext cx="3346627" cy="1356555"/>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11" name="Rectangle 10"/>
          <p:cNvSpPr/>
          <p:nvPr/>
        </p:nvSpPr>
        <p:spPr>
          <a:xfrm>
            <a:off x="4690654" y="3784954"/>
            <a:ext cx="3346627" cy="1326823"/>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2" name="Title 1"/>
          <p:cNvSpPr>
            <a:spLocks noGrp="1"/>
          </p:cNvSpPr>
          <p:nvPr>
            <p:ph type="title"/>
          </p:nvPr>
        </p:nvSpPr>
        <p:spPr/>
        <p:txBody>
          <a:bodyPr/>
          <a:lstStyle/>
          <a:p>
            <a:r>
              <a:rPr lang="en-US" b="1" dirty="0"/>
              <a:t>Meta and Base Learning</a:t>
            </a:r>
            <a:endParaRPr lang="en-GB" b="1" dirty="0"/>
          </a:p>
        </p:txBody>
      </p:sp>
      <p:sp>
        <p:nvSpPr>
          <p:cNvPr id="3" name="Content Placeholder 2"/>
          <p:cNvSpPr>
            <a:spLocks noGrp="1"/>
          </p:cNvSpPr>
          <p:nvPr>
            <p:ph idx="1"/>
          </p:nvPr>
        </p:nvSpPr>
        <p:spPr>
          <a:xfrm>
            <a:off x="1249785" y="1851653"/>
            <a:ext cx="3381540" cy="3506788"/>
          </a:xfrm>
        </p:spPr>
        <p:txBody>
          <a:bodyPr>
            <a:normAutofit fontScale="85000" lnSpcReduction="20000"/>
          </a:bodyPr>
          <a:lstStyle/>
          <a:p>
            <a:r>
              <a:rPr lang="en-US" dirty="0"/>
              <a:t>At the </a:t>
            </a:r>
            <a:r>
              <a:rPr lang="en-US" b="1" dirty="0">
                <a:solidFill>
                  <a:srgbClr val="FF0000"/>
                </a:solidFill>
              </a:rPr>
              <a:t>base</a:t>
            </a:r>
            <a:r>
              <a:rPr lang="en-US" dirty="0">
                <a:solidFill>
                  <a:srgbClr val="FF0000"/>
                </a:solidFill>
              </a:rPr>
              <a:t> </a:t>
            </a:r>
            <a:r>
              <a:rPr lang="en-US" dirty="0"/>
              <a:t>level we are learning about a </a:t>
            </a:r>
            <a:r>
              <a:rPr lang="en-US" b="1" dirty="0">
                <a:solidFill>
                  <a:srgbClr val="FF0000"/>
                </a:solidFill>
              </a:rPr>
              <a:t>specific</a:t>
            </a:r>
            <a:r>
              <a:rPr lang="en-US" dirty="0">
                <a:solidFill>
                  <a:srgbClr val="FF0000"/>
                </a:solidFill>
              </a:rPr>
              <a:t> </a:t>
            </a:r>
            <a:r>
              <a:rPr lang="en-US" dirty="0"/>
              <a:t>function. </a:t>
            </a:r>
          </a:p>
          <a:p>
            <a:r>
              <a:rPr lang="en-US" dirty="0"/>
              <a:t>At the </a:t>
            </a:r>
            <a:r>
              <a:rPr lang="en-US" b="1" dirty="0">
                <a:solidFill>
                  <a:srgbClr val="00B050"/>
                </a:solidFill>
              </a:rPr>
              <a:t>meta</a:t>
            </a:r>
            <a:r>
              <a:rPr lang="en-US" dirty="0">
                <a:solidFill>
                  <a:srgbClr val="00B050"/>
                </a:solidFill>
              </a:rPr>
              <a:t> </a:t>
            </a:r>
            <a:r>
              <a:rPr lang="en-US" dirty="0"/>
              <a:t>level we are learning about the problem </a:t>
            </a:r>
            <a:r>
              <a:rPr lang="en-US" b="1" dirty="0">
                <a:solidFill>
                  <a:srgbClr val="00B050"/>
                </a:solidFill>
              </a:rPr>
              <a:t>class</a:t>
            </a:r>
            <a:r>
              <a:rPr lang="en-US" dirty="0"/>
              <a:t>. </a:t>
            </a:r>
          </a:p>
          <a:p>
            <a:r>
              <a:rPr lang="en-US" dirty="0"/>
              <a:t>We are just doing </a:t>
            </a:r>
            <a:r>
              <a:rPr lang="en-US" b="1" dirty="0"/>
              <a:t>“generate and test” </a:t>
            </a:r>
            <a:r>
              <a:rPr lang="en-US" dirty="0"/>
              <a:t>at a higher level</a:t>
            </a:r>
          </a:p>
          <a:p>
            <a:r>
              <a:rPr lang="en-US" dirty="0"/>
              <a:t>What is being passed with each </a:t>
            </a:r>
            <a:r>
              <a:rPr lang="en-US" b="1" dirty="0"/>
              <a:t>blue arrow</a:t>
            </a:r>
            <a:r>
              <a:rPr lang="en-US" dirty="0"/>
              <a:t>?</a:t>
            </a:r>
          </a:p>
          <a:p>
            <a:r>
              <a:rPr lang="en-US" b="1" dirty="0"/>
              <a:t>Conventional</a:t>
            </a:r>
            <a:r>
              <a:rPr lang="en-US" dirty="0"/>
              <a:t> EP </a:t>
            </a:r>
            <a:endParaRPr lang="en-GB" dirty="0"/>
          </a:p>
        </p:txBody>
      </p:sp>
      <p:cxnSp>
        <p:nvCxnSpPr>
          <p:cNvPr id="13" name="Straight Arrow Connector 12"/>
          <p:cNvCxnSpPr/>
          <p:nvPr/>
        </p:nvCxnSpPr>
        <p:spPr>
          <a:xfrm flipV="1">
            <a:off x="3504148" y="4406501"/>
            <a:ext cx="1199283" cy="593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828470" y="2525431"/>
            <a:ext cx="2969002" cy="2177695"/>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EP</a:t>
                </a:r>
                <a:endParaRPr lang="en-GB" sz="1401"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Function to optimize</a:t>
                </a:r>
                <a:endParaRPr lang="en-GB" sz="1401"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Probability</a:t>
                </a:r>
              </a:p>
              <a:p>
                <a:pPr algn="ctr"/>
                <a:r>
                  <a:rPr lang="en-US" sz="1401" dirty="0"/>
                  <a:t>Distribution</a:t>
                </a:r>
              </a:p>
              <a:p>
                <a:pPr algn="ctr"/>
                <a:r>
                  <a:rPr lang="en-US" sz="1401" dirty="0"/>
                  <a:t>Generator</a:t>
                </a:r>
                <a:endParaRPr lang="en-GB" sz="1401"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t>Function class</a:t>
                </a:r>
                <a:endParaRPr lang="en-GB" sz="1401" dirty="0"/>
              </a:p>
            </p:txBody>
          </p:sp>
        </p:grpSp>
      </p:grpSp>
      <p:sp>
        <p:nvSpPr>
          <p:cNvPr id="22" name="TextBox 21"/>
          <p:cNvSpPr txBox="1"/>
          <p:nvPr/>
        </p:nvSpPr>
        <p:spPr>
          <a:xfrm>
            <a:off x="5663096" y="4704424"/>
            <a:ext cx="1277783" cy="407354"/>
          </a:xfrm>
          <a:prstGeom prst="rect">
            <a:avLst/>
          </a:prstGeom>
          <a:noFill/>
        </p:spPr>
        <p:txBody>
          <a:bodyPr wrap="none" lIns="71182" tIns="35591" rIns="71182" bIns="35591" rtlCol="0">
            <a:spAutoFit/>
          </a:bodyPr>
          <a:lstStyle/>
          <a:p>
            <a:r>
              <a:rPr lang="en-US" sz="2180" b="1" dirty="0">
                <a:solidFill>
                  <a:srgbClr val="FF0000"/>
                </a:solidFill>
              </a:rPr>
              <a:t>base</a:t>
            </a:r>
            <a:r>
              <a:rPr lang="en-US" sz="2180" dirty="0">
                <a:solidFill>
                  <a:srgbClr val="FF0000"/>
                </a:solidFill>
              </a:rPr>
              <a:t> </a:t>
            </a:r>
            <a:r>
              <a:rPr lang="en-US" sz="2180" dirty="0"/>
              <a:t>level</a:t>
            </a:r>
            <a:endParaRPr lang="en-GB" sz="2180" dirty="0"/>
          </a:p>
        </p:txBody>
      </p:sp>
      <p:sp>
        <p:nvSpPr>
          <p:cNvPr id="23" name="TextBox 22"/>
          <p:cNvSpPr txBox="1"/>
          <p:nvPr/>
        </p:nvSpPr>
        <p:spPr>
          <a:xfrm>
            <a:off x="5663098" y="2118080"/>
            <a:ext cx="1341839" cy="407354"/>
          </a:xfrm>
          <a:prstGeom prst="rect">
            <a:avLst/>
          </a:prstGeom>
          <a:noFill/>
        </p:spPr>
        <p:txBody>
          <a:bodyPr wrap="none" lIns="71182" tIns="35591" rIns="71182" bIns="35591" rtlCol="0">
            <a:spAutoFit/>
          </a:bodyPr>
          <a:lstStyle/>
          <a:p>
            <a:r>
              <a:rPr lang="en-US" sz="2180" b="1" dirty="0">
                <a:solidFill>
                  <a:srgbClr val="00B050"/>
                </a:solidFill>
              </a:rPr>
              <a:t>M</a:t>
            </a:r>
            <a:r>
              <a:rPr lang="en-US" sz="2180" dirty="0">
                <a:solidFill>
                  <a:srgbClr val="00B050"/>
                </a:solidFill>
              </a:rPr>
              <a:t>eta</a:t>
            </a:r>
            <a:r>
              <a:rPr lang="en-US" sz="2180" dirty="0"/>
              <a:t> level</a:t>
            </a:r>
            <a:endParaRPr lang="en-GB" sz="2180" dirty="0"/>
          </a:p>
        </p:txBody>
      </p:sp>
    </p:spTree>
    <p:extLst>
      <p:ext uri="{BB962C8B-B14F-4D97-AF65-F5344CB8AC3E}">
        <p14:creationId xmlns:p14="http://schemas.microsoft.com/office/powerpoint/2010/main" val="503574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10937" y="788571"/>
            <a:ext cx="6407128" cy="889879"/>
          </a:xfrm>
        </p:spPr>
        <p:txBody>
          <a:bodyPr>
            <a:normAutofit fontScale="90000"/>
          </a:bodyPr>
          <a:lstStyle/>
          <a:p>
            <a:r>
              <a:rPr lang="en-US" b="1" dirty="0"/>
              <a:t>Compare Signatures (Input-Output)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2245" y="1517697"/>
                <a:ext cx="3144239" cy="3523674"/>
              </a:xfrm>
              <a:ln cmpd="sng">
                <a:solidFill>
                  <a:schemeClr val="tx1"/>
                </a:solidFill>
              </a:ln>
            </p:spPr>
            <p:txBody>
              <a:bodyPr>
                <a:normAutofit fontScale="85000" lnSpcReduction="10000"/>
              </a:bodyPr>
              <a:lstStyle/>
              <a:p>
                <a:pPr marL="0" indent="0">
                  <a:buNone/>
                </a:pPr>
                <a:r>
                  <a:rPr lang="en-US" u="sng" dirty="0"/>
                  <a:t>Evolutionary Programming</a:t>
                </a:r>
              </a:p>
              <a:p>
                <a:pPr marL="0" indent="0">
                  <a:buNone/>
                </a:pPr>
                <a:r>
                  <a:rPr lang="en-US" dirty="0">
                    <a:solidFill>
                      <a:srgbClr val="FF0000"/>
                    </a:solidFill>
                  </a:rPr>
                  <a:t>(</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GB" i="1">
                            <a:solidFill>
                              <a:srgbClr val="FF0000"/>
                            </a:solidFill>
                            <a:latin typeface="Cambria Math"/>
                          </a:rPr>
                          <m:t>𝑅</m:t>
                        </m:r>
                      </m:e>
                      <m:sup>
                        <m:r>
                          <a:rPr lang="en-GB" i="1">
                            <a:solidFill>
                              <a:srgbClr val="FF0000"/>
                            </a:solidFill>
                            <a:latin typeface="Cambria Math"/>
                          </a:rPr>
                          <m:t>𝑛</m:t>
                        </m:r>
                      </m:sup>
                    </m:sSup>
                  </m:oMath>
                </a14:m>
                <a:endParaRPr lang="en-US" dirty="0">
                  <a:solidFill>
                    <a:srgbClr val="FF0000"/>
                  </a:solidFill>
                </a:endParaRPr>
              </a:p>
              <a:p>
                <a:pPr marL="0" indent="0">
                  <a:buNone/>
                </a:pPr>
                <a:r>
                  <a:rPr lang="en-US" b="1" dirty="0"/>
                  <a:t>Input</a:t>
                </a:r>
                <a:r>
                  <a:rPr lang="en-US" dirty="0"/>
                  <a:t> is a function mapping real-valued vectors of length n to a real-value. </a:t>
                </a:r>
              </a:p>
              <a:p>
                <a:pPr marL="0" indent="0">
                  <a:buNone/>
                </a:pPr>
                <a:r>
                  <a:rPr lang="en-US" b="1" dirty="0"/>
                  <a:t>Output</a:t>
                </a:r>
                <a:r>
                  <a:rPr lang="en-US" dirty="0"/>
                  <a:t> is a (near optimal) real-valued vector</a:t>
                </a:r>
              </a:p>
              <a:p>
                <a:pPr marL="0" indent="0">
                  <a:buNone/>
                </a:pPr>
                <a:r>
                  <a:rPr lang="en-US" dirty="0"/>
                  <a:t>(i.e. the </a:t>
                </a:r>
                <a:r>
                  <a:rPr lang="en-US" u="sng" dirty="0"/>
                  <a:t>solution</a:t>
                </a:r>
                <a:r>
                  <a:rPr lang="en-US" dirty="0"/>
                  <a:t> to the problem </a:t>
                </a:r>
                <a:r>
                  <a:rPr lang="en-US" u="sng" dirty="0"/>
                  <a:t>instance</a:t>
                </a:r>
                <a:r>
                  <a:rPr lang="en-US" dirty="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2245" y="1517697"/>
                <a:ext cx="3144239" cy="3523674"/>
              </a:xfrm>
              <a:blipFill>
                <a:blip r:embed="rId2"/>
                <a:stretch>
                  <a:fillRect l="-2124" t="-1724"/>
                </a:stretch>
              </a:blipFill>
              <a:ln cmpd="sng">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334699" y="1532548"/>
                <a:ext cx="3737492" cy="3523674"/>
              </a:xfrm>
              <a:prstGeom prst="rect">
                <a:avLst/>
              </a:prstGeom>
              <a:ln cmpd="sng">
                <a:solidFill>
                  <a:schemeClr val="tx1"/>
                </a:solidFill>
              </a:ln>
            </p:spPr>
            <p:txBody>
              <a:bodyPr vert="horz" lIns="71182" tIns="35591" rIns="71182" bIns="35591"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92" dirty="0"/>
                  <a:t> </a:t>
                </a:r>
                <a:r>
                  <a:rPr lang="en-US" sz="2492" u="sng" dirty="0"/>
                  <a:t>Evolutionary Programming</a:t>
                </a:r>
              </a:p>
              <a:p>
                <a:pPr marL="0" indent="0">
                  <a:buNone/>
                </a:pPr>
                <a:r>
                  <a:rPr lang="en-US" sz="2492" u="sng" dirty="0"/>
                  <a:t>Designer</a:t>
                </a:r>
              </a:p>
              <a:p>
                <a:pPr marL="0" indent="0">
                  <a:buNone/>
                </a:pPr>
                <a:r>
                  <a:rPr lang="en-US" sz="2492" dirty="0">
                    <a:solidFill>
                      <a:srgbClr val="FF0000"/>
                    </a:solidFill>
                  </a:rPr>
                  <a:t> [(</a:t>
                </a:r>
                <a14:m>
                  <m:oMath xmlns:m="http://schemas.openxmlformats.org/officeDocument/2006/math">
                    <m:sSup>
                      <m:sSupPr>
                        <m:ctrlPr>
                          <a:rPr lang="en-US" sz="2492" i="1">
                            <a:solidFill>
                              <a:srgbClr val="FF0000"/>
                            </a:solidFill>
                            <a:latin typeface="Cambria Math" panose="02040503050406030204" pitchFamily="18" charset="0"/>
                          </a:rPr>
                        </m:ctrlPr>
                      </m:sSupPr>
                      <m:e>
                        <m:r>
                          <a:rPr lang="en-GB" sz="2492" i="1">
                            <a:solidFill>
                              <a:srgbClr val="FF0000"/>
                            </a:solidFill>
                            <a:latin typeface="Cambria Math"/>
                          </a:rPr>
                          <m:t>𝑅</m:t>
                        </m:r>
                      </m:e>
                      <m:sup>
                        <m:r>
                          <a:rPr lang="en-GB" sz="2492" i="1">
                            <a:solidFill>
                              <a:srgbClr val="FF0000"/>
                            </a:solidFill>
                            <a:latin typeface="Cambria Math"/>
                          </a:rPr>
                          <m:t>𝑛</m:t>
                        </m:r>
                      </m:sup>
                    </m:sSup>
                  </m:oMath>
                </a14:m>
                <a:r>
                  <a:rPr lang="en-GB" sz="2492" dirty="0">
                    <a:solidFill>
                      <a:srgbClr val="FF0000"/>
                    </a:solidFill>
                    <a:sym typeface="Wingdings"/>
                  </a:rPr>
                  <a:t></a:t>
                </a:r>
                <a14:m>
                  <m:oMath xmlns:m="http://schemas.openxmlformats.org/officeDocument/2006/math">
                    <m:r>
                      <a:rPr lang="en-GB" sz="2492" i="1" dirty="0">
                        <a:solidFill>
                          <a:srgbClr val="FF0000"/>
                        </a:solidFill>
                        <a:latin typeface="Cambria Math"/>
                      </a:rPr>
                      <m:t>𝑅</m:t>
                    </m:r>
                  </m:oMath>
                </a14:m>
                <a:r>
                  <a:rPr lang="en-US" sz="2492" dirty="0">
                    <a:solidFill>
                      <a:srgbClr val="FF0000"/>
                    </a:solidFill>
                  </a:rPr>
                  <a:t>)] </a:t>
                </a:r>
                <a:r>
                  <a:rPr lang="en-GB" sz="2492" dirty="0">
                    <a:solidFill>
                      <a:srgbClr val="FF0000"/>
                    </a:solidFill>
                    <a:sym typeface="Wingdings"/>
                  </a:rPr>
                  <a:t></a:t>
                </a:r>
                <a:r>
                  <a:rPr lang="en-US" sz="2492" dirty="0">
                    <a:solidFill>
                      <a:srgbClr val="FF0000"/>
                    </a:solidFill>
                  </a:rPr>
                  <a:t>  ((</a:t>
                </a:r>
                <a14:m>
                  <m:oMath xmlns:m="http://schemas.openxmlformats.org/officeDocument/2006/math">
                    <m:sSup>
                      <m:sSupPr>
                        <m:ctrlPr>
                          <a:rPr lang="en-US" sz="2492" i="1">
                            <a:solidFill>
                              <a:srgbClr val="FF0000"/>
                            </a:solidFill>
                            <a:latin typeface="Cambria Math" panose="02040503050406030204" pitchFamily="18" charset="0"/>
                          </a:rPr>
                        </m:ctrlPr>
                      </m:sSupPr>
                      <m:e>
                        <m:r>
                          <a:rPr lang="en-GB" sz="2492" i="1">
                            <a:solidFill>
                              <a:srgbClr val="FF0000"/>
                            </a:solidFill>
                            <a:latin typeface="Cambria Math"/>
                          </a:rPr>
                          <m:t>𝑅</m:t>
                        </m:r>
                      </m:e>
                      <m:sup>
                        <m:r>
                          <a:rPr lang="en-GB" sz="2492" i="1">
                            <a:solidFill>
                              <a:srgbClr val="FF0000"/>
                            </a:solidFill>
                            <a:latin typeface="Cambria Math"/>
                          </a:rPr>
                          <m:t>𝑛</m:t>
                        </m:r>
                      </m:sup>
                    </m:sSup>
                  </m:oMath>
                </a14:m>
                <a:r>
                  <a:rPr lang="en-GB" sz="2492" dirty="0">
                    <a:solidFill>
                      <a:srgbClr val="FF0000"/>
                    </a:solidFill>
                    <a:sym typeface="Wingdings"/>
                  </a:rPr>
                  <a:t></a:t>
                </a:r>
                <a14:m>
                  <m:oMath xmlns:m="http://schemas.openxmlformats.org/officeDocument/2006/math">
                    <m:r>
                      <a:rPr lang="en-GB" sz="2492" i="1" dirty="0">
                        <a:solidFill>
                          <a:srgbClr val="FF0000"/>
                        </a:solidFill>
                        <a:latin typeface="Cambria Math"/>
                      </a:rPr>
                      <m:t>𝑅</m:t>
                    </m:r>
                  </m:oMath>
                </a14:m>
                <a:r>
                  <a:rPr lang="en-US" sz="2492" dirty="0">
                    <a:solidFill>
                      <a:srgbClr val="FF0000"/>
                    </a:solidFill>
                  </a:rPr>
                  <a:t>) </a:t>
                </a:r>
                <a:r>
                  <a:rPr lang="en-GB" sz="2492" dirty="0">
                    <a:solidFill>
                      <a:srgbClr val="FF0000"/>
                    </a:solidFill>
                    <a:sym typeface="Wingdings"/>
                  </a:rPr>
                  <a:t></a:t>
                </a:r>
                <a:r>
                  <a:rPr lang="en-US" sz="2492" dirty="0">
                    <a:solidFill>
                      <a:srgbClr val="FF0000"/>
                    </a:solidFill>
                  </a:rPr>
                  <a:t> </a:t>
                </a:r>
                <a14:m>
                  <m:oMath xmlns:m="http://schemas.openxmlformats.org/officeDocument/2006/math">
                    <m:sSup>
                      <m:sSupPr>
                        <m:ctrlPr>
                          <a:rPr lang="en-US" sz="2492" i="1">
                            <a:solidFill>
                              <a:srgbClr val="FF0000"/>
                            </a:solidFill>
                            <a:latin typeface="Cambria Math" panose="02040503050406030204" pitchFamily="18" charset="0"/>
                          </a:rPr>
                        </m:ctrlPr>
                      </m:sSupPr>
                      <m:e>
                        <m:r>
                          <a:rPr lang="en-GB" sz="2492" i="1">
                            <a:solidFill>
                              <a:srgbClr val="FF0000"/>
                            </a:solidFill>
                            <a:latin typeface="Cambria Math"/>
                          </a:rPr>
                          <m:t>𝑅</m:t>
                        </m:r>
                      </m:e>
                      <m:sup>
                        <m:r>
                          <a:rPr lang="en-GB" sz="2492" i="1">
                            <a:solidFill>
                              <a:srgbClr val="FF0000"/>
                            </a:solidFill>
                            <a:latin typeface="Cambria Math"/>
                          </a:rPr>
                          <m:t>𝑛</m:t>
                        </m:r>
                      </m:sup>
                    </m:sSup>
                  </m:oMath>
                </a14:m>
                <a:r>
                  <a:rPr lang="en-US" sz="2492" dirty="0">
                    <a:solidFill>
                      <a:srgbClr val="FF0000"/>
                    </a:solidFill>
                  </a:rPr>
                  <a:t>)</a:t>
                </a:r>
              </a:p>
              <a:p>
                <a:pPr marL="0" indent="0">
                  <a:buNone/>
                </a:pPr>
                <a:endParaRPr lang="en-US" sz="2492" dirty="0">
                  <a:solidFill>
                    <a:srgbClr val="00B050"/>
                  </a:solidFill>
                </a:endParaRPr>
              </a:p>
              <a:p>
                <a:pPr marL="0" indent="0">
                  <a:buNone/>
                </a:pPr>
                <a:r>
                  <a:rPr lang="en-US" sz="2492" b="1" dirty="0"/>
                  <a:t>Input</a:t>
                </a:r>
                <a:r>
                  <a:rPr lang="en-US" sz="2492" dirty="0"/>
                  <a:t> is a </a:t>
                </a:r>
                <a:r>
                  <a:rPr lang="en-US" sz="2492" i="1" dirty="0"/>
                  <a:t>list of</a:t>
                </a:r>
                <a:r>
                  <a:rPr lang="en-US" sz="2492" dirty="0"/>
                  <a:t> functions mapping real-valued vectors of length n to a real-value (i.e. sample problem instances from the problem class). </a:t>
                </a:r>
              </a:p>
              <a:p>
                <a:pPr marL="0" indent="0">
                  <a:buNone/>
                </a:pPr>
                <a:r>
                  <a:rPr lang="en-US" sz="2492" b="1" dirty="0"/>
                  <a:t>Output</a:t>
                </a:r>
                <a:r>
                  <a:rPr lang="en-US" sz="2492" dirty="0"/>
                  <a:t> is a (near optimal) (mutation operator for) Evolutionary Programming  </a:t>
                </a:r>
              </a:p>
              <a:p>
                <a:pPr marL="0" indent="0">
                  <a:buNone/>
                </a:pPr>
                <a:r>
                  <a:rPr lang="en-US" sz="2492" dirty="0"/>
                  <a:t>(i.e. the </a:t>
                </a:r>
                <a:r>
                  <a:rPr lang="en-US" sz="2492" u="sng" dirty="0"/>
                  <a:t>solution</a:t>
                </a:r>
                <a:r>
                  <a:rPr lang="en-US" sz="2492" dirty="0"/>
                  <a:t> </a:t>
                </a:r>
                <a:r>
                  <a:rPr lang="en-US" sz="2492" u="sng" dirty="0"/>
                  <a:t>method</a:t>
                </a:r>
                <a:r>
                  <a:rPr lang="en-US" sz="2492" dirty="0"/>
                  <a:t> to the problem </a:t>
                </a:r>
                <a:r>
                  <a:rPr lang="en-US" sz="2492" u="sng" dirty="0"/>
                  <a:t>class</a:t>
                </a:r>
                <a:r>
                  <a:rPr lang="en-US" sz="2492" dirty="0"/>
                  <a:t>)</a:t>
                </a:r>
                <a:endParaRPr lang="en-GB" sz="2492"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334699" y="1532548"/>
                <a:ext cx="3737492" cy="3523674"/>
              </a:xfrm>
              <a:prstGeom prst="rect">
                <a:avLst/>
              </a:prstGeom>
              <a:blipFill>
                <a:blip r:embed="rId3"/>
                <a:stretch>
                  <a:fillRect l="-1951" t="-2241" r="-2927" b="-862"/>
                </a:stretch>
              </a:blipFill>
              <a:ln cmpd="sng">
                <a:solidFill>
                  <a:schemeClr val="tx1"/>
                </a:solidFill>
              </a:ln>
            </p:spPr>
            <p:txBody>
              <a:bodyPr/>
              <a:lstStyle/>
              <a:p>
                <a:r>
                  <a:rPr lang="en-US">
                    <a:noFill/>
                  </a:rPr>
                  <a:t> </a:t>
                </a:r>
              </a:p>
            </p:txBody>
          </p:sp>
        </mc:Fallback>
      </mc:AlternateContent>
      <p:sp>
        <p:nvSpPr>
          <p:cNvPr id="6" name="Title 1"/>
          <p:cNvSpPr txBox="1">
            <a:spLocks/>
          </p:cNvSpPr>
          <p:nvPr/>
        </p:nvSpPr>
        <p:spPr>
          <a:xfrm>
            <a:off x="1012484" y="5030783"/>
            <a:ext cx="7059706" cy="889879"/>
          </a:xfrm>
          <a:prstGeom prst="rect">
            <a:avLst/>
          </a:prstGeom>
        </p:spPr>
        <p:txBody>
          <a:bodyPr vert="horz" lIns="71182" tIns="35591" rIns="71182" bIns="35591"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80" dirty="0"/>
              <a:t>We are </a:t>
            </a:r>
            <a:r>
              <a:rPr lang="en-US" sz="2180" b="1" dirty="0"/>
              <a:t>raising the level of generality </a:t>
            </a:r>
            <a:r>
              <a:rPr lang="en-US" sz="2180" dirty="0"/>
              <a:t>at which we operate. </a:t>
            </a:r>
            <a:endParaRPr lang="en-GB" sz="2180" dirty="0"/>
          </a:p>
        </p:txBody>
      </p:sp>
    </p:spTree>
    <p:extLst>
      <p:ext uri="{BB962C8B-B14F-4D97-AF65-F5344CB8AC3E}">
        <p14:creationId xmlns:p14="http://schemas.microsoft.com/office/powerpoint/2010/main" val="320024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850168"/>
            <a:ext cx="6407128" cy="889879"/>
          </a:xfrm>
        </p:spPr>
        <p:txBody>
          <a:bodyPr>
            <a:normAutofit fontScale="90000"/>
          </a:bodyPr>
          <a:lstStyle/>
          <a:p>
            <a:r>
              <a:rPr lang="en-GB" b="1" dirty="0"/>
              <a:t>Genetic Programming to Generate Probability Distributions</a:t>
            </a:r>
          </a:p>
        </p:txBody>
      </p:sp>
      <p:sp>
        <p:nvSpPr>
          <p:cNvPr id="3" name="Content Placeholder 2"/>
          <p:cNvSpPr>
            <a:spLocks noGrp="1"/>
          </p:cNvSpPr>
          <p:nvPr>
            <p:ph idx="1"/>
          </p:nvPr>
        </p:nvSpPr>
        <p:spPr>
          <a:xfrm>
            <a:off x="1368438" y="2005195"/>
            <a:ext cx="4324796" cy="3722331"/>
          </a:xfrm>
        </p:spPr>
        <p:txBody>
          <a:bodyPr>
            <a:normAutofit/>
          </a:bodyPr>
          <a:lstStyle/>
          <a:p>
            <a:pPr marL="400451" indent="-400451">
              <a:buFont typeface="+mj-lt"/>
              <a:buAutoNum type="arabicPeriod"/>
            </a:pPr>
            <a:r>
              <a:rPr lang="en-GB" sz="2180" dirty="0"/>
              <a:t>GP </a:t>
            </a:r>
            <a:r>
              <a:rPr lang="en-GB" sz="2180" b="1" dirty="0"/>
              <a:t>Function Set </a:t>
            </a:r>
            <a:r>
              <a:rPr lang="en-GB" sz="2180" dirty="0"/>
              <a:t>{+, -, *, %}</a:t>
            </a:r>
          </a:p>
          <a:p>
            <a:pPr marL="400451" indent="-400451">
              <a:buFont typeface="+mj-lt"/>
              <a:buAutoNum type="arabicPeriod"/>
            </a:pPr>
            <a:r>
              <a:rPr lang="en-GB" sz="2180" dirty="0"/>
              <a:t>GP </a:t>
            </a:r>
            <a:r>
              <a:rPr lang="en-GB" sz="2180" b="1" dirty="0"/>
              <a:t>Terminal Set </a:t>
            </a:r>
            <a:r>
              <a:rPr lang="en-GB" sz="2180" dirty="0"/>
              <a:t>{N(0, random)}</a:t>
            </a:r>
          </a:p>
          <a:p>
            <a:pPr marL="0" indent="0">
              <a:buNone/>
            </a:pPr>
            <a:r>
              <a:rPr lang="en-GB" sz="2180" dirty="0"/>
              <a:t>N(0,1) is a normal distribution. </a:t>
            </a:r>
          </a:p>
          <a:p>
            <a:pPr marL="0" indent="0">
              <a:buNone/>
            </a:pPr>
            <a:r>
              <a:rPr lang="en-GB" sz="2180" b="1" dirty="0">
                <a:solidFill>
                  <a:srgbClr val="00B050"/>
                </a:solidFill>
              </a:rPr>
              <a:t>For example a Cauchy distribution is generated by N(0,1)%N(0,1).</a:t>
            </a:r>
          </a:p>
          <a:p>
            <a:pPr marL="0" indent="0">
              <a:buNone/>
            </a:pPr>
            <a:r>
              <a:rPr lang="en-GB" sz="2180" dirty="0"/>
              <a:t>Hence </a:t>
            </a:r>
            <a:r>
              <a:rPr lang="en-GB" sz="2180" b="1" dirty="0"/>
              <a:t>the search space of probability distributions </a:t>
            </a:r>
            <a:r>
              <a:rPr lang="en-GB" sz="2180" dirty="0"/>
              <a:t>contains the two existing probability distributions used in EP but also </a:t>
            </a:r>
            <a:r>
              <a:rPr lang="en-GB" sz="2180" b="1" dirty="0">
                <a:solidFill>
                  <a:srgbClr val="00B050"/>
                </a:solidFill>
              </a:rPr>
              <a:t>novel probability distributions</a:t>
            </a:r>
            <a:r>
              <a:rPr lang="en-GB" sz="2180" dirty="0"/>
              <a:t>. </a:t>
            </a:r>
          </a:p>
        </p:txBody>
      </p:sp>
      <p:sp>
        <p:nvSpPr>
          <p:cNvPr id="4" name="Rectangle 3"/>
          <p:cNvSpPr/>
          <p:nvPr/>
        </p:nvSpPr>
        <p:spPr>
          <a:xfrm>
            <a:off x="5973542" y="3092632"/>
            <a:ext cx="1569724" cy="1345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5" name="TextBox 4"/>
          <p:cNvSpPr txBox="1"/>
          <p:nvPr/>
        </p:nvSpPr>
        <p:spPr>
          <a:xfrm>
            <a:off x="6959690" y="2627235"/>
            <a:ext cx="762642" cy="287449"/>
          </a:xfrm>
          <a:prstGeom prst="rect">
            <a:avLst/>
          </a:prstGeom>
          <a:noFill/>
        </p:spPr>
        <p:txBody>
          <a:bodyPr wrap="none" lIns="71182" tIns="35591" rIns="71182" bIns="35591" rtlCol="0">
            <a:spAutoFit/>
          </a:bodyPr>
          <a:lstStyle/>
          <a:p>
            <a:r>
              <a:rPr lang="en-GB" sz="1401" b="1" dirty="0">
                <a:solidFill>
                  <a:srgbClr val="FF0000"/>
                </a:solidFill>
              </a:rPr>
              <a:t>CAUCHY</a:t>
            </a:r>
          </a:p>
        </p:txBody>
      </p:sp>
      <p:sp>
        <p:nvSpPr>
          <p:cNvPr id="6" name="TextBox 5"/>
          <p:cNvSpPr txBox="1"/>
          <p:nvPr/>
        </p:nvSpPr>
        <p:spPr>
          <a:xfrm>
            <a:off x="5832730" y="2621286"/>
            <a:ext cx="926148" cy="287449"/>
          </a:xfrm>
          <a:prstGeom prst="rect">
            <a:avLst/>
          </a:prstGeom>
          <a:noFill/>
        </p:spPr>
        <p:txBody>
          <a:bodyPr wrap="none" lIns="71182" tIns="35591" rIns="71182" bIns="35591" rtlCol="0">
            <a:spAutoFit/>
          </a:bodyPr>
          <a:lstStyle/>
          <a:p>
            <a:r>
              <a:rPr lang="en-GB" sz="1401" b="1" dirty="0">
                <a:solidFill>
                  <a:srgbClr val="FF0000"/>
                </a:solidFill>
              </a:rPr>
              <a:t>GAUSSIAN</a:t>
            </a:r>
          </a:p>
        </p:txBody>
      </p:sp>
      <p:cxnSp>
        <p:nvCxnSpPr>
          <p:cNvPr id="9" name="Straight Arrow Connector 8"/>
          <p:cNvCxnSpPr>
            <a:stCxn id="6" idx="2"/>
          </p:cNvCxnSpPr>
          <p:nvPr/>
        </p:nvCxnSpPr>
        <p:spPr>
          <a:xfrm>
            <a:off x="6295804" y="2908735"/>
            <a:ext cx="182290" cy="856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6959696" y="2914684"/>
            <a:ext cx="381315" cy="794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33911" y="4774480"/>
            <a:ext cx="1305804" cy="718593"/>
          </a:xfrm>
          <a:prstGeom prst="rect">
            <a:avLst/>
          </a:prstGeom>
          <a:noFill/>
        </p:spPr>
        <p:txBody>
          <a:bodyPr wrap="none" lIns="71182" tIns="35591" rIns="71182" bIns="35591" rtlCol="0">
            <a:spAutoFit/>
          </a:bodyPr>
          <a:lstStyle/>
          <a:p>
            <a:r>
              <a:rPr lang="en-GB" sz="1401" b="1" dirty="0">
                <a:solidFill>
                  <a:srgbClr val="00B050"/>
                </a:solidFill>
              </a:rPr>
              <a:t>NOVEL </a:t>
            </a:r>
          </a:p>
          <a:p>
            <a:r>
              <a:rPr lang="en-GB" sz="1401" b="1" dirty="0">
                <a:solidFill>
                  <a:srgbClr val="00B050"/>
                </a:solidFill>
              </a:rPr>
              <a:t>PROBABILITY</a:t>
            </a:r>
          </a:p>
          <a:p>
            <a:r>
              <a:rPr lang="en-GB" sz="1401" b="1" dirty="0">
                <a:solidFill>
                  <a:srgbClr val="00B050"/>
                </a:solidFill>
              </a:rPr>
              <a:t>DISTRIBUTIONS</a:t>
            </a:r>
          </a:p>
        </p:txBody>
      </p:sp>
      <p:cxnSp>
        <p:nvCxnSpPr>
          <p:cNvPr id="17" name="Straight Arrow Connector 16"/>
          <p:cNvCxnSpPr>
            <a:stCxn id="16" idx="0"/>
          </p:cNvCxnSpPr>
          <p:nvPr/>
        </p:nvCxnSpPr>
        <p:spPr>
          <a:xfrm flipH="1" flipV="1">
            <a:off x="6596751" y="3989622"/>
            <a:ext cx="190062" cy="784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85580" y="1883430"/>
            <a:ext cx="1305804" cy="718593"/>
          </a:xfrm>
          <a:prstGeom prst="rect">
            <a:avLst/>
          </a:prstGeom>
          <a:noFill/>
        </p:spPr>
        <p:txBody>
          <a:bodyPr wrap="none" lIns="71182" tIns="35591" rIns="71182" bIns="35591" rtlCol="0">
            <a:spAutoFit/>
          </a:bodyPr>
          <a:lstStyle/>
          <a:p>
            <a:r>
              <a:rPr lang="en-GB" sz="1401" b="1" dirty="0"/>
              <a:t>SPACE OF </a:t>
            </a:r>
          </a:p>
          <a:p>
            <a:r>
              <a:rPr lang="en-GB" sz="1401" b="1" dirty="0"/>
              <a:t>PROBABILITY</a:t>
            </a:r>
          </a:p>
          <a:p>
            <a:r>
              <a:rPr lang="en-GB" sz="1401" b="1" dirty="0"/>
              <a:t>DISTRIBUTIONS</a:t>
            </a:r>
          </a:p>
        </p:txBody>
      </p:sp>
      <p:sp>
        <p:nvSpPr>
          <p:cNvPr id="21" name="Down Arrow 20"/>
          <p:cNvSpPr/>
          <p:nvPr/>
        </p:nvSpPr>
        <p:spPr>
          <a:xfrm>
            <a:off x="6785873" y="2627236"/>
            <a:ext cx="173819" cy="465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Tree>
    <p:extLst>
      <p:ext uri="{BB962C8B-B14F-4D97-AF65-F5344CB8AC3E}">
        <p14:creationId xmlns:p14="http://schemas.microsoft.com/office/powerpoint/2010/main" val="290089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Means and Standard Deviations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307" y="2756261"/>
            <a:ext cx="6782617" cy="3139449"/>
          </a:xfrm>
        </p:spPr>
      </p:pic>
      <p:sp>
        <p:nvSpPr>
          <p:cNvPr id="3" name="TextBox 2"/>
          <p:cNvSpPr txBox="1"/>
          <p:nvPr/>
        </p:nvSpPr>
        <p:spPr>
          <a:xfrm>
            <a:off x="1012485" y="1691093"/>
            <a:ext cx="7138233" cy="1078306"/>
          </a:xfrm>
          <a:prstGeom prst="rect">
            <a:avLst/>
          </a:prstGeom>
          <a:noFill/>
        </p:spPr>
        <p:txBody>
          <a:bodyPr wrap="none" lIns="71182" tIns="35591" rIns="71182" bIns="35591" rtlCol="0">
            <a:spAutoFit/>
          </a:bodyPr>
          <a:lstStyle/>
          <a:p>
            <a:r>
              <a:rPr lang="en-GB" sz="2180" dirty="0"/>
              <a:t>These results are good for two reasons. </a:t>
            </a:r>
          </a:p>
          <a:p>
            <a:pPr marL="266967" indent="-266967">
              <a:buAutoNum type="arabicPeriod"/>
            </a:pPr>
            <a:r>
              <a:rPr lang="en-GB" sz="2180" b="1" dirty="0">
                <a:solidFill>
                  <a:srgbClr val="00B050"/>
                </a:solidFill>
              </a:rPr>
              <a:t>starting</a:t>
            </a:r>
            <a:r>
              <a:rPr lang="en-GB" sz="2180" dirty="0"/>
              <a:t> with a manually designed distributions (Gaussian). </a:t>
            </a:r>
          </a:p>
          <a:p>
            <a:pPr marL="266967" indent="-266967">
              <a:buAutoNum type="arabicPeriod"/>
            </a:pPr>
            <a:r>
              <a:rPr lang="en-GB" sz="2180" dirty="0"/>
              <a:t>evolving distributions </a:t>
            </a:r>
            <a:r>
              <a:rPr lang="en-GB" sz="2180" b="1" dirty="0">
                <a:solidFill>
                  <a:srgbClr val="00B050"/>
                </a:solidFill>
              </a:rPr>
              <a:t>for each function class</a:t>
            </a:r>
            <a:r>
              <a:rPr lang="en-GB" sz="2180" dirty="0"/>
              <a:t>. </a:t>
            </a:r>
          </a:p>
        </p:txBody>
      </p:sp>
    </p:spTree>
    <p:extLst>
      <p:ext uri="{BB962C8B-B14F-4D97-AF65-F5344CB8AC3E}">
        <p14:creationId xmlns:p14="http://schemas.microsoft.com/office/powerpoint/2010/main" val="1603169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T-tests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31" y="1883639"/>
            <a:ext cx="6539470" cy="3787826"/>
          </a:xfrm>
        </p:spPr>
      </p:pic>
    </p:spTree>
    <p:extLst>
      <p:ext uri="{BB962C8B-B14F-4D97-AF65-F5344CB8AC3E}">
        <p14:creationId xmlns:p14="http://schemas.microsoft.com/office/powerpoint/2010/main" val="795864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12487" y="794106"/>
            <a:ext cx="7119031" cy="889879"/>
          </a:xfrm>
        </p:spPr>
        <p:txBody>
          <a:bodyPr>
            <a:normAutofit fontScale="90000"/>
          </a:bodyPr>
          <a:lstStyle/>
          <a:p>
            <a:r>
              <a:rPr lang="en-GB" b="1" dirty="0"/>
              <a:t>Performance on Other Problem Classes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83" y="1619456"/>
            <a:ext cx="7119031" cy="4479184"/>
          </a:xfrm>
          <a:prstGeom prst="rect">
            <a:avLst/>
          </a:prstGeom>
        </p:spPr>
      </p:pic>
    </p:spTree>
    <p:extLst>
      <p:ext uri="{BB962C8B-B14F-4D97-AF65-F5344CB8AC3E}">
        <p14:creationId xmlns:p14="http://schemas.microsoft.com/office/powerpoint/2010/main" val="1867335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3: The Automated Design of On-Line Bin Packing Algorithms</a:t>
            </a:r>
          </a:p>
        </p:txBody>
      </p:sp>
    </p:spTree>
    <p:extLst>
      <p:ext uri="{BB962C8B-B14F-4D97-AF65-F5344CB8AC3E}">
        <p14:creationId xmlns:p14="http://schemas.microsoft.com/office/powerpoint/2010/main" val="1463732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a:bodyPr>
          <a:lstStyle/>
          <a:p>
            <a:pPr eaLnBrk="1" hangingPunct="1"/>
            <a:r>
              <a:rPr lang="en-GB" b="1" dirty="0"/>
              <a:t>On-line Bin Packing Problem [9,11]</a:t>
            </a:r>
          </a:p>
        </p:txBody>
      </p:sp>
      <p:grpSp>
        <p:nvGrpSpPr>
          <p:cNvPr id="7174" name="Group 32"/>
          <p:cNvGrpSpPr>
            <a:grpSpLocks/>
          </p:cNvGrpSpPr>
          <p:nvPr/>
        </p:nvGrpSpPr>
        <p:grpSpPr bwMode="auto">
          <a:xfrm>
            <a:off x="1713268" y="4101355"/>
            <a:ext cx="2187619" cy="1065383"/>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7175" name="Text Box 34"/>
          <p:cNvSpPr txBox="1">
            <a:spLocks noChangeArrowheads="1"/>
          </p:cNvSpPr>
          <p:nvPr/>
        </p:nvSpPr>
        <p:spPr bwMode="auto">
          <a:xfrm>
            <a:off x="1768884" y="5223593"/>
            <a:ext cx="1884615" cy="31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t>Items packed so far</a:t>
            </a:r>
          </a:p>
        </p:txBody>
      </p:sp>
      <p:sp>
        <p:nvSpPr>
          <p:cNvPr id="7176" name="Text Box 35"/>
          <p:cNvSpPr txBox="1">
            <a:spLocks noChangeArrowheads="1"/>
          </p:cNvSpPr>
          <p:nvPr/>
        </p:nvSpPr>
        <p:spPr bwMode="auto">
          <a:xfrm>
            <a:off x="4965031" y="5334826"/>
            <a:ext cx="3091677" cy="31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i="1"/>
              <a:t>Sequence</a:t>
            </a:r>
            <a:r>
              <a:rPr lang="en-GB" sz="1557"/>
              <a:t> of pieces to be packed</a:t>
            </a:r>
          </a:p>
        </p:txBody>
      </p:sp>
      <p:sp>
        <p:nvSpPr>
          <p:cNvPr id="7177" name="Text Box 36"/>
          <p:cNvSpPr txBox="1">
            <a:spLocks noChangeArrowheads="1"/>
          </p:cNvSpPr>
          <p:nvPr/>
        </p:nvSpPr>
        <p:spPr bwMode="auto">
          <a:xfrm>
            <a:off x="1264616" y="1746883"/>
            <a:ext cx="6671079" cy="174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marL="266967" indent="-266967" eaLnBrk="1" hangingPunct="1">
              <a:buFont typeface="Arial" pitchFamily="34" charset="0"/>
              <a:buChar char="•"/>
            </a:pPr>
            <a:r>
              <a:rPr lang="en-GB" sz="1557" dirty="0"/>
              <a:t>A </a:t>
            </a:r>
            <a:r>
              <a:rPr lang="en-GB" sz="1557" i="1" dirty="0">
                <a:solidFill>
                  <a:srgbClr val="00B050"/>
                </a:solidFill>
              </a:rPr>
              <a:t>sequence</a:t>
            </a:r>
            <a:r>
              <a:rPr lang="en-GB" sz="1557" dirty="0">
                <a:solidFill>
                  <a:srgbClr val="00B050"/>
                </a:solidFill>
              </a:rPr>
              <a:t> of items </a:t>
            </a:r>
            <a:r>
              <a:rPr lang="en-GB" sz="1557" dirty="0"/>
              <a:t>packed into as few a bins as possible.</a:t>
            </a:r>
          </a:p>
          <a:p>
            <a:pPr marL="266967" indent="-266967" eaLnBrk="1" hangingPunct="1">
              <a:buFont typeface="Arial" pitchFamily="34" charset="0"/>
              <a:buChar char="•"/>
            </a:pPr>
            <a:r>
              <a:rPr lang="en-GB" sz="1557" dirty="0"/>
              <a:t>Bin size is </a:t>
            </a:r>
            <a:r>
              <a:rPr lang="en-GB" sz="1557" dirty="0">
                <a:solidFill>
                  <a:srgbClr val="00B050"/>
                </a:solidFill>
              </a:rPr>
              <a:t>150</a:t>
            </a:r>
            <a:r>
              <a:rPr lang="en-GB" sz="1557" dirty="0"/>
              <a:t> units, items uniformly distributed between </a:t>
            </a:r>
            <a:r>
              <a:rPr lang="en-GB" sz="1557" dirty="0">
                <a:solidFill>
                  <a:srgbClr val="00B050"/>
                </a:solidFill>
              </a:rPr>
              <a:t>20-100</a:t>
            </a:r>
            <a:r>
              <a:rPr lang="en-GB" sz="1557" dirty="0"/>
              <a:t>.</a:t>
            </a:r>
          </a:p>
          <a:p>
            <a:pPr marL="266967" indent="-266967" eaLnBrk="1" hangingPunct="1">
              <a:buFont typeface="Arial" pitchFamily="34" charset="0"/>
              <a:buChar char="•"/>
            </a:pPr>
            <a:r>
              <a:rPr lang="en-GB" sz="1557" dirty="0"/>
              <a:t>Different to the off-line bin packing problem where the </a:t>
            </a:r>
            <a:r>
              <a:rPr lang="en-GB" sz="1557" i="1" dirty="0"/>
              <a:t>set</a:t>
            </a:r>
            <a:r>
              <a:rPr lang="en-GB" sz="1557" dirty="0"/>
              <a:t> of items.</a:t>
            </a:r>
          </a:p>
          <a:p>
            <a:pPr marL="266967" indent="-266967" eaLnBrk="1" hangingPunct="1">
              <a:buFont typeface="Arial" pitchFamily="34" charset="0"/>
              <a:buChar char="•"/>
            </a:pPr>
            <a:r>
              <a:rPr lang="en-GB" sz="1557" dirty="0"/>
              <a:t>The “best fit” heuristic, places the current item in the space it fits best (leaving least slack). </a:t>
            </a:r>
          </a:p>
          <a:p>
            <a:pPr marL="266967" indent="-266967" eaLnBrk="1" hangingPunct="1">
              <a:buFont typeface="Arial" pitchFamily="34" charset="0"/>
              <a:buChar char="•"/>
            </a:pPr>
            <a:r>
              <a:rPr lang="en-GB" sz="1557" dirty="0"/>
              <a:t>It has the property that this heuristic does not open a new bin unless it is forced to. </a:t>
            </a:r>
          </a:p>
        </p:txBody>
      </p:sp>
      <p:sp>
        <p:nvSpPr>
          <p:cNvPr id="7178" name="Line 37"/>
          <p:cNvSpPr>
            <a:spLocks noChangeShapeType="1"/>
          </p:cNvSpPr>
          <p:nvPr/>
        </p:nvSpPr>
        <p:spPr bwMode="auto">
          <a:xfrm flipV="1">
            <a:off x="3955265" y="4101355"/>
            <a:ext cx="0" cy="10653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nchor="ctr"/>
          <a:lstStyle/>
          <a:p>
            <a:endParaRPr lang="en-GB" sz="1401"/>
          </a:p>
        </p:txBody>
      </p:sp>
      <p:sp>
        <p:nvSpPr>
          <p:cNvPr id="7179" name="Text Box 38"/>
          <p:cNvSpPr txBox="1">
            <a:spLocks noChangeArrowheads="1"/>
          </p:cNvSpPr>
          <p:nvPr/>
        </p:nvSpPr>
        <p:spPr bwMode="auto">
          <a:xfrm>
            <a:off x="3899650" y="4381914"/>
            <a:ext cx="874724" cy="790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t>150 = </a:t>
            </a:r>
          </a:p>
          <a:p>
            <a:pPr eaLnBrk="1" hangingPunct="1"/>
            <a:r>
              <a:rPr lang="en-GB" sz="1557" dirty="0">
                <a:solidFill>
                  <a:srgbClr val="00B050"/>
                </a:solidFill>
              </a:rPr>
              <a:t>Bin</a:t>
            </a:r>
          </a:p>
          <a:p>
            <a:pPr eaLnBrk="1" hangingPunct="1"/>
            <a:r>
              <a:rPr lang="en-GB" sz="1557" dirty="0">
                <a:solidFill>
                  <a:srgbClr val="00B050"/>
                </a:solidFill>
              </a:rPr>
              <a:t>capacity</a:t>
            </a:r>
          </a:p>
        </p:txBody>
      </p:sp>
      <p:sp>
        <p:nvSpPr>
          <p:cNvPr id="7180" name="Rectangle 4"/>
          <p:cNvSpPr>
            <a:spLocks noChangeArrowheads="1"/>
          </p:cNvSpPr>
          <p:nvPr/>
        </p:nvSpPr>
        <p:spPr bwMode="auto">
          <a:xfrm>
            <a:off x="5168963" y="4605618"/>
            <a:ext cx="393030" cy="39179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7181" name="Rectangle 5"/>
          <p:cNvSpPr>
            <a:spLocks noChangeArrowheads="1"/>
          </p:cNvSpPr>
          <p:nvPr/>
        </p:nvSpPr>
        <p:spPr bwMode="auto">
          <a:xfrm>
            <a:off x="5617609" y="4773706"/>
            <a:ext cx="393030" cy="22370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7182" name="Rectangle 6"/>
          <p:cNvSpPr>
            <a:spLocks noChangeArrowheads="1"/>
          </p:cNvSpPr>
          <p:nvPr/>
        </p:nvSpPr>
        <p:spPr bwMode="auto">
          <a:xfrm>
            <a:off x="6093448" y="4437529"/>
            <a:ext cx="393030" cy="55988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7183" name="Line 39"/>
          <p:cNvSpPr>
            <a:spLocks noChangeShapeType="1"/>
          </p:cNvSpPr>
          <p:nvPr/>
        </p:nvSpPr>
        <p:spPr bwMode="auto">
          <a:xfrm flipV="1">
            <a:off x="6626137" y="4773706"/>
            <a:ext cx="0" cy="2237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nchor="ctr"/>
          <a:lstStyle/>
          <a:p>
            <a:endParaRPr lang="en-GB" sz="1401"/>
          </a:p>
        </p:txBody>
      </p:sp>
      <p:sp>
        <p:nvSpPr>
          <p:cNvPr id="7184" name="Line 40"/>
          <p:cNvSpPr>
            <a:spLocks noChangeShapeType="1"/>
          </p:cNvSpPr>
          <p:nvPr/>
        </p:nvSpPr>
        <p:spPr bwMode="auto">
          <a:xfrm flipV="1">
            <a:off x="6738608" y="4381914"/>
            <a:ext cx="0" cy="6167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nchor="ctr"/>
          <a:lstStyle/>
          <a:p>
            <a:endParaRPr lang="en-GB" sz="1401"/>
          </a:p>
        </p:txBody>
      </p:sp>
      <p:sp>
        <p:nvSpPr>
          <p:cNvPr id="7185" name="Text Box 41"/>
          <p:cNvSpPr txBox="1">
            <a:spLocks noChangeArrowheads="1"/>
          </p:cNvSpPr>
          <p:nvPr/>
        </p:nvSpPr>
        <p:spPr bwMode="auto">
          <a:xfrm>
            <a:off x="6891867" y="4489441"/>
            <a:ext cx="143819" cy="311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1557"/>
          </a:p>
        </p:txBody>
      </p:sp>
      <p:sp>
        <p:nvSpPr>
          <p:cNvPr id="7186" name="Text Box 42"/>
          <p:cNvSpPr txBox="1">
            <a:spLocks noChangeArrowheads="1"/>
          </p:cNvSpPr>
          <p:nvPr/>
        </p:nvSpPr>
        <p:spPr bwMode="auto">
          <a:xfrm>
            <a:off x="6814004" y="4269443"/>
            <a:ext cx="1009376" cy="790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solidFill>
                  <a:srgbClr val="00B050"/>
                </a:solidFill>
              </a:rPr>
              <a:t>Range of </a:t>
            </a:r>
          </a:p>
          <a:p>
            <a:pPr eaLnBrk="1" hangingPunct="1"/>
            <a:r>
              <a:rPr lang="en-GB" sz="1557" dirty="0">
                <a:solidFill>
                  <a:srgbClr val="00B050"/>
                </a:solidFill>
              </a:rPr>
              <a:t>Item size</a:t>
            </a:r>
          </a:p>
          <a:p>
            <a:pPr eaLnBrk="1" hangingPunct="1"/>
            <a:r>
              <a:rPr lang="en-GB" sz="1557" dirty="0"/>
              <a:t>20-100</a:t>
            </a:r>
          </a:p>
        </p:txBody>
      </p:sp>
      <p:sp>
        <p:nvSpPr>
          <p:cNvPr id="7187" name="Text Box 45"/>
          <p:cNvSpPr txBox="1">
            <a:spLocks noChangeArrowheads="1"/>
          </p:cNvSpPr>
          <p:nvPr/>
        </p:nvSpPr>
        <p:spPr bwMode="auto">
          <a:xfrm>
            <a:off x="1713266" y="3822032"/>
            <a:ext cx="1198530"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1"/>
              <a:t>Array of bins </a:t>
            </a:r>
          </a:p>
        </p:txBody>
      </p:sp>
    </p:spTree>
    <p:extLst>
      <p:ext uri="{BB962C8B-B14F-4D97-AF65-F5344CB8AC3E}">
        <p14:creationId xmlns:p14="http://schemas.microsoft.com/office/powerpoint/2010/main" val="118635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normAutofit/>
          </a:bodyPr>
          <a:lstStyle/>
          <a:p>
            <a:pPr eaLnBrk="1" hangingPunct="1"/>
            <a:r>
              <a:rPr lang="en-GB" sz="3115" b="1" dirty="0"/>
              <a:t>Genetic Programming </a:t>
            </a:r>
            <a:br>
              <a:rPr lang="en-GB" sz="3115" b="1" dirty="0"/>
            </a:br>
            <a:r>
              <a:rPr lang="en-GB" sz="3115" b="1" dirty="0"/>
              <a:t>applied to on-line bin packing</a:t>
            </a:r>
          </a:p>
        </p:txBody>
      </p:sp>
      <p:grpSp>
        <p:nvGrpSpPr>
          <p:cNvPr id="8198" name="Group 50"/>
          <p:cNvGrpSpPr>
            <a:grpSpLocks/>
          </p:cNvGrpSpPr>
          <p:nvPr/>
        </p:nvGrpSpPr>
        <p:grpSpPr bwMode="auto">
          <a:xfrm>
            <a:off x="1377088" y="2251149"/>
            <a:ext cx="3503898" cy="1905824"/>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grpSp>
      <p:grpSp>
        <p:nvGrpSpPr>
          <p:cNvPr id="8199" name="Group 49"/>
          <p:cNvGrpSpPr>
            <a:grpSpLocks/>
          </p:cNvGrpSpPr>
          <p:nvPr/>
        </p:nvGrpSpPr>
        <p:grpSpPr bwMode="auto">
          <a:xfrm>
            <a:off x="1248553" y="5517748"/>
            <a:ext cx="1979981" cy="490669"/>
            <a:chOff x="1778" y="2444"/>
            <a:chExt cx="1602" cy="397"/>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16" name="Text Box 45"/>
            <p:cNvSpPr txBox="1">
              <a:spLocks noChangeArrowheads="1"/>
            </p:cNvSpPr>
            <p:nvPr/>
          </p:nvSpPr>
          <p:spPr bwMode="auto">
            <a:xfrm>
              <a:off x="1778" y="2444"/>
              <a:ext cx="54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S size</a:t>
              </a:r>
            </a:p>
          </p:txBody>
        </p:sp>
        <p:sp>
          <p:nvSpPr>
            <p:cNvPr id="8217" name="Text Box 46"/>
            <p:cNvSpPr txBox="1">
              <a:spLocks noChangeArrowheads="1"/>
            </p:cNvSpPr>
            <p:nvPr/>
          </p:nvSpPr>
          <p:spPr bwMode="auto">
            <a:xfrm>
              <a:off x="2835" y="2568"/>
              <a:ext cx="54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S size</a:t>
              </a:r>
            </a:p>
          </p:txBody>
        </p:sp>
      </p:grpSp>
      <p:grpSp>
        <p:nvGrpSpPr>
          <p:cNvPr id="8200" name="Group 51"/>
          <p:cNvGrpSpPr>
            <a:grpSpLocks/>
          </p:cNvGrpSpPr>
          <p:nvPr/>
        </p:nvGrpSpPr>
        <p:grpSpPr bwMode="auto">
          <a:xfrm>
            <a:off x="1122487" y="4494386"/>
            <a:ext cx="2680760" cy="1234709"/>
            <a:chOff x="1677" y="3067"/>
            <a:chExt cx="2169" cy="999"/>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1"/>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06" name="Text Box 38"/>
            <p:cNvSpPr txBox="1">
              <a:spLocks noChangeArrowheads="1"/>
            </p:cNvSpPr>
            <p:nvPr/>
          </p:nvSpPr>
          <p:spPr bwMode="auto">
            <a:xfrm>
              <a:off x="1677" y="3067"/>
              <a:ext cx="82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C capacity</a:t>
              </a:r>
            </a:p>
          </p:txBody>
        </p:sp>
        <p:sp>
          <p:nvSpPr>
            <p:cNvPr id="8207" name="Text Box 39"/>
            <p:cNvSpPr txBox="1">
              <a:spLocks noChangeArrowheads="1"/>
            </p:cNvSpPr>
            <p:nvPr/>
          </p:nvSpPr>
          <p:spPr bwMode="auto">
            <a:xfrm>
              <a:off x="1705" y="3378"/>
              <a:ext cx="76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F fullness</a:t>
              </a: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1"/>
            </a:p>
          </p:txBody>
        </p:sp>
        <p:sp>
          <p:nvSpPr>
            <p:cNvPr id="8209" name="Text Box 41"/>
            <p:cNvSpPr txBox="1">
              <a:spLocks noChangeArrowheads="1"/>
            </p:cNvSpPr>
            <p:nvPr/>
          </p:nvSpPr>
          <p:spPr bwMode="auto">
            <a:xfrm>
              <a:off x="2835" y="3067"/>
              <a:ext cx="947"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E emptiness</a:t>
              </a:r>
            </a:p>
          </p:txBody>
        </p:sp>
        <p:sp>
          <p:nvSpPr>
            <p:cNvPr id="8210" name="Text Box 47"/>
            <p:cNvSpPr txBox="1">
              <a:spLocks noChangeArrowheads="1"/>
            </p:cNvSpPr>
            <p:nvPr/>
          </p:nvSpPr>
          <p:spPr bwMode="auto">
            <a:xfrm>
              <a:off x="2835" y="3294"/>
              <a:ext cx="1011" cy="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dirty="0">
                  <a:solidFill>
                    <a:schemeClr val="tx1"/>
                  </a:solidFill>
                </a:rPr>
                <a:t>Fullness is </a:t>
              </a:r>
            </a:p>
            <a:p>
              <a:pPr algn="l" eaLnBrk="1" hangingPunct="1"/>
              <a:r>
                <a:rPr lang="en-GB" sz="1401" dirty="0">
                  <a:solidFill>
                    <a:schemeClr val="tx1"/>
                  </a:solidFill>
                </a:rPr>
                <a:t>irrelevant </a:t>
              </a:r>
            </a:p>
            <a:p>
              <a:pPr algn="l" eaLnBrk="1" hangingPunct="1"/>
              <a:r>
                <a:rPr lang="en-GB" sz="1401" dirty="0">
                  <a:solidFill>
                    <a:schemeClr val="tx1"/>
                  </a:solidFill>
                </a:rPr>
                <a:t>The space is </a:t>
              </a:r>
            </a:p>
            <a:p>
              <a:pPr algn="l" eaLnBrk="1" hangingPunct="1"/>
              <a:r>
                <a:rPr lang="en-GB" sz="1401" dirty="0">
                  <a:solidFill>
                    <a:schemeClr val="tx1"/>
                  </a:solidFill>
                </a:rPr>
                <a:t>important</a:t>
              </a:r>
            </a:p>
          </p:txBody>
        </p:sp>
      </p:grpSp>
      <p:sp>
        <p:nvSpPr>
          <p:cNvPr id="8201" name="Text Box 52"/>
          <p:cNvSpPr txBox="1">
            <a:spLocks noChangeArrowheads="1"/>
          </p:cNvSpPr>
          <p:nvPr/>
        </p:nvSpPr>
        <p:spPr bwMode="auto">
          <a:xfrm>
            <a:off x="5127673" y="2139584"/>
            <a:ext cx="2835755" cy="174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dirty="0"/>
              <a:t>Not obvious how to link </a:t>
            </a:r>
          </a:p>
          <a:p>
            <a:pPr eaLnBrk="1" hangingPunct="1"/>
            <a:r>
              <a:rPr lang="en-GB" sz="1557" dirty="0"/>
              <a:t>Genetic Programming to combinatorial problems.</a:t>
            </a:r>
          </a:p>
          <a:p>
            <a:pPr eaLnBrk="1" hangingPunct="1"/>
            <a:r>
              <a:rPr lang="en-GB" sz="1557" dirty="0"/>
              <a:t>The GP tree is applied to each</a:t>
            </a:r>
          </a:p>
          <a:p>
            <a:pPr eaLnBrk="1" hangingPunct="1"/>
            <a:r>
              <a:rPr lang="en-GB" sz="1557" dirty="0"/>
              <a:t>bin with the current item and placed in the bin with</a:t>
            </a:r>
          </a:p>
          <a:p>
            <a:pPr eaLnBrk="1" hangingPunct="1"/>
            <a:r>
              <a:rPr lang="en-GB" sz="1557" dirty="0"/>
              <a:t>The maximum score</a:t>
            </a:r>
          </a:p>
        </p:txBody>
      </p:sp>
      <p:sp>
        <p:nvSpPr>
          <p:cNvPr id="8202" name="Text Box 53"/>
          <p:cNvSpPr txBox="1">
            <a:spLocks noChangeArrowheads="1"/>
          </p:cNvSpPr>
          <p:nvPr/>
        </p:nvSpPr>
        <p:spPr bwMode="auto">
          <a:xfrm>
            <a:off x="3899647" y="4718092"/>
            <a:ext cx="4013724" cy="79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557" dirty="0"/>
              <a:t>Terminals supplied to Genetic Programming</a:t>
            </a:r>
          </a:p>
          <a:p>
            <a:pPr algn="l" eaLnBrk="1" hangingPunct="1"/>
            <a:r>
              <a:rPr lang="en-GB" sz="1557" dirty="0"/>
              <a:t>Initial representation {C, F, S}</a:t>
            </a:r>
          </a:p>
          <a:p>
            <a:pPr algn="l" eaLnBrk="1" hangingPunct="1"/>
            <a:r>
              <a:rPr lang="en-GB" sz="1557" dirty="0"/>
              <a:t>Replaced with {E, S}, E=C-F</a:t>
            </a:r>
          </a:p>
        </p:txBody>
      </p:sp>
    </p:spTree>
    <p:extLst>
      <p:ext uri="{BB962C8B-B14F-4D97-AF65-F5344CB8AC3E}">
        <p14:creationId xmlns:p14="http://schemas.microsoft.com/office/powerpoint/2010/main" val="421329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48661" y="1116554"/>
            <a:ext cx="6407128" cy="1067854"/>
          </a:xfrm>
        </p:spPr>
        <p:txBody>
          <a:bodyPr>
            <a:normAutofit fontScale="90000"/>
          </a:bodyPr>
          <a:lstStyle/>
          <a:p>
            <a:pPr eaLnBrk="1" hangingPunct="1"/>
            <a:r>
              <a:rPr lang="en-GB" b="1" dirty="0"/>
              <a:t>How the heuristics are applied (skip)</a:t>
            </a:r>
          </a:p>
        </p:txBody>
      </p:sp>
      <p:sp>
        <p:nvSpPr>
          <p:cNvPr id="15363" name="Rectangle 3"/>
          <p:cNvSpPr>
            <a:spLocks noChangeArrowheads="1"/>
          </p:cNvSpPr>
          <p:nvPr/>
        </p:nvSpPr>
        <p:spPr bwMode="auto">
          <a:xfrm>
            <a:off x="4572001"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64" name="Rectangle 4"/>
          <p:cNvSpPr>
            <a:spLocks noChangeArrowheads="1"/>
          </p:cNvSpPr>
          <p:nvPr/>
        </p:nvSpPr>
        <p:spPr bwMode="auto">
          <a:xfrm>
            <a:off x="5133119"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65" name="Rectangle 5"/>
          <p:cNvSpPr>
            <a:spLocks noChangeArrowheads="1"/>
          </p:cNvSpPr>
          <p:nvPr/>
        </p:nvSpPr>
        <p:spPr bwMode="auto">
          <a:xfrm>
            <a:off x="5693000"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8438" name="Line 6"/>
          <p:cNvSpPr>
            <a:spLocks noChangeShapeType="1"/>
          </p:cNvSpPr>
          <p:nvPr/>
        </p:nvSpPr>
        <p:spPr bwMode="auto">
          <a:xfrm flipV="1">
            <a:off x="4782110" y="5111118"/>
            <a:ext cx="0" cy="420221"/>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67" name="Rectangle 7"/>
          <p:cNvSpPr>
            <a:spLocks noChangeArrowheads="1"/>
          </p:cNvSpPr>
          <p:nvPr/>
        </p:nvSpPr>
        <p:spPr bwMode="auto">
          <a:xfrm>
            <a:off x="4572001" y="4269444"/>
            <a:ext cx="420221" cy="841677"/>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90</a:t>
            </a:r>
          </a:p>
        </p:txBody>
      </p:sp>
      <p:sp>
        <p:nvSpPr>
          <p:cNvPr id="15368" name="Rectangle 8"/>
          <p:cNvSpPr>
            <a:spLocks noChangeArrowheads="1"/>
          </p:cNvSpPr>
          <p:nvPr/>
        </p:nvSpPr>
        <p:spPr bwMode="auto">
          <a:xfrm>
            <a:off x="6254119" y="3709561"/>
            <a:ext cx="420221"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69" name="Rectangle 9"/>
          <p:cNvSpPr>
            <a:spLocks noChangeArrowheads="1"/>
          </p:cNvSpPr>
          <p:nvPr/>
        </p:nvSpPr>
        <p:spPr bwMode="auto">
          <a:xfrm>
            <a:off x="6814003" y="3709561"/>
            <a:ext cx="421457" cy="1401559"/>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
        <p:nvSpPr>
          <p:cNvPr id="15370" name="Rectangle 10"/>
          <p:cNvSpPr>
            <a:spLocks noChangeArrowheads="1"/>
          </p:cNvSpPr>
          <p:nvPr/>
        </p:nvSpPr>
        <p:spPr bwMode="auto">
          <a:xfrm>
            <a:off x="5133119" y="3990121"/>
            <a:ext cx="420221" cy="112100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120</a:t>
            </a:r>
          </a:p>
        </p:txBody>
      </p:sp>
      <p:sp>
        <p:nvSpPr>
          <p:cNvPr id="18443" name="Rectangle 11"/>
          <p:cNvSpPr>
            <a:spLocks noChangeArrowheads="1"/>
          </p:cNvSpPr>
          <p:nvPr/>
        </p:nvSpPr>
        <p:spPr bwMode="auto">
          <a:xfrm>
            <a:off x="1839332" y="4269444"/>
            <a:ext cx="420221" cy="841677"/>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70</a:t>
            </a:r>
          </a:p>
        </p:txBody>
      </p:sp>
      <p:sp>
        <p:nvSpPr>
          <p:cNvPr id="15372" name="Rectangle 12"/>
          <p:cNvSpPr>
            <a:spLocks noChangeArrowheads="1"/>
          </p:cNvSpPr>
          <p:nvPr/>
        </p:nvSpPr>
        <p:spPr bwMode="auto">
          <a:xfrm>
            <a:off x="5693000" y="4830564"/>
            <a:ext cx="420221" cy="280559"/>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30</a:t>
            </a:r>
          </a:p>
        </p:txBody>
      </p:sp>
      <p:sp>
        <p:nvSpPr>
          <p:cNvPr id="15373" name="Rectangle 13"/>
          <p:cNvSpPr>
            <a:spLocks noChangeArrowheads="1"/>
          </p:cNvSpPr>
          <p:nvPr/>
        </p:nvSpPr>
        <p:spPr bwMode="auto">
          <a:xfrm>
            <a:off x="6254119" y="4690900"/>
            <a:ext cx="420221" cy="420221"/>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45</a:t>
            </a:r>
          </a:p>
        </p:txBody>
      </p:sp>
      <p:sp>
        <p:nvSpPr>
          <p:cNvPr id="18446" name="Rectangle 14"/>
          <p:cNvSpPr>
            <a:spLocks noChangeArrowheads="1"/>
          </p:cNvSpPr>
          <p:nvPr/>
        </p:nvSpPr>
        <p:spPr bwMode="auto">
          <a:xfrm>
            <a:off x="6254119" y="3849224"/>
            <a:ext cx="420221" cy="841677"/>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70</a:t>
            </a:r>
          </a:p>
        </p:txBody>
      </p:sp>
      <p:sp>
        <p:nvSpPr>
          <p:cNvPr id="15375" name="Rectangle 15"/>
          <p:cNvSpPr>
            <a:spLocks noChangeArrowheads="1"/>
          </p:cNvSpPr>
          <p:nvPr/>
        </p:nvSpPr>
        <p:spPr bwMode="auto">
          <a:xfrm>
            <a:off x="2259552" y="4129781"/>
            <a:ext cx="420221" cy="981339"/>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85</a:t>
            </a:r>
          </a:p>
        </p:txBody>
      </p:sp>
      <p:sp>
        <p:nvSpPr>
          <p:cNvPr id="15376" name="Rectangle 16"/>
          <p:cNvSpPr>
            <a:spLocks noChangeArrowheads="1"/>
          </p:cNvSpPr>
          <p:nvPr/>
        </p:nvSpPr>
        <p:spPr bwMode="auto">
          <a:xfrm>
            <a:off x="2679774" y="4830564"/>
            <a:ext cx="420221" cy="280559"/>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30</a:t>
            </a:r>
          </a:p>
        </p:txBody>
      </p:sp>
      <p:sp>
        <p:nvSpPr>
          <p:cNvPr id="15377" name="Rectangle 17"/>
          <p:cNvSpPr>
            <a:spLocks noChangeArrowheads="1"/>
          </p:cNvSpPr>
          <p:nvPr/>
        </p:nvSpPr>
        <p:spPr bwMode="auto">
          <a:xfrm>
            <a:off x="3099993" y="4550002"/>
            <a:ext cx="420221" cy="56111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60</a:t>
            </a:r>
          </a:p>
        </p:txBody>
      </p:sp>
      <p:sp>
        <p:nvSpPr>
          <p:cNvPr id="18450" name="Line 18"/>
          <p:cNvSpPr>
            <a:spLocks noChangeShapeType="1"/>
          </p:cNvSpPr>
          <p:nvPr/>
        </p:nvSpPr>
        <p:spPr bwMode="auto">
          <a:xfrm flipV="1">
            <a:off x="2049441" y="5111121"/>
            <a:ext cx="0" cy="421456"/>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79" name="Oval 19"/>
          <p:cNvSpPr>
            <a:spLocks noChangeArrowheads="1"/>
          </p:cNvSpPr>
          <p:nvPr/>
        </p:nvSpPr>
        <p:spPr bwMode="auto">
          <a:xfrm>
            <a:off x="3030781" y="2588560"/>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b="1">
                <a:latin typeface="Times New Roman" pitchFamily="18" charset="0"/>
              </a:rPr>
              <a:t>-</a:t>
            </a:r>
          </a:p>
        </p:txBody>
      </p:sp>
      <p:sp>
        <p:nvSpPr>
          <p:cNvPr id="15380" name="Oval 20"/>
          <p:cNvSpPr>
            <a:spLocks noChangeArrowheads="1"/>
          </p:cNvSpPr>
          <p:nvPr/>
        </p:nvSpPr>
        <p:spPr bwMode="auto">
          <a:xfrm>
            <a:off x="3380552" y="3218890"/>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a:t>
            </a:r>
          </a:p>
        </p:txBody>
      </p:sp>
      <p:sp>
        <p:nvSpPr>
          <p:cNvPr id="15381" name="Line 21"/>
          <p:cNvSpPr>
            <a:spLocks noChangeShapeType="1"/>
          </p:cNvSpPr>
          <p:nvPr/>
        </p:nvSpPr>
        <p:spPr bwMode="auto">
          <a:xfrm>
            <a:off x="3312579" y="3010020"/>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2" name="Line 22"/>
          <p:cNvSpPr>
            <a:spLocks noChangeShapeType="1"/>
          </p:cNvSpPr>
          <p:nvPr/>
        </p:nvSpPr>
        <p:spPr bwMode="auto">
          <a:xfrm flipH="1">
            <a:off x="2961571" y="3010020"/>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3" name="Oval 23"/>
          <p:cNvSpPr>
            <a:spLocks noChangeArrowheads="1"/>
          </p:cNvSpPr>
          <p:nvPr/>
        </p:nvSpPr>
        <p:spPr bwMode="auto">
          <a:xfrm>
            <a:off x="3732797" y="3850457"/>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F</a:t>
            </a:r>
          </a:p>
        </p:txBody>
      </p:sp>
      <p:sp>
        <p:nvSpPr>
          <p:cNvPr id="15384" name="Oval 24"/>
          <p:cNvSpPr>
            <a:spLocks noChangeArrowheads="1"/>
          </p:cNvSpPr>
          <p:nvPr/>
        </p:nvSpPr>
        <p:spPr bwMode="auto">
          <a:xfrm>
            <a:off x="3032017" y="3850457"/>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rPr>
              <a:t>S</a:t>
            </a:r>
          </a:p>
        </p:txBody>
      </p:sp>
      <p:sp>
        <p:nvSpPr>
          <p:cNvPr id="15385" name="Oval 25"/>
          <p:cNvSpPr>
            <a:spLocks noChangeArrowheads="1"/>
          </p:cNvSpPr>
          <p:nvPr/>
        </p:nvSpPr>
        <p:spPr bwMode="auto">
          <a:xfrm>
            <a:off x="2681009" y="3220127"/>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cs typeface="Arial" charset="0"/>
              </a:rPr>
              <a:t>C</a:t>
            </a:r>
            <a:endParaRPr lang="en-GB" sz="1401">
              <a:cs typeface="Arial" charset="0"/>
            </a:endParaRPr>
          </a:p>
        </p:txBody>
      </p:sp>
      <p:sp>
        <p:nvSpPr>
          <p:cNvPr id="15386" name="Line 26"/>
          <p:cNvSpPr>
            <a:spLocks noChangeShapeType="1"/>
          </p:cNvSpPr>
          <p:nvPr/>
        </p:nvSpPr>
        <p:spPr bwMode="auto">
          <a:xfrm>
            <a:off x="3662349" y="3640351"/>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7" name="Line 27"/>
          <p:cNvSpPr>
            <a:spLocks noChangeShapeType="1"/>
          </p:cNvSpPr>
          <p:nvPr/>
        </p:nvSpPr>
        <p:spPr bwMode="auto">
          <a:xfrm flipH="1">
            <a:off x="3311341" y="3640351"/>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88" name="Oval 28"/>
          <p:cNvSpPr>
            <a:spLocks noChangeArrowheads="1"/>
          </p:cNvSpPr>
          <p:nvPr/>
        </p:nvSpPr>
        <p:spPr bwMode="auto">
          <a:xfrm>
            <a:off x="2679774" y="1956993"/>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b="1">
                <a:latin typeface="Times New Roman" pitchFamily="18" charset="0"/>
              </a:rPr>
              <a:t>%</a:t>
            </a:r>
          </a:p>
        </p:txBody>
      </p:sp>
      <p:sp>
        <p:nvSpPr>
          <p:cNvPr id="15389" name="Line 29"/>
          <p:cNvSpPr>
            <a:spLocks noChangeShapeType="1"/>
          </p:cNvSpPr>
          <p:nvPr/>
        </p:nvSpPr>
        <p:spPr bwMode="auto">
          <a:xfrm>
            <a:off x="2961571" y="2378452"/>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90" name="Line 30"/>
          <p:cNvSpPr>
            <a:spLocks noChangeShapeType="1"/>
          </p:cNvSpPr>
          <p:nvPr/>
        </p:nvSpPr>
        <p:spPr bwMode="auto">
          <a:xfrm flipH="1">
            <a:off x="2610564" y="2378452"/>
            <a:ext cx="210110" cy="2101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15391" name="Oval 31"/>
          <p:cNvSpPr>
            <a:spLocks noChangeArrowheads="1"/>
          </p:cNvSpPr>
          <p:nvPr/>
        </p:nvSpPr>
        <p:spPr bwMode="auto">
          <a:xfrm>
            <a:off x="2329999" y="2588560"/>
            <a:ext cx="420221" cy="42022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pPr>
              <a:lnSpc>
                <a:spcPct val="100000"/>
              </a:lnSpc>
              <a:spcBef>
                <a:spcPct val="0"/>
              </a:spcBef>
              <a:buClrTx/>
              <a:buSzTx/>
              <a:buFontTx/>
              <a:buNone/>
            </a:pPr>
            <a:r>
              <a:rPr lang="en-GB" sz="1869">
                <a:latin typeface="Times New Roman" pitchFamily="18" charset="0"/>
                <a:cs typeface="Arial" charset="0"/>
              </a:rPr>
              <a:t>C</a:t>
            </a:r>
            <a:endParaRPr lang="en-GB" sz="1401">
              <a:cs typeface="Arial" charset="0"/>
            </a:endParaRPr>
          </a:p>
        </p:txBody>
      </p:sp>
      <p:sp>
        <p:nvSpPr>
          <p:cNvPr id="18464" name="Text Box 32"/>
          <p:cNvSpPr txBox="1">
            <a:spLocks noChangeArrowheads="1"/>
          </p:cNvSpPr>
          <p:nvPr/>
        </p:nvSpPr>
        <p:spPr bwMode="auto">
          <a:xfrm>
            <a:off x="4572001" y="3289339"/>
            <a:ext cx="401838"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-15</a:t>
            </a:r>
          </a:p>
        </p:txBody>
      </p:sp>
      <p:sp>
        <p:nvSpPr>
          <p:cNvPr id="18465" name="Text Box 33"/>
          <p:cNvSpPr txBox="1">
            <a:spLocks noChangeArrowheads="1"/>
          </p:cNvSpPr>
          <p:nvPr/>
        </p:nvSpPr>
        <p:spPr bwMode="auto">
          <a:xfrm>
            <a:off x="5062673" y="3289339"/>
            <a:ext cx="550917"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-3.75</a:t>
            </a:r>
          </a:p>
        </p:txBody>
      </p:sp>
      <p:sp>
        <p:nvSpPr>
          <p:cNvPr id="18466" name="Text Box 34"/>
          <p:cNvSpPr txBox="1">
            <a:spLocks noChangeArrowheads="1"/>
          </p:cNvSpPr>
          <p:nvPr/>
        </p:nvSpPr>
        <p:spPr bwMode="auto">
          <a:xfrm>
            <a:off x="5763450" y="3289339"/>
            <a:ext cx="243140"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3</a:t>
            </a:r>
          </a:p>
        </p:txBody>
      </p:sp>
      <p:sp>
        <p:nvSpPr>
          <p:cNvPr id="18467" name="Text Box 35"/>
          <p:cNvSpPr txBox="1">
            <a:spLocks noChangeArrowheads="1"/>
          </p:cNvSpPr>
          <p:nvPr/>
        </p:nvSpPr>
        <p:spPr bwMode="auto">
          <a:xfrm>
            <a:off x="6254119" y="3289339"/>
            <a:ext cx="491606"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4.29</a:t>
            </a:r>
          </a:p>
        </p:txBody>
      </p:sp>
      <p:sp>
        <p:nvSpPr>
          <p:cNvPr id="18468" name="Text Box 36"/>
          <p:cNvSpPr txBox="1">
            <a:spLocks noChangeArrowheads="1"/>
          </p:cNvSpPr>
          <p:nvPr/>
        </p:nvSpPr>
        <p:spPr bwMode="auto">
          <a:xfrm>
            <a:off x="6814001" y="3289339"/>
            <a:ext cx="491606"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401" b="1">
                <a:cs typeface="Arial" charset="0"/>
              </a:rPr>
              <a:t>1.88</a:t>
            </a:r>
          </a:p>
        </p:txBody>
      </p:sp>
      <p:sp>
        <p:nvSpPr>
          <p:cNvPr id="18469" name="Oval 37"/>
          <p:cNvSpPr>
            <a:spLocks noChangeArrowheads="1"/>
          </p:cNvSpPr>
          <p:nvPr/>
        </p:nvSpPr>
        <p:spPr bwMode="auto">
          <a:xfrm>
            <a:off x="6113223" y="3148443"/>
            <a:ext cx="700779" cy="561118"/>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nchor="ctr"/>
          <a:lstStyle/>
          <a:p>
            <a:endParaRPr lang="en-US" sz="1401"/>
          </a:p>
        </p:txBody>
      </p:sp>
    </p:spTree>
    <p:extLst>
      <p:ext uri="{BB962C8B-B14F-4D97-AF65-F5344CB8AC3E}">
        <p14:creationId xmlns:p14="http://schemas.microsoft.com/office/powerpoint/2010/main" val="1264521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CBCA-EA0D-82F1-4A45-23E3209CB686}"/>
              </a:ext>
            </a:extLst>
          </p:cNvPr>
          <p:cNvSpPr>
            <a:spLocks noGrp="1"/>
          </p:cNvSpPr>
          <p:nvPr>
            <p:ph type="title"/>
          </p:nvPr>
        </p:nvSpPr>
        <p:spPr/>
        <p:txBody>
          <a:bodyPr>
            <a:normAutofit fontScale="90000"/>
          </a:bodyPr>
          <a:lstStyle/>
          <a:p>
            <a:r>
              <a:rPr lang="en-US" dirty="0"/>
              <a:t>Relationship between Hyper-heuristics, Genetic Programming, and Genetic Improvement</a:t>
            </a:r>
          </a:p>
        </p:txBody>
      </p:sp>
      <p:sp>
        <p:nvSpPr>
          <p:cNvPr id="3" name="Content Placeholder 2">
            <a:extLst>
              <a:ext uri="{FF2B5EF4-FFF2-40B4-BE49-F238E27FC236}">
                <a16:creationId xmlns:a16="http://schemas.microsoft.com/office/drawing/2014/main" id="{DC1DBA5B-80A5-C15C-7FB7-F5B87DC5BD82}"/>
              </a:ext>
            </a:extLst>
          </p:cNvPr>
          <p:cNvSpPr txBox="1">
            <a:spLocks/>
          </p:cNvSpPr>
          <p:nvPr/>
        </p:nvSpPr>
        <p:spPr>
          <a:xfrm>
            <a:off x="457200" y="2226469"/>
            <a:ext cx="4499992" cy="3368106"/>
          </a:xfrm>
          <a:prstGeom prst="rect">
            <a:avLst/>
          </a:prstGeom>
        </p:spPr>
        <p:txBody>
          <a:bodyPr vert="horz" lIns="91429" tIns="45714" rIns="91429" bIns="45714" rtlCol="0">
            <a:normAutofit fontScale="85000" lnSpcReduction="20000"/>
          </a:bodyPr>
          <a:lstStyle>
            <a:lvl1pPr marL="266967" indent="-266967" algn="l" defTabSz="711913" rtl="0" eaLnBrk="1" latinLnBrk="0" hangingPunct="1">
              <a:spcBef>
                <a:spcPct val="20000"/>
              </a:spcBef>
              <a:buFont typeface="Arial" panose="020B0604020202020204" pitchFamily="34" charset="0"/>
              <a:buChar char="•"/>
              <a:defRPr sz="2492" kern="1200">
                <a:solidFill>
                  <a:schemeClr val="tx1"/>
                </a:solidFill>
                <a:latin typeface="+mn-lt"/>
                <a:ea typeface="+mn-ea"/>
                <a:cs typeface="+mn-cs"/>
              </a:defRPr>
            </a:lvl1pPr>
            <a:lvl2pPr marL="578429" indent="-222473" algn="l" defTabSz="711913" rtl="0" eaLnBrk="1" latinLnBrk="0" hangingPunct="1">
              <a:spcBef>
                <a:spcPct val="20000"/>
              </a:spcBef>
              <a:buFont typeface="Arial" panose="020B0604020202020204" pitchFamily="34" charset="0"/>
              <a:buChar char="–"/>
              <a:defRPr sz="2180" kern="1200">
                <a:solidFill>
                  <a:schemeClr val="tx1"/>
                </a:solidFill>
                <a:latin typeface="+mn-lt"/>
                <a:ea typeface="+mn-ea"/>
                <a:cs typeface="+mn-cs"/>
              </a:defRPr>
            </a:lvl2pPr>
            <a:lvl3pPr marL="889892" indent="-177978" algn="l" defTabSz="711913"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3pPr>
            <a:lvl4pPr marL="1245846"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4pPr>
            <a:lvl5pPr marL="160180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5pPr>
            <a:lvl6pPr marL="1957761"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6pPr>
            <a:lvl7pPr marL="2313717"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7pPr>
            <a:lvl8pPr marL="2669673"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8pPr>
            <a:lvl9pPr marL="3025630" indent="-177978" algn="l" defTabSz="711913" rtl="0" eaLnBrk="1" latinLnBrk="0" hangingPunct="1">
              <a:spcBef>
                <a:spcPct val="20000"/>
              </a:spcBef>
              <a:buFont typeface="Arial" panose="020B0604020202020204" pitchFamily="34" charset="0"/>
              <a:buChar char="•"/>
              <a:defRPr sz="1557" kern="1200">
                <a:solidFill>
                  <a:schemeClr val="tx1"/>
                </a:solidFill>
                <a:latin typeface="+mn-lt"/>
                <a:ea typeface="+mn-ea"/>
                <a:cs typeface="+mn-cs"/>
              </a:defRPr>
            </a:lvl9pPr>
          </a:lstStyle>
          <a:p>
            <a:r>
              <a:rPr lang="en-GB" dirty="0"/>
              <a:t>Heuristics</a:t>
            </a:r>
          </a:p>
          <a:p>
            <a:r>
              <a:rPr lang="en-GB" dirty="0"/>
              <a:t>Exact methods</a:t>
            </a:r>
          </a:p>
          <a:p>
            <a:r>
              <a:rPr lang="en-GB" dirty="0"/>
              <a:t>Meta-heuristics and hyper- heuristics </a:t>
            </a:r>
          </a:p>
          <a:p>
            <a:r>
              <a:rPr lang="en-GB" dirty="0"/>
              <a:t>Genetic Programming</a:t>
            </a:r>
          </a:p>
          <a:p>
            <a:r>
              <a:rPr lang="en-GB" dirty="0"/>
              <a:t>Genetic Improvement</a:t>
            </a:r>
          </a:p>
          <a:p>
            <a:r>
              <a:rPr lang="en-GB" dirty="0"/>
              <a:t>Selection Hyper-heuristics </a:t>
            </a:r>
          </a:p>
          <a:p>
            <a:r>
              <a:rPr lang="en-GB" b="1" dirty="0"/>
              <a:t>Generative Hyper-heuristics </a:t>
            </a:r>
          </a:p>
          <a:p>
            <a:r>
              <a:rPr lang="en-GB" dirty="0"/>
              <a:t>Automatic Parameter Tuning</a:t>
            </a:r>
          </a:p>
          <a:p>
            <a:r>
              <a:rPr lang="en-GB" dirty="0" err="1"/>
              <a:t>AutoML</a:t>
            </a:r>
            <a:r>
              <a:rPr lang="en-GB" dirty="0"/>
              <a:t> (automated machine learning)</a:t>
            </a:r>
          </a:p>
        </p:txBody>
      </p:sp>
      <p:graphicFrame>
        <p:nvGraphicFramePr>
          <p:cNvPr id="8" name="Object 7">
            <a:extLst>
              <a:ext uri="{FF2B5EF4-FFF2-40B4-BE49-F238E27FC236}">
                <a16:creationId xmlns:a16="http://schemas.microsoft.com/office/drawing/2014/main" id="{64192899-7FF6-7467-A9DD-B5ED2A5AD88A}"/>
              </a:ext>
            </a:extLst>
          </p:cNvPr>
          <p:cNvGraphicFramePr>
            <a:graphicFrameLocks noChangeAspect="1"/>
          </p:cNvGraphicFramePr>
          <p:nvPr>
            <p:extLst>
              <p:ext uri="{D42A27DB-BD31-4B8C-83A1-F6EECF244321}">
                <p14:modId xmlns:p14="http://schemas.microsoft.com/office/powerpoint/2010/main" val="3649064755"/>
              </p:ext>
            </p:extLst>
          </p:nvPr>
        </p:nvGraphicFramePr>
        <p:xfrm>
          <a:off x="4644008" y="1263425"/>
          <a:ext cx="4499992" cy="5591724"/>
        </p:xfrm>
        <a:graphic>
          <a:graphicData uri="http://schemas.openxmlformats.org/presentationml/2006/ole">
            <mc:AlternateContent xmlns:mc="http://schemas.openxmlformats.org/markup-compatibility/2006">
              <mc:Choice xmlns:v="urn:schemas-microsoft-com:vml" Requires="v">
                <p:oleObj name="Acrobat Document" r:id="rId2" imgW="5829120" imgH="7543640" progId="Acrobat.Document.DC">
                  <p:embed/>
                </p:oleObj>
              </mc:Choice>
              <mc:Fallback>
                <p:oleObj name="Acrobat Document" r:id="rId2" imgW="5829120" imgH="7543640" progId="Acrobat.Document.DC">
                  <p:embed/>
                  <p:pic>
                    <p:nvPicPr>
                      <p:cNvPr id="8" name="Object 7">
                        <a:extLst>
                          <a:ext uri="{FF2B5EF4-FFF2-40B4-BE49-F238E27FC236}">
                            <a16:creationId xmlns:a16="http://schemas.microsoft.com/office/drawing/2014/main" id="{64192899-7FF6-7467-A9DD-B5ED2A5AD88A}"/>
                          </a:ext>
                        </a:extLst>
                      </p:cNvPr>
                      <p:cNvPicPr/>
                      <p:nvPr/>
                    </p:nvPicPr>
                    <p:blipFill>
                      <a:blip r:embed="rId3"/>
                      <a:stretch>
                        <a:fillRect/>
                      </a:stretch>
                    </p:blipFill>
                    <p:spPr>
                      <a:xfrm>
                        <a:off x="4644008" y="1263425"/>
                        <a:ext cx="4499992" cy="5591724"/>
                      </a:xfrm>
                      <a:prstGeom prst="rect">
                        <a:avLst/>
                      </a:prstGeom>
                    </p:spPr>
                  </p:pic>
                </p:oleObj>
              </mc:Fallback>
            </mc:AlternateContent>
          </a:graphicData>
        </a:graphic>
      </p:graphicFrame>
    </p:spTree>
    <p:extLst>
      <p:ext uri="{BB962C8B-B14F-4D97-AF65-F5344CB8AC3E}">
        <p14:creationId xmlns:p14="http://schemas.microsoft.com/office/powerpoint/2010/main" val="2591593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1320235" y="759366"/>
            <a:ext cx="6407128" cy="889879"/>
          </a:xfrm>
        </p:spPr>
        <p:txBody>
          <a:bodyPr/>
          <a:lstStyle/>
          <a:p>
            <a:pPr eaLnBrk="1" hangingPunct="1"/>
            <a:r>
              <a:rPr lang="en-GB" b="1" dirty="0"/>
              <a:t>The Best Fit Heuristic</a:t>
            </a:r>
          </a:p>
        </p:txBody>
      </p:sp>
      <p:pic>
        <p:nvPicPr>
          <p:cNvPr id="102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1235" y="2980355"/>
            <a:ext cx="4271419" cy="291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1377091" y="1466323"/>
            <a:ext cx="6334207" cy="151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69">
                <a:solidFill>
                  <a:schemeClr val="tx1"/>
                </a:solidFill>
              </a:rPr>
              <a:t>Best fit = 1/(E-S). Point out features.</a:t>
            </a:r>
          </a:p>
          <a:p>
            <a:pPr algn="l" eaLnBrk="1" hangingPunct="1"/>
            <a:r>
              <a:rPr lang="en-GB" sz="1869">
                <a:solidFill>
                  <a:schemeClr val="tx1"/>
                </a:solidFill>
              </a:rPr>
              <a:t>Pieces of size S, which fit well into the space remaining E, score well.</a:t>
            </a:r>
          </a:p>
          <a:p>
            <a:pPr algn="l" eaLnBrk="1" hangingPunct="1"/>
            <a:r>
              <a:rPr lang="en-GB" sz="1869">
                <a:solidFill>
                  <a:schemeClr val="tx1"/>
                </a:solidFill>
              </a:rPr>
              <a:t>Best fit applied produces a set of points on the surface, </a:t>
            </a:r>
          </a:p>
          <a:p>
            <a:pPr algn="l" eaLnBrk="1" hangingPunct="1"/>
            <a:r>
              <a:rPr lang="en-GB" sz="1869">
                <a:solidFill>
                  <a:schemeClr val="tx1"/>
                </a:solidFill>
              </a:rPr>
              <a:t>The bin corresponding to the maximum score is picked.</a:t>
            </a:r>
          </a:p>
        </p:txBody>
      </p:sp>
      <p:sp>
        <p:nvSpPr>
          <p:cNvPr id="10248" name="Text Box 5"/>
          <p:cNvSpPr txBox="1">
            <a:spLocks noChangeArrowheads="1"/>
          </p:cNvSpPr>
          <p:nvPr/>
        </p:nvSpPr>
        <p:spPr bwMode="auto">
          <a:xfrm>
            <a:off x="5469297" y="5559767"/>
            <a:ext cx="961286"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a:solidFill>
                  <a:schemeClr val="tx1"/>
                </a:solidFill>
              </a:rPr>
              <a:t>Piece size</a:t>
            </a:r>
          </a:p>
        </p:txBody>
      </p:sp>
      <p:sp>
        <p:nvSpPr>
          <p:cNvPr id="10249" name="Text Box 6"/>
          <p:cNvSpPr txBox="1">
            <a:spLocks noChangeArrowheads="1"/>
          </p:cNvSpPr>
          <p:nvPr/>
        </p:nvSpPr>
        <p:spPr bwMode="auto">
          <a:xfrm>
            <a:off x="2778650" y="5559767"/>
            <a:ext cx="959683" cy="2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a:solidFill>
                  <a:schemeClr val="tx1"/>
                </a:solidFill>
              </a:rPr>
              <a:t>emptiness</a:t>
            </a:r>
          </a:p>
        </p:txBody>
      </p:sp>
    </p:spTree>
    <p:extLst>
      <p:ext uri="{BB962C8B-B14F-4D97-AF65-F5344CB8AC3E}">
        <p14:creationId xmlns:p14="http://schemas.microsoft.com/office/powerpoint/2010/main" val="2551578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1320235" y="759366"/>
            <a:ext cx="6407128" cy="889879"/>
          </a:xfrm>
        </p:spPr>
        <p:txBody>
          <a:bodyPr/>
          <a:lstStyle/>
          <a:p>
            <a:pPr eaLnBrk="1" hangingPunct="1"/>
            <a:r>
              <a:rPr lang="en-GB" b="1" dirty="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36972" y="1466326"/>
            <a:ext cx="5326914" cy="34087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2273148" y="4998650"/>
            <a:ext cx="4246699" cy="71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401">
                <a:solidFill>
                  <a:schemeClr val="tx1"/>
                </a:solidFill>
              </a:rPr>
              <a:t>Similar shape to best fit – but curls up in one corner.</a:t>
            </a:r>
          </a:p>
          <a:p>
            <a:pPr algn="l" eaLnBrk="1" hangingPunct="1"/>
            <a:r>
              <a:rPr lang="en-GB" sz="1401">
                <a:solidFill>
                  <a:schemeClr val="tx1"/>
                </a:solidFill>
              </a:rPr>
              <a:t>Note that this is rotated, relative to previous slide. </a:t>
            </a:r>
          </a:p>
          <a:p>
            <a:pPr algn="l" eaLnBrk="1" hangingPunct="1"/>
            <a:endParaRPr lang="en-GB" sz="1401">
              <a:solidFill>
                <a:schemeClr val="tx1"/>
              </a:solidFill>
            </a:endParaRPr>
          </a:p>
        </p:txBody>
      </p:sp>
    </p:spTree>
    <p:extLst>
      <p:ext uri="{BB962C8B-B14F-4D97-AF65-F5344CB8AC3E}">
        <p14:creationId xmlns:p14="http://schemas.microsoft.com/office/powerpoint/2010/main" val="742015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b="1" dirty="0"/>
              <a:t>Robustness of Heuristics</a:t>
            </a:r>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929" y="2951928"/>
            <a:ext cx="5129163" cy="279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2721797" y="4353488"/>
            <a:ext cx="2774691" cy="505501"/>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5" name="Line 9"/>
          <p:cNvSpPr>
            <a:spLocks noChangeShapeType="1"/>
          </p:cNvSpPr>
          <p:nvPr/>
        </p:nvSpPr>
        <p:spPr bwMode="auto">
          <a:xfrm>
            <a:off x="3198868" y="4326296"/>
            <a:ext cx="2971207" cy="588309"/>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6" name="Line 10"/>
          <p:cNvSpPr>
            <a:spLocks noChangeShapeType="1"/>
          </p:cNvSpPr>
          <p:nvPr/>
        </p:nvSpPr>
        <p:spPr bwMode="auto">
          <a:xfrm>
            <a:off x="3170445" y="4353486"/>
            <a:ext cx="1709309" cy="56111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7" name="Line 11"/>
          <p:cNvSpPr>
            <a:spLocks noChangeShapeType="1"/>
          </p:cNvSpPr>
          <p:nvPr/>
        </p:nvSpPr>
        <p:spPr bwMode="auto">
          <a:xfrm flipH="1">
            <a:off x="3842796" y="4381914"/>
            <a:ext cx="1682119"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8" name="Line 12"/>
          <p:cNvSpPr>
            <a:spLocks noChangeShapeType="1"/>
          </p:cNvSpPr>
          <p:nvPr/>
        </p:nvSpPr>
        <p:spPr bwMode="auto">
          <a:xfrm flipH="1">
            <a:off x="3114825" y="3652708"/>
            <a:ext cx="1233471" cy="39303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09" name="Line 13"/>
          <p:cNvSpPr>
            <a:spLocks noChangeShapeType="1"/>
          </p:cNvSpPr>
          <p:nvPr/>
        </p:nvSpPr>
        <p:spPr bwMode="auto">
          <a:xfrm flipH="1">
            <a:off x="2666178" y="3652706"/>
            <a:ext cx="1653692" cy="120628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0" name="Line 14"/>
          <p:cNvSpPr>
            <a:spLocks noChangeShapeType="1"/>
          </p:cNvSpPr>
          <p:nvPr/>
        </p:nvSpPr>
        <p:spPr bwMode="auto">
          <a:xfrm flipH="1">
            <a:off x="3787178" y="3652708"/>
            <a:ext cx="561118" cy="126189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1" name="Line 15"/>
          <p:cNvSpPr>
            <a:spLocks noChangeShapeType="1"/>
          </p:cNvSpPr>
          <p:nvPr/>
        </p:nvSpPr>
        <p:spPr bwMode="auto">
          <a:xfrm>
            <a:off x="4375488" y="3652708"/>
            <a:ext cx="1821780" cy="117785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2" name="Line 16"/>
          <p:cNvSpPr>
            <a:spLocks noChangeShapeType="1"/>
          </p:cNvSpPr>
          <p:nvPr/>
        </p:nvSpPr>
        <p:spPr bwMode="auto">
          <a:xfrm>
            <a:off x="4375488" y="3652705"/>
            <a:ext cx="589544" cy="12903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3" name="Line 17"/>
          <p:cNvSpPr>
            <a:spLocks noChangeShapeType="1"/>
          </p:cNvSpPr>
          <p:nvPr/>
        </p:nvSpPr>
        <p:spPr bwMode="auto">
          <a:xfrm>
            <a:off x="4348295" y="3652708"/>
            <a:ext cx="1205044" cy="421456"/>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2542" name="Line 18"/>
          <p:cNvSpPr>
            <a:spLocks noChangeShapeType="1"/>
          </p:cNvSpPr>
          <p:nvPr/>
        </p:nvSpPr>
        <p:spPr bwMode="auto">
          <a:xfrm>
            <a:off x="2469666" y="2139915"/>
            <a:ext cx="559882" cy="223706"/>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2543" name="Line 19"/>
          <p:cNvSpPr>
            <a:spLocks noChangeShapeType="1"/>
          </p:cNvSpPr>
          <p:nvPr/>
        </p:nvSpPr>
        <p:spPr bwMode="auto">
          <a:xfrm>
            <a:off x="2469662" y="2420472"/>
            <a:ext cx="532691" cy="223706"/>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2544" name="Text Box 20"/>
          <p:cNvSpPr txBox="1">
            <a:spLocks noChangeArrowheads="1"/>
          </p:cNvSpPr>
          <p:nvPr/>
        </p:nvSpPr>
        <p:spPr bwMode="auto">
          <a:xfrm>
            <a:off x="3170442" y="2027444"/>
            <a:ext cx="2529023" cy="45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sz="2492"/>
              <a:t>= all legal results</a:t>
            </a:r>
          </a:p>
        </p:txBody>
      </p:sp>
      <p:sp>
        <p:nvSpPr>
          <p:cNvPr id="22545" name="Text Box 21"/>
          <p:cNvSpPr txBox="1">
            <a:spLocks noChangeArrowheads="1"/>
          </p:cNvSpPr>
          <p:nvPr/>
        </p:nvSpPr>
        <p:spPr bwMode="auto">
          <a:xfrm>
            <a:off x="3170442" y="2420474"/>
            <a:ext cx="3133355" cy="45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sz="2492"/>
              <a:t>= some illegal results</a:t>
            </a:r>
          </a:p>
        </p:txBody>
      </p:sp>
      <p:sp>
        <p:nvSpPr>
          <p:cNvPr id="29718" name="Line 22"/>
          <p:cNvSpPr>
            <a:spLocks noChangeShapeType="1"/>
          </p:cNvSpPr>
          <p:nvPr/>
        </p:nvSpPr>
        <p:spPr bwMode="auto">
          <a:xfrm>
            <a:off x="5553342" y="4381914"/>
            <a:ext cx="700780"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19" name="Line 23"/>
          <p:cNvSpPr>
            <a:spLocks noChangeShapeType="1"/>
          </p:cNvSpPr>
          <p:nvPr/>
        </p:nvSpPr>
        <p:spPr bwMode="auto">
          <a:xfrm flipH="1">
            <a:off x="4992225" y="4381914"/>
            <a:ext cx="532691"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20" name="Line 24"/>
          <p:cNvSpPr>
            <a:spLocks noChangeShapeType="1"/>
          </p:cNvSpPr>
          <p:nvPr/>
        </p:nvSpPr>
        <p:spPr bwMode="auto">
          <a:xfrm>
            <a:off x="3198870" y="4353490"/>
            <a:ext cx="700779"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
        <p:nvSpPr>
          <p:cNvPr id="29721" name="Line 25"/>
          <p:cNvSpPr>
            <a:spLocks noChangeShapeType="1"/>
          </p:cNvSpPr>
          <p:nvPr/>
        </p:nvSpPr>
        <p:spPr bwMode="auto">
          <a:xfrm flipH="1">
            <a:off x="2637751" y="4353490"/>
            <a:ext cx="532691" cy="532691"/>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82" tIns="35591" rIns="71182" bIns="35591"/>
          <a:lstStyle/>
          <a:p>
            <a:endParaRPr lang="en-GB" sz="1401"/>
          </a:p>
        </p:txBody>
      </p:sp>
    </p:spTree>
    <p:extLst>
      <p:ext uri="{BB962C8B-B14F-4D97-AF65-F5344CB8AC3E}">
        <p14:creationId xmlns:p14="http://schemas.microsoft.com/office/powerpoint/2010/main" val="240127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236" name="Rectangle 132"/>
          <p:cNvSpPr>
            <a:spLocks noGrp="1" noChangeArrowheads="1"/>
          </p:cNvSpPr>
          <p:nvPr>
            <p:ph type="title"/>
          </p:nvPr>
        </p:nvSpPr>
        <p:spPr/>
        <p:txBody>
          <a:bodyPr>
            <a:normAutofit/>
          </a:bodyPr>
          <a:lstStyle/>
          <a:p>
            <a:r>
              <a:rPr lang="en-GB" sz="3115" b="1" dirty="0">
                <a:solidFill>
                  <a:srgbClr val="FF0000"/>
                </a:solidFill>
              </a:rPr>
              <a:t>Testing</a:t>
            </a:r>
            <a:r>
              <a:rPr lang="en-GB" sz="3115" b="1" dirty="0"/>
              <a:t> Heuristics on problems of much larger size than in </a:t>
            </a:r>
            <a:r>
              <a:rPr lang="en-GB" sz="3115" b="1" dirty="0">
                <a:solidFill>
                  <a:srgbClr val="00B050"/>
                </a:solidFill>
              </a:rPr>
              <a:t>training</a:t>
            </a:r>
          </a:p>
        </p:txBody>
      </p:sp>
      <p:graphicFrame>
        <p:nvGraphicFramePr>
          <p:cNvPr id="47242" name="Group 138"/>
          <p:cNvGraphicFramePr>
            <a:graphicFrameLocks noGrp="1"/>
          </p:cNvGraphicFramePr>
          <p:nvPr>
            <p:ph idx="1"/>
            <p:extLst>
              <p:ext uri="{D42A27DB-BD31-4B8C-83A1-F6EECF244321}">
                <p14:modId xmlns:p14="http://schemas.microsoft.com/office/powerpoint/2010/main" val="1619090197"/>
              </p:ext>
            </p:extLst>
          </p:nvPr>
        </p:nvGraphicFramePr>
        <p:xfrm>
          <a:off x="1368436" y="2005197"/>
          <a:ext cx="6407127" cy="1835125"/>
        </p:xfrm>
        <a:graphic>
          <a:graphicData uri="http://schemas.openxmlformats.org/drawingml/2006/table">
            <a:tbl>
              <a:tblPr/>
              <a:tblGrid>
                <a:gridCol w="1139539">
                  <a:extLst>
                    <a:ext uri="{9D8B030D-6E8A-4147-A177-3AD203B41FA5}">
                      <a16:colId xmlns:a16="http://schemas.microsoft.com/office/drawing/2014/main" val="20000"/>
                    </a:ext>
                  </a:extLst>
                </a:gridCol>
                <a:gridCol w="1734028">
                  <a:extLst>
                    <a:ext uri="{9D8B030D-6E8A-4147-A177-3AD203B41FA5}">
                      <a16:colId xmlns:a16="http://schemas.microsoft.com/office/drawing/2014/main" val="20001"/>
                    </a:ext>
                  </a:extLst>
                </a:gridCol>
                <a:gridCol w="1734027">
                  <a:extLst>
                    <a:ext uri="{9D8B030D-6E8A-4147-A177-3AD203B41FA5}">
                      <a16:colId xmlns:a16="http://schemas.microsoft.com/office/drawing/2014/main" val="20002"/>
                    </a:ext>
                  </a:extLst>
                </a:gridCol>
                <a:gridCol w="1799533">
                  <a:extLst>
                    <a:ext uri="{9D8B030D-6E8A-4147-A177-3AD203B41FA5}">
                      <a16:colId xmlns:a16="http://schemas.microsoft.com/office/drawing/2014/main" val="20003"/>
                    </a:ext>
                  </a:extLst>
                </a:gridCol>
              </a:tblGrid>
              <a:tr h="3670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2"/>
                          </a:solidFill>
                          <a:effectLst/>
                          <a:latin typeface="Arial" charset="0"/>
                          <a:cs typeface="Arial" charset="0"/>
                        </a:rPr>
                        <a:t>Table I</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1"/>
                          </a:solidFill>
                          <a:effectLst/>
                          <a:latin typeface="Arial" charset="0"/>
                          <a:cs typeface="Arial" charset="0"/>
                        </a:rPr>
                        <a:t>H trained100</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1"/>
                          </a:solidFill>
                          <a:effectLst/>
                          <a:latin typeface="Arial" charset="0"/>
                          <a:cs typeface="Arial" charset="0"/>
                        </a:rPr>
                        <a:t>H trained 250</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900" b="0" i="1" u="none" strike="noStrike" cap="none" normalizeH="0" baseline="0" dirty="0">
                          <a:ln>
                            <a:noFill/>
                          </a:ln>
                          <a:solidFill>
                            <a:schemeClr val="tx1"/>
                          </a:solidFill>
                          <a:effectLst/>
                          <a:latin typeface="Arial" charset="0"/>
                          <a:cs typeface="Arial" charset="0"/>
                        </a:rPr>
                        <a:t>H trained 500 </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0.427768358</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0.298749035</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0.140986023 </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0.406790534</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0.010006408</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0.000350265 </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0.454063071</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cs typeface="Arial" charset="0"/>
                        </a:rPr>
                        <a:t>2.58E-07</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cs typeface="Arial" charset="0"/>
                        </a:rPr>
                        <a:t>9.65E-12 </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3670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2"/>
                          </a:solidFill>
                          <a:effectLst/>
                          <a:latin typeface="Arial" charset="0"/>
                          <a:cs typeface="Arial" charset="0"/>
                        </a:rPr>
                        <a:t>100000</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0.271828318</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charset="0"/>
                          <a:cs typeface="Arial" charset="0"/>
                        </a:rPr>
                        <a:t>1.38E-25</a:t>
                      </a:r>
                      <a:endParaRPr kumimoji="0" lang="en-GB" sz="1900" b="0" i="0" u="none" strike="noStrike" cap="none" normalizeH="0" baseline="0" dirty="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cs typeface="Arial" charset="0"/>
                        </a:rPr>
                        <a:t>2.78E-32 </a:t>
                      </a:r>
                      <a:endParaRPr kumimoji="0" lang="en-GB" sz="1900" b="0" i="0" u="none" strike="noStrike" cap="none" normalizeH="0" baseline="0">
                        <a:ln>
                          <a:noFill/>
                        </a:ln>
                        <a:solidFill>
                          <a:schemeClr val="tx1"/>
                        </a:solidFill>
                        <a:effectLst/>
                        <a:latin typeface="Arial" charset="0"/>
                      </a:endParaRPr>
                    </a:p>
                  </a:txBody>
                  <a:tcPr marL="71190" marR="71190" marT="35595" marB="35595"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7243" name="Text Box 139"/>
          <p:cNvSpPr txBox="1">
            <a:spLocks noChangeArrowheads="1"/>
          </p:cNvSpPr>
          <p:nvPr/>
        </p:nvSpPr>
        <p:spPr bwMode="auto">
          <a:xfrm>
            <a:off x="1152246" y="3990119"/>
            <a:ext cx="6932426" cy="150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182" tIns="35591" rIns="71182" bIns="35591">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GB" sz="1557" dirty="0">
                <a:solidFill>
                  <a:schemeClr val="tx2"/>
                </a:solidFill>
              </a:rPr>
              <a:t>Table shows p-values using the best fit heuristic, for heuristics trained on </a:t>
            </a:r>
          </a:p>
          <a:p>
            <a:r>
              <a:rPr lang="en-GB" sz="1557" dirty="0">
                <a:solidFill>
                  <a:schemeClr val="tx2"/>
                </a:solidFill>
              </a:rPr>
              <a:t>different size problems, when applied to different sized problems</a:t>
            </a:r>
          </a:p>
          <a:p>
            <a:r>
              <a:rPr lang="en-GB" sz="1557" dirty="0">
                <a:solidFill>
                  <a:schemeClr val="tx2"/>
                </a:solidFill>
              </a:rPr>
              <a:t>1. As number of items trained on increases,  the probability decreases (see next slide). </a:t>
            </a:r>
          </a:p>
          <a:p>
            <a:r>
              <a:rPr lang="en-GB" sz="1557" dirty="0">
                <a:solidFill>
                  <a:schemeClr val="tx2"/>
                </a:solidFill>
              </a:rPr>
              <a:t>2. As the number of items packed increases,  the probability decreases (see next slide). </a:t>
            </a:r>
          </a:p>
        </p:txBody>
      </p:sp>
      <p:sp>
        <p:nvSpPr>
          <p:cNvPr id="3" name="Slide Number Placeholder 2">
            <a:extLst>
              <a:ext uri="{FF2B5EF4-FFF2-40B4-BE49-F238E27FC236}">
                <a16:creationId xmlns:a16="http://schemas.microsoft.com/office/drawing/2014/main" id="{54174907-DEE1-1A91-A04C-84307B86CD74}"/>
              </a:ext>
            </a:extLst>
          </p:cNvPr>
          <p:cNvSpPr>
            <a:spLocks noGrp="1"/>
          </p:cNvSpPr>
          <p:nvPr>
            <p:ph type="sldNum" sz="quarter" idx="12"/>
          </p:nvPr>
        </p:nvSpPr>
        <p:spPr/>
        <p:txBody>
          <a:bodyPr/>
          <a:lstStyle/>
          <a:p>
            <a:fld id="{F416FF8A-3CA0-4131-BFA9-46BABC25BE58}" type="slidenum">
              <a:rPr lang="en-GB" smtClean="0"/>
              <a:pPr/>
              <a:t>43</a:t>
            </a:fld>
            <a:endParaRPr lang="en-GB"/>
          </a:p>
        </p:txBody>
      </p:sp>
    </p:spTree>
    <p:extLst>
      <p:ext uri="{BB962C8B-B14F-4D97-AF65-F5344CB8AC3E}">
        <p14:creationId xmlns:p14="http://schemas.microsoft.com/office/powerpoint/2010/main" val="557980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1377088" y="759366"/>
            <a:ext cx="6407128" cy="889879"/>
          </a:xfrm>
        </p:spPr>
        <p:txBody>
          <a:bodyPr/>
          <a:lstStyle/>
          <a:p>
            <a:pPr eaLnBrk="1" hangingPunct="1"/>
            <a:r>
              <a:rPr lang="en-GB" b="1" dirty="0"/>
              <a:t>Compared with Best Fit</a:t>
            </a:r>
          </a:p>
        </p:txBody>
      </p:sp>
      <p:sp>
        <p:nvSpPr>
          <p:cNvPr id="13318" name="Rectangle 3"/>
          <p:cNvSpPr>
            <a:spLocks noGrp="1" noChangeArrowheads="1"/>
          </p:cNvSpPr>
          <p:nvPr>
            <p:ph type="body" idx="1"/>
          </p:nvPr>
        </p:nvSpPr>
        <p:spPr>
          <a:xfrm>
            <a:off x="1012487" y="4484497"/>
            <a:ext cx="7119031" cy="1614141"/>
          </a:xfrm>
        </p:spPr>
        <p:txBody>
          <a:bodyPr/>
          <a:lstStyle/>
          <a:p>
            <a:pPr eaLnBrk="1" hangingPunct="1"/>
            <a:r>
              <a:rPr lang="en-GB" sz="1869" dirty="0"/>
              <a:t>Averaged over 30 heuristics over 20 problem instances</a:t>
            </a:r>
          </a:p>
          <a:p>
            <a:pPr eaLnBrk="1" hangingPunct="1"/>
            <a:r>
              <a:rPr lang="en-GB" sz="1869" dirty="0"/>
              <a:t>Performance does not deteriorate</a:t>
            </a:r>
          </a:p>
          <a:p>
            <a:pPr eaLnBrk="1" hangingPunct="1"/>
            <a:r>
              <a:rPr lang="en-GB" sz="1869" dirty="0"/>
              <a:t>The larger the training problem size, the better the bins are packed</a:t>
            </a:r>
            <a:r>
              <a:rPr lang="en-GB" dirty="0"/>
              <a:t>.</a:t>
            </a:r>
          </a:p>
        </p:txBody>
      </p:sp>
      <p:pic>
        <p:nvPicPr>
          <p:cNvPr id="133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090" y="1635652"/>
            <a:ext cx="4271419" cy="28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5"/>
          <p:cNvSpPr txBox="1">
            <a:spLocks noChangeArrowheads="1"/>
          </p:cNvSpPr>
          <p:nvPr/>
        </p:nvSpPr>
        <p:spPr bwMode="auto">
          <a:xfrm>
            <a:off x="1264618" y="2027444"/>
            <a:ext cx="1097157" cy="126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a:t>Amount </a:t>
            </a:r>
          </a:p>
          <a:p>
            <a:pPr eaLnBrk="1" hangingPunct="1"/>
            <a:r>
              <a:rPr lang="en-GB" sz="1557"/>
              <a:t>evolved </a:t>
            </a:r>
          </a:p>
          <a:p>
            <a:pPr eaLnBrk="1" hangingPunct="1"/>
            <a:r>
              <a:rPr lang="en-GB" sz="1557"/>
              <a:t>heuristics </a:t>
            </a:r>
          </a:p>
          <a:p>
            <a:pPr eaLnBrk="1" hangingPunct="1"/>
            <a:r>
              <a:rPr lang="en-GB" sz="1557"/>
              <a:t>beat </a:t>
            </a:r>
          </a:p>
          <a:p>
            <a:pPr eaLnBrk="1" hangingPunct="1"/>
            <a:r>
              <a:rPr lang="en-GB" sz="1557"/>
              <a:t>best fit by. </a:t>
            </a:r>
          </a:p>
        </p:txBody>
      </p:sp>
      <p:sp>
        <p:nvSpPr>
          <p:cNvPr id="13321" name="Text Box 6"/>
          <p:cNvSpPr txBox="1">
            <a:spLocks noChangeArrowheads="1"/>
          </p:cNvSpPr>
          <p:nvPr/>
        </p:nvSpPr>
        <p:spPr bwMode="auto">
          <a:xfrm>
            <a:off x="5805473" y="3877648"/>
            <a:ext cx="1706683" cy="551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557"/>
              <a:t>Number of pieces</a:t>
            </a:r>
          </a:p>
          <a:p>
            <a:pPr algn="l" eaLnBrk="1" hangingPunct="1"/>
            <a:r>
              <a:rPr lang="en-GB" sz="1557"/>
              <a:t>packed so far.</a:t>
            </a:r>
          </a:p>
        </p:txBody>
      </p:sp>
    </p:spTree>
    <p:extLst>
      <p:ext uri="{BB962C8B-B14F-4D97-AF65-F5344CB8AC3E}">
        <p14:creationId xmlns:p14="http://schemas.microsoft.com/office/powerpoint/2010/main" val="3605881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1377088" y="759366"/>
            <a:ext cx="6407128" cy="889879"/>
          </a:xfrm>
        </p:spPr>
        <p:txBody>
          <a:bodyPr/>
          <a:lstStyle/>
          <a:p>
            <a:pPr eaLnBrk="1" hangingPunct="1"/>
            <a:r>
              <a:rPr lang="en-GB" b="1" dirty="0"/>
              <a:t>Compared with Best Fit</a:t>
            </a:r>
          </a:p>
        </p:txBody>
      </p:sp>
      <p:sp>
        <p:nvSpPr>
          <p:cNvPr id="14342" name="Rectangle 3"/>
          <p:cNvSpPr>
            <a:spLocks noGrp="1" noChangeArrowheads="1"/>
          </p:cNvSpPr>
          <p:nvPr>
            <p:ph type="body" idx="1"/>
          </p:nvPr>
        </p:nvSpPr>
        <p:spPr>
          <a:xfrm>
            <a:off x="1264617" y="4437530"/>
            <a:ext cx="6407128" cy="1458413"/>
          </a:xfrm>
        </p:spPr>
        <p:txBody>
          <a:bodyPr/>
          <a:lstStyle/>
          <a:p>
            <a:pPr eaLnBrk="1" hangingPunct="1">
              <a:lnSpc>
                <a:spcPct val="80000"/>
              </a:lnSpc>
            </a:pPr>
            <a:r>
              <a:rPr lang="en-GB" sz="1401"/>
              <a:t>The heuristic seems to learn the number of pieces in the problem</a:t>
            </a:r>
          </a:p>
          <a:p>
            <a:pPr eaLnBrk="1" hangingPunct="1">
              <a:lnSpc>
                <a:spcPct val="80000"/>
              </a:lnSpc>
            </a:pPr>
            <a:r>
              <a:rPr lang="en-GB" sz="1401"/>
              <a:t>Analogy with sprinters running a race – accelerate towards end of race.</a:t>
            </a:r>
          </a:p>
          <a:p>
            <a:pPr eaLnBrk="1" hangingPunct="1">
              <a:lnSpc>
                <a:spcPct val="80000"/>
              </a:lnSpc>
            </a:pPr>
            <a:r>
              <a:rPr lang="en-GB" sz="1401"/>
              <a:t>The “break even point” is approximately half of the size of the training problem size</a:t>
            </a:r>
          </a:p>
          <a:p>
            <a:pPr eaLnBrk="1" hangingPunct="1">
              <a:lnSpc>
                <a:spcPct val="80000"/>
              </a:lnSpc>
            </a:pPr>
            <a:r>
              <a:rPr lang="en-GB" sz="1401"/>
              <a:t>If there is a gap of size 30 and a piece of size 20, it would be better to wait for a better piece to come along later – about 10 items (similar effect at upper bound?).</a:t>
            </a:r>
          </a:p>
        </p:txBody>
      </p:sp>
      <p:pic>
        <p:nvPicPr>
          <p:cNvPr id="143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708" y="1466326"/>
            <a:ext cx="4271419" cy="28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1488324" y="2812269"/>
            <a:ext cx="1097157" cy="126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557"/>
              <a:t>Amount </a:t>
            </a:r>
          </a:p>
          <a:p>
            <a:pPr eaLnBrk="1" hangingPunct="1"/>
            <a:r>
              <a:rPr lang="en-GB" sz="1557"/>
              <a:t>evolved </a:t>
            </a:r>
          </a:p>
          <a:p>
            <a:pPr eaLnBrk="1" hangingPunct="1"/>
            <a:r>
              <a:rPr lang="en-GB" sz="1557"/>
              <a:t>heuristics </a:t>
            </a:r>
          </a:p>
          <a:p>
            <a:pPr eaLnBrk="1" hangingPunct="1"/>
            <a:r>
              <a:rPr lang="en-GB" sz="1557"/>
              <a:t>beat </a:t>
            </a:r>
          </a:p>
          <a:p>
            <a:pPr eaLnBrk="1" hangingPunct="1"/>
            <a:r>
              <a:rPr lang="en-GB" sz="1557"/>
              <a:t>best fit by. </a:t>
            </a:r>
          </a:p>
        </p:txBody>
      </p:sp>
      <p:sp>
        <p:nvSpPr>
          <p:cNvPr id="14345" name="Text Box 6"/>
          <p:cNvSpPr txBox="1">
            <a:spLocks noChangeArrowheads="1"/>
          </p:cNvSpPr>
          <p:nvPr/>
        </p:nvSpPr>
        <p:spPr bwMode="auto">
          <a:xfrm>
            <a:off x="2972690" y="1971824"/>
            <a:ext cx="1384479" cy="93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182" tIns="35591" rIns="71182" bIns="35591">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69"/>
              <a:t>Zoom in</a:t>
            </a:r>
          </a:p>
          <a:p>
            <a:pPr eaLnBrk="1" hangingPunct="1"/>
            <a:r>
              <a:rPr lang="en-GB" sz="1869"/>
              <a:t>of previous </a:t>
            </a:r>
          </a:p>
          <a:p>
            <a:pPr eaLnBrk="1" hangingPunct="1"/>
            <a:r>
              <a:rPr lang="en-GB" sz="1869"/>
              <a:t>slide</a:t>
            </a:r>
          </a:p>
        </p:txBody>
      </p:sp>
    </p:spTree>
    <p:extLst>
      <p:ext uri="{BB962C8B-B14F-4D97-AF65-F5344CB8AC3E}">
        <p14:creationId xmlns:p14="http://schemas.microsoft.com/office/powerpoint/2010/main" val="3291524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by Step Guide to Automatic Design of Algorithms [8, 12]</a:t>
            </a:r>
          </a:p>
        </p:txBody>
      </p:sp>
      <p:sp>
        <p:nvSpPr>
          <p:cNvPr id="3" name="Content Placeholder 2"/>
          <p:cNvSpPr>
            <a:spLocks noGrp="1"/>
          </p:cNvSpPr>
          <p:nvPr>
            <p:ph idx="1"/>
          </p:nvPr>
        </p:nvSpPr>
        <p:spPr>
          <a:xfrm>
            <a:off x="1368438" y="2005198"/>
            <a:ext cx="6679383" cy="3523674"/>
          </a:xfrm>
        </p:spPr>
        <p:txBody>
          <a:bodyPr>
            <a:normAutofit fontScale="92500" lnSpcReduction="10000"/>
          </a:bodyPr>
          <a:lstStyle/>
          <a:p>
            <a:pPr marL="400451" indent="-400451">
              <a:buAutoNum type="arabicPeriod"/>
            </a:pPr>
            <a:r>
              <a:rPr lang="en-GB" dirty="0"/>
              <a:t>Study the literature for </a:t>
            </a:r>
            <a:r>
              <a:rPr lang="en-GB" dirty="0">
                <a:solidFill>
                  <a:srgbClr val="00B050"/>
                </a:solidFill>
              </a:rPr>
              <a:t>existing heuristics </a:t>
            </a:r>
            <a:r>
              <a:rPr lang="en-GB" dirty="0"/>
              <a:t>for your chosen domain (manually designed heuristics). </a:t>
            </a:r>
          </a:p>
          <a:p>
            <a:pPr marL="400451" indent="-400451">
              <a:buAutoNum type="arabicPeriod"/>
            </a:pPr>
            <a:r>
              <a:rPr lang="en-GB" dirty="0"/>
              <a:t>Build an </a:t>
            </a:r>
            <a:r>
              <a:rPr lang="en-GB" dirty="0">
                <a:solidFill>
                  <a:srgbClr val="00B050"/>
                </a:solidFill>
              </a:rPr>
              <a:t>algorithmic framework or template </a:t>
            </a:r>
            <a:r>
              <a:rPr lang="en-GB" dirty="0"/>
              <a:t>which expresses the known heuristics. </a:t>
            </a:r>
          </a:p>
          <a:p>
            <a:pPr marL="400451" indent="-400451">
              <a:buAutoNum type="arabicPeriod"/>
            </a:pPr>
            <a:r>
              <a:rPr lang="en-GB" dirty="0"/>
              <a:t>Let metaheuristics (e.g., </a:t>
            </a:r>
            <a:r>
              <a:rPr lang="en-GB" dirty="0">
                <a:solidFill>
                  <a:srgbClr val="00B050"/>
                </a:solidFill>
              </a:rPr>
              <a:t>Genetic Programming) search for </a:t>
            </a:r>
            <a:r>
              <a:rPr lang="en-GB" i="1" dirty="0">
                <a:solidFill>
                  <a:srgbClr val="00B050"/>
                </a:solidFill>
              </a:rPr>
              <a:t>variations</a:t>
            </a:r>
            <a:r>
              <a:rPr lang="en-GB" i="1" dirty="0"/>
              <a:t> on the theme</a:t>
            </a:r>
            <a:r>
              <a:rPr lang="en-GB" dirty="0"/>
              <a:t>.</a:t>
            </a:r>
          </a:p>
          <a:p>
            <a:pPr marL="400451" indent="-400451">
              <a:buAutoNum type="arabicPeriod"/>
            </a:pPr>
            <a:r>
              <a:rPr lang="en-GB" dirty="0">
                <a:solidFill>
                  <a:srgbClr val="00B050"/>
                </a:solidFill>
              </a:rPr>
              <a:t>Train and test </a:t>
            </a:r>
            <a:r>
              <a:rPr lang="en-GB" dirty="0"/>
              <a:t>on problem instances drawn from the same probability distribution (like machine learning). Constructing an optimizer is machine learning (</a:t>
            </a:r>
            <a:r>
              <a:rPr lang="en-GB" dirty="0">
                <a:solidFill>
                  <a:srgbClr val="FF0000"/>
                </a:solidFill>
              </a:rPr>
              <a:t>this approach prevents “cheating”</a:t>
            </a:r>
            <a:r>
              <a:rPr lang="en-GB" dirty="0"/>
              <a:t>).</a:t>
            </a:r>
          </a:p>
        </p:txBody>
      </p:sp>
    </p:spTree>
    <p:extLst>
      <p:ext uri="{BB962C8B-B14F-4D97-AF65-F5344CB8AC3E}">
        <p14:creationId xmlns:p14="http://schemas.microsoft.com/office/powerpoint/2010/main" val="1866994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87546" y="794106"/>
            <a:ext cx="7119031" cy="889879"/>
          </a:xfrm>
        </p:spPr>
        <p:txBody>
          <a:bodyPr>
            <a:normAutofit fontScale="90000"/>
          </a:bodyPr>
          <a:lstStyle/>
          <a:p>
            <a:r>
              <a:rPr lang="en-GB" b="1" dirty="0"/>
              <a:t>A Brief History (Example Applications) [5]</a:t>
            </a:r>
          </a:p>
        </p:txBody>
      </p:sp>
      <p:sp>
        <p:nvSpPr>
          <p:cNvPr id="3" name="Content Placeholder 2"/>
          <p:cNvSpPr>
            <a:spLocks noGrp="1"/>
          </p:cNvSpPr>
          <p:nvPr>
            <p:ph idx="1"/>
          </p:nvPr>
        </p:nvSpPr>
        <p:spPr>
          <a:xfrm>
            <a:off x="1152246" y="1859276"/>
            <a:ext cx="6839514" cy="4497075"/>
          </a:xfrm>
        </p:spPr>
        <p:txBody>
          <a:bodyPr>
            <a:normAutofit fontScale="77500" lnSpcReduction="20000"/>
          </a:bodyPr>
          <a:lstStyle/>
          <a:p>
            <a:pPr marL="400451" indent="-400451">
              <a:buFont typeface="+mj-lt"/>
              <a:buAutoNum type="arabicPeriod"/>
            </a:pPr>
            <a:r>
              <a:rPr lang="en-GB" b="1" dirty="0"/>
              <a:t>Image Recognition </a:t>
            </a:r>
            <a:r>
              <a:rPr lang="en-GB" dirty="0"/>
              <a:t>– Roberts Mark</a:t>
            </a:r>
          </a:p>
          <a:p>
            <a:pPr marL="400451" indent="-400451">
              <a:buFont typeface="+mj-lt"/>
              <a:buAutoNum type="arabicPeriod"/>
            </a:pPr>
            <a:r>
              <a:rPr lang="en-GB" b="1" dirty="0"/>
              <a:t>Travelling Salesman Problem </a:t>
            </a:r>
            <a:r>
              <a:rPr lang="en-GB" dirty="0"/>
              <a:t>– Keller Robert</a:t>
            </a:r>
          </a:p>
          <a:p>
            <a:pPr marL="400451" indent="-400451">
              <a:buFont typeface="+mj-lt"/>
              <a:buAutoNum type="arabicPeriod"/>
            </a:pPr>
            <a:r>
              <a:rPr lang="en-GB" b="1" dirty="0"/>
              <a:t>Boolean Satisfiability </a:t>
            </a:r>
            <a:r>
              <a:rPr lang="en-GB" dirty="0"/>
              <a:t>– Holger </a:t>
            </a:r>
            <a:r>
              <a:rPr lang="en-GB" dirty="0" err="1"/>
              <a:t>Hoos</a:t>
            </a:r>
            <a:r>
              <a:rPr lang="en-GB" dirty="0"/>
              <a:t>, </a:t>
            </a:r>
            <a:r>
              <a:rPr lang="en-GB" dirty="0" err="1"/>
              <a:t>Fukunaga</a:t>
            </a:r>
            <a:r>
              <a:rPr lang="en-GB" dirty="0"/>
              <a:t>, Bader-El-Den, Alex Bertels &amp; Daniel Tauritz</a:t>
            </a:r>
          </a:p>
          <a:p>
            <a:pPr marL="400451" indent="-400451">
              <a:buFont typeface="+mj-lt"/>
              <a:buAutoNum type="arabicPeriod"/>
            </a:pPr>
            <a:r>
              <a:rPr lang="en-GB" b="1" dirty="0"/>
              <a:t>Data Mining </a:t>
            </a:r>
            <a:r>
              <a:rPr lang="en-GB" dirty="0"/>
              <a:t>– Gisele L. </a:t>
            </a:r>
            <a:r>
              <a:rPr lang="en-GB" dirty="0" err="1"/>
              <a:t>Pappa</a:t>
            </a:r>
            <a:r>
              <a:rPr lang="en-GB" dirty="0"/>
              <a:t>, Alex A. </a:t>
            </a:r>
            <a:r>
              <a:rPr lang="en-GB" dirty="0" err="1"/>
              <a:t>Freitas</a:t>
            </a:r>
            <a:r>
              <a:rPr lang="en-GB" dirty="0"/>
              <a:t>  </a:t>
            </a:r>
          </a:p>
          <a:p>
            <a:pPr marL="400451" indent="-400451">
              <a:buFont typeface="+mj-lt"/>
              <a:buAutoNum type="arabicPeriod"/>
            </a:pPr>
            <a:r>
              <a:rPr lang="en-GB" b="1" dirty="0"/>
              <a:t>Decision Tree </a:t>
            </a:r>
            <a:r>
              <a:rPr lang="en-GB" dirty="0"/>
              <a:t>- Gisele L. Pappa et al</a:t>
            </a:r>
          </a:p>
          <a:p>
            <a:pPr marL="400451" indent="-400451">
              <a:buFont typeface="+mj-lt"/>
              <a:buAutoNum type="arabicPeriod"/>
            </a:pPr>
            <a:r>
              <a:rPr lang="en-GB" b="1" dirty="0"/>
              <a:t>Crossover Operators</a:t>
            </a:r>
            <a:r>
              <a:rPr lang="en-GB" dirty="0"/>
              <a:t> – </a:t>
            </a:r>
            <a:r>
              <a:rPr lang="en-GB" dirty="0" err="1"/>
              <a:t>Oltean</a:t>
            </a:r>
            <a:r>
              <a:rPr lang="en-GB" dirty="0"/>
              <a:t> et al,  Brian Goldman and Daniel Tauritz</a:t>
            </a:r>
          </a:p>
          <a:p>
            <a:pPr marL="400451" indent="-400451">
              <a:buFont typeface="+mj-lt"/>
              <a:buAutoNum type="arabicPeriod"/>
            </a:pPr>
            <a:r>
              <a:rPr lang="en-GB" b="1" dirty="0"/>
              <a:t>Selection Heuristics </a:t>
            </a:r>
            <a:r>
              <a:rPr lang="en-GB" dirty="0"/>
              <a:t>– Woodward &amp; Swan, Matthew Martin &amp; Daniel Tauritz</a:t>
            </a:r>
          </a:p>
          <a:p>
            <a:pPr marL="400451" indent="-400451">
              <a:buFont typeface="+mj-lt"/>
              <a:buAutoNum type="arabicPeriod"/>
            </a:pPr>
            <a:r>
              <a:rPr lang="en-GB" b="1" dirty="0"/>
              <a:t>Bin Packing 1,2,3 dimension </a:t>
            </a:r>
            <a:r>
              <a:rPr lang="en-GB" dirty="0"/>
              <a:t>(on and off line)  Edmund Burke et. al. &amp; Riccardo </a:t>
            </a:r>
            <a:r>
              <a:rPr lang="en-GB" dirty="0" err="1"/>
              <a:t>Poli</a:t>
            </a:r>
            <a:r>
              <a:rPr lang="en-GB" dirty="0"/>
              <a:t> et al </a:t>
            </a:r>
          </a:p>
          <a:p>
            <a:pPr marL="400451" indent="-400451">
              <a:buFont typeface="+mj-lt"/>
              <a:buAutoNum type="arabicPeriod"/>
            </a:pPr>
            <a:r>
              <a:rPr lang="en-GB" b="1" dirty="0"/>
              <a:t>Bug Location – </a:t>
            </a:r>
            <a:r>
              <a:rPr lang="en-GB" dirty="0"/>
              <a:t>Shin </a:t>
            </a:r>
            <a:r>
              <a:rPr lang="en-GB" dirty="0" err="1"/>
              <a:t>Yoo</a:t>
            </a:r>
            <a:endParaRPr lang="en-GB" dirty="0"/>
          </a:p>
          <a:p>
            <a:pPr marL="400451" indent="-400451">
              <a:buFont typeface="+mj-lt"/>
              <a:buAutoNum type="arabicPeriod"/>
            </a:pPr>
            <a:r>
              <a:rPr lang="en-GB" b="1" dirty="0"/>
              <a:t>Job Shop Scheduling – </a:t>
            </a:r>
            <a:r>
              <a:rPr lang="en-GB" dirty="0" err="1"/>
              <a:t>Mengjie</a:t>
            </a:r>
            <a:r>
              <a:rPr lang="en-GB" dirty="0"/>
              <a:t> Zhang</a:t>
            </a:r>
          </a:p>
          <a:p>
            <a:pPr marL="400451" indent="-400451">
              <a:buFont typeface="+mj-lt"/>
              <a:buAutoNum type="arabicPeriod"/>
            </a:pPr>
            <a:r>
              <a:rPr lang="en-GB" b="1" dirty="0"/>
              <a:t>Black Box Search Algorithms </a:t>
            </a:r>
            <a:r>
              <a:rPr lang="en-GB" dirty="0"/>
              <a:t>– Daniel Tauritz et al</a:t>
            </a:r>
          </a:p>
          <a:p>
            <a:pPr marL="400451" indent="-400451">
              <a:buFont typeface="+mj-lt"/>
              <a:buAutoNum type="arabicPeriod"/>
            </a:pPr>
            <a:r>
              <a:rPr lang="en-GB" b="1" dirty="0"/>
              <a:t>Graph Algorithms </a:t>
            </a:r>
            <a:r>
              <a:rPr lang="en-GB" dirty="0"/>
              <a:t>– Aaron Pope &amp; Daniel Tauritz</a:t>
            </a:r>
          </a:p>
          <a:p>
            <a:endParaRPr lang="en-GB" dirty="0"/>
          </a:p>
        </p:txBody>
      </p:sp>
    </p:spTree>
    <p:extLst>
      <p:ext uri="{BB962C8B-B14F-4D97-AF65-F5344CB8AC3E}">
        <p14:creationId xmlns:p14="http://schemas.microsoft.com/office/powerpoint/2010/main" val="278628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4: The Automated Design of Black Box Search Algorithms [21, 23, 25]</a:t>
            </a:r>
          </a:p>
        </p:txBody>
      </p:sp>
    </p:spTree>
    <p:extLst>
      <p:ext uri="{BB962C8B-B14F-4D97-AF65-F5344CB8AC3E}">
        <p14:creationId xmlns:p14="http://schemas.microsoft.com/office/powerpoint/2010/main" val="841998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Hyper-Heuristic employing Genetic Programing</a:t>
            </a:r>
          </a:p>
          <a:p>
            <a:endParaRPr lang="en-US" dirty="0"/>
          </a:p>
          <a:p>
            <a:r>
              <a:rPr lang="en-US" dirty="0"/>
              <a:t>Post-ordered parse tree</a:t>
            </a:r>
          </a:p>
          <a:p>
            <a:endParaRPr lang="en-US" dirty="0"/>
          </a:p>
          <a:p>
            <a:r>
              <a:rPr lang="en-US" dirty="0"/>
              <a:t>Evolve the iterated function</a:t>
            </a:r>
          </a:p>
          <a:p>
            <a:endParaRPr lang="en-US" dirty="0"/>
          </a:p>
        </p:txBody>
      </p:sp>
      <p:sp>
        <p:nvSpPr>
          <p:cNvPr id="3" name="Title 2"/>
          <p:cNvSpPr>
            <a:spLocks noGrp="1"/>
          </p:cNvSpPr>
          <p:nvPr>
            <p:ph type="title"/>
          </p:nvPr>
        </p:nvSpPr>
        <p:spPr/>
        <p:txBody>
          <a:bodyPr>
            <a:normAutofit/>
          </a:bodyPr>
          <a:lstStyle/>
          <a:p>
            <a:r>
              <a:rPr lang="en-US" dirty="0"/>
              <a:t>Approach</a:t>
            </a:r>
          </a:p>
        </p:txBody>
      </p:sp>
    </p:spTree>
    <p:extLst>
      <p:ext uri="{BB962C8B-B14F-4D97-AF65-F5344CB8AC3E}">
        <p14:creationId xmlns:p14="http://schemas.microsoft.com/office/powerpoint/2010/main" val="20219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 hyper-heuristics</a:t>
            </a:r>
          </a:p>
        </p:txBody>
      </p:sp>
      <p:sp>
        <p:nvSpPr>
          <p:cNvPr id="3" name="Content Placeholder 2"/>
          <p:cNvSpPr>
            <a:spLocks noGrp="1"/>
          </p:cNvSpPr>
          <p:nvPr>
            <p:ph idx="1"/>
          </p:nvPr>
        </p:nvSpPr>
        <p:spPr>
          <a:xfrm>
            <a:off x="1012487" y="2005198"/>
            <a:ext cx="7119031" cy="3523674"/>
          </a:xfrm>
        </p:spPr>
        <p:txBody>
          <a:bodyPr>
            <a:normAutofit fontScale="92500" lnSpcReduction="10000"/>
          </a:bodyPr>
          <a:lstStyle/>
          <a:p>
            <a:r>
              <a:rPr lang="en-US" dirty="0"/>
              <a:t>Generative Hyper-heuristics are a special type of meta-heuristic</a:t>
            </a:r>
          </a:p>
          <a:p>
            <a:pPr lvl="1"/>
            <a:r>
              <a:rPr lang="en-US" dirty="0"/>
              <a:t>Step 1: Extract algorithmic primitives from existing algorithms</a:t>
            </a:r>
          </a:p>
          <a:p>
            <a:pPr lvl="1"/>
            <a:r>
              <a:rPr lang="en-US" dirty="0"/>
              <a:t>Step 2: Search the space of programs defined by the extracted primitives</a:t>
            </a:r>
          </a:p>
          <a:p>
            <a:r>
              <a:rPr lang="en-US" dirty="0"/>
              <a:t>While Genetic Programming (GP) is particularly well suited for executing Step 2, other meta-heuristics can be, and have been, employed</a:t>
            </a:r>
          </a:p>
          <a:p>
            <a:r>
              <a:rPr lang="en-US" dirty="0"/>
              <a:t>The type of GP employed matters [24]</a:t>
            </a:r>
          </a:p>
        </p:txBody>
      </p:sp>
    </p:spTree>
    <p:extLst>
      <p:ext uri="{BB962C8B-B14F-4D97-AF65-F5344CB8AC3E}">
        <p14:creationId xmlns:p14="http://schemas.microsoft.com/office/powerpoint/2010/main" val="2063955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9326" y="973183"/>
            <a:ext cx="2046722" cy="889879"/>
          </a:xfrm>
        </p:spPr>
        <p:txBody>
          <a:bodyPr>
            <a:normAutofit fontScale="90000"/>
          </a:bodyPr>
          <a:lstStyle/>
          <a:p>
            <a:r>
              <a:rPr lang="en-US" dirty="0"/>
              <a:t>Our Solution	</a:t>
            </a:r>
          </a:p>
        </p:txBody>
      </p:sp>
      <p:grpSp>
        <p:nvGrpSpPr>
          <p:cNvPr id="2" name="Group 1"/>
          <p:cNvGrpSpPr/>
          <p:nvPr/>
        </p:nvGrpSpPr>
        <p:grpSpPr>
          <a:xfrm>
            <a:off x="2013600" y="2027444"/>
            <a:ext cx="3439382" cy="3284102"/>
            <a:chOff x="2743200" y="1447800"/>
            <a:chExt cx="5890260" cy="4218246"/>
          </a:xfrm>
        </p:grpSpPr>
        <p:sp>
          <p:nvSpPr>
            <p:cNvPr id="5" name="TextBox 4"/>
            <p:cNvSpPr txBox="1"/>
            <p:nvPr/>
          </p:nvSpPr>
          <p:spPr>
            <a:xfrm>
              <a:off x="6347462" y="1447800"/>
              <a:ext cx="2285998" cy="9492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401" dirty="0"/>
            </a:p>
            <a:p>
              <a:pPr algn="ctr"/>
              <a:r>
                <a:rPr lang="en-US" sz="1401" dirty="0"/>
                <a:t>Initialization</a:t>
              </a:r>
            </a:p>
            <a:p>
              <a:pPr algn="ctr"/>
              <a:endParaRPr lang="en-US" sz="1401" dirty="0"/>
            </a:p>
          </p:txBody>
        </p:sp>
        <p:sp>
          <p:nvSpPr>
            <p:cNvPr id="6" name="TextBox 5"/>
            <p:cNvSpPr txBox="1"/>
            <p:nvPr/>
          </p:nvSpPr>
          <p:spPr>
            <a:xfrm>
              <a:off x="6347462" y="2971801"/>
              <a:ext cx="2285998" cy="12261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401" dirty="0"/>
            </a:p>
            <a:p>
              <a:pPr algn="ctr"/>
              <a:r>
                <a:rPr lang="en-US" sz="1401" dirty="0"/>
                <a:t>Check for Termination</a:t>
              </a:r>
            </a:p>
            <a:p>
              <a:pPr algn="ctr"/>
              <a:endParaRPr lang="en-US" sz="1401" dirty="0"/>
            </a:p>
          </p:txBody>
        </p:sp>
        <p:sp>
          <p:nvSpPr>
            <p:cNvPr id="7" name="TextBox 6"/>
            <p:cNvSpPr txBox="1"/>
            <p:nvPr/>
          </p:nvSpPr>
          <p:spPr>
            <a:xfrm>
              <a:off x="6347462" y="4716780"/>
              <a:ext cx="2285998" cy="9492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401" dirty="0"/>
            </a:p>
            <a:p>
              <a:pPr algn="ctr"/>
              <a:r>
                <a:rPr lang="en-US" sz="1401" dirty="0"/>
                <a:t>Terminate</a:t>
              </a:r>
            </a:p>
            <a:p>
              <a:pPr algn="ctr"/>
              <a:endParaRPr lang="en-US" sz="1401" dirty="0"/>
            </a:p>
          </p:txBody>
        </p:sp>
        <p:sp>
          <p:nvSpPr>
            <p:cNvPr id="8" name="TextBox 7"/>
            <p:cNvSpPr txBox="1"/>
            <p:nvPr/>
          </p:nvSpPr>
          <p:spPr>
            <a:xfrm>
              <a:off x="2743200" y="3110299"/>
              <a:ext cx="2285998" cy="12261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1401" dirty="0"/>
            </a:p>
            <a:p>
              <a:pPr algn="ctr"/>
              <a:r>
                <a:rPr lang="en-US" sz="1401" dirty="0"/>
                <a:t>Iterated Function</a:t>
              </a:r>
            </a:p>
            <a:p>
              <a:pPr algn="ctr"/>
              <a:endParaRPr lang="en-US" sz="1401" dirty="0"/>
            </a:p>
          </p:txBody>
        </p:sp>
        <p:cxnSp>
          <p:nvCxnSpPr>
            <p:cNvPr id="10" name="Straight Arrow Connector 9"/>
            <p:cNvCxnSpPr>
              <a:stCxn id="5" idx="2"/>
              <a:endCxn id="6" idx="0"/>
            </p:cNvCxnSpPr>
            <p:nvPr/>
          </p:nvCxnSpPr>
          <p:spPr>
            <a:xfrm>
              <a:off x="7490462" y="2397066"/>
              <a:ext cx="0" cy="5747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2"/>
              <a:endCxn id="7" idx="0"/>
            </p:cNvCxnSpPr>
            <p:nvPr/>
          </p:nvCxnSpPr>
          <p:spPr>
            <a:xfrm>
              <a:off x="7490462" y="4197957"/>
              <a:ext cx="0" cy="5188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5029200" y="297180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5029200" y="403363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494113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Hyper-Heuristic employing Genetic Programing</a:t>
            </a:r>
          </a:p>
          <a:p>
            <a:endParaRPr lang="en-US" dirty="0"/>
          </a:p>
          <a:p>
            <a:r>
              <a:rPr lang="en-US" dirty="0"/>
              <a:t>Post-ordered parse tree</a:t>
            </a:r>
          </a:p>
          <a:p>
            <a:endParaRPr lang="en-US" dirty="0"/>
          </a:p>
          <a:p>
            <a:r>
              <a:rPr lang="en-US" dirty="0"/>
              <a:t>Evolve the iterated function</a:t>
            </a:r>
          </a:p>
          <a:p>
            <a:endParaRPr lang="en-US" dirty="0"/>
          </a:p>
          <a:p>
            <a:r>
              <a:rPr lang="en-US" dirty="0"/>
              <a:t>High-level primitives</a:t>
            </a:r>
          </a:p>
        </p:txBody>
      </p:sp>
      <p:sp>
        <p:nvSpPr>
          <p:cNvPr id="3" name="Title 2"/>
          <p:cNvSpPr>
            <a:spLocks noGrp="1"/>
          </p:cNvSpPr>
          <p:nvPr>
            <p:ph type="title"/>
          </p:nvPr>
        </p:nvSpPr>
        <p:spPr/>
        <p:txBody>
          <a:bodyPr>
            <a:normAutofit/>
          </a:bodyPr>
          <a:lstStyle/>
          <a:p>
            <a:r>
              <a:rPr lang="en-US" dirty="0"/>
              <a:t>Our Solution</a:t>
            </a:r>
          </a:p>
        </p:txBody>
      </p:sp>
      <p:pic>
        <p:nvPicPr>
          <p:cNvPr id="4"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973" y="1066847"/>
            <a:ext cx="1428861" cy="446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79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7989" y="2262275"/>
            <a:ext cx="2536155" cy="3523674"/>
          </a:xfrm>
        </p:spPr>
        <p:txBody>
          <a:bodyPr>
            <a:normAutofit fontScale="92500"/>
          </a:bodyPr>
          <a:lstStyle/>
          <a:p>
            <a:r>
              <a:rPr lang="en-US" dirty="0"/>
              <a:t>Iterated function</a:t>
            </a:r>
          </a:p>
          <a:p>
            <a:endParaRPr lang="en-US" dirty="0"/>
          </a:p>
          <a:p>
            <a:r>
              <a:rPr lang="en-US" dirty="0"/>
              <a:t>Sets of solutions</a:t>
            </a:r>
          </a:p>
          <a:p>
            <a:endParaRPr lang="en-US" dirty="0"/>
          </a:p>
          <a:p>
            <a:r>
              <a:rPr lang="en-US" dirty="0"/>
              <a:t>Function returns a set of solutions accessible to the next iteration</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Parse Tree</a:t>
            </a:r>
          </a:p>
        </p:txBody>
      </p:sp>
      <p:pic>
        <p:nvPicPr>
          <p:cNvPr id="1026"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674" y="1130477"/>
            <a:ext cx="1428861" cy="446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Primitive Types</a:t>
            </a:r>
          </a:p>
        </p:txBody>
      </p:sp>
      <p:sp>
        <p:nvSpPr>
          <p:cNvPr id="3" name="Content Placeholder 2"/>
          <p:cNvSpPr>
            <a:spLocks noGrp="1"/>
          </p:cNvSpPr>
          <p:nvPr>
            <p:ph idx="1"/>
          </p:nvPr>
        </p:nvSpPr>
        <p:spPr/>
        <p:txBody>
          <a:bodyPr>
            <a:normAutofit/>
          </a:bodyPr>
          <a:lstStyle/>
          <a:p>
            <a:r>
              <a:rPr lang="en-US" dirty="0"/>
              <a:t>Variation Primitives</a:t>
            </a:r>
          </a:p>
          <a:p>
            <a:endParaRPr lang="en-US" dirty="0"/>
          </a:p>
          <a:p>
            <a:r>
              <a:rPr lang="en-US" dirty="0"/>
              <a:t>Selection Primitives</a:t>
            </a:r>
          </a:p>
          <a:p>
            <a:endParaRPr lang="en-US" dirty="0"/>
          </a:p>
          <a:p>
            <a:r>
              <a:rPr lang="en-US" dirty="0"/>
              <a:t>Set Primitives</a:t>
            </a:r>
          </a:p>
          <a:p>
            <a:endParaRPr lang="en-US" dirty="0"/>
          </a:p>
          <a:p>
            <a:r>
              <a:rPr lang="en-US" dirty="0"/>
              <a:t>Evaluation Primitive</a:t>
            </a:r>
          </a:p>
          <a:p>
            <a:endParaRPr lang="en-US" dirty="0"/>
          </a:p>
          <a:p>
            <a:r>
              <a:rPr lang="en-US" dirty="0"/>
              <a:t>Terminal Primitives</a:t>
            </a:r>
          </a:p>
          <a:p>
            <a:endParaRPr lang="en-US" dirty="0"/>
          </a:p>
          <a:p>
            <a:endParaRPr lang="en-US" dirty="0"/>
          </a:p>
        </p:txBody>
      </p:sp>
    </p:spTree>
    <p:extLst>
      <p:ext uri="{BB962C8B-B14F-4D97-AF65-F5344CB8AC3E}">
        <p14:creationId xmlns:p14="http://schemas.microsoft.com/office/powerpoint/2010/main" val="34311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Primitives</a:t>
            </a:r>
          </a:p>
        </p:txBody>
      </p:sp>
      <p:sp>
        <p:nvSpPr>
          <p:cNvPr id="3" name="Content Placeholder 2"/>
          <p:cNvSpPr>
            <a:spLocks noGrp="1"/>
          </p:cNvSpPr>
          <p:nvPr>
            <p:ph idx="1"/>
          </p:nvPr>
        </p:nvSpPr>
        <p:spPr/>
        <p:txBody>
          <a:bodyPr/>
          <a:lstStyle/>
          <a:p>
            <a:r>
              <a:rPr lang="en-US" dirty="0"/>
              <a:t>Bit-flip Mutation</a:t>
            </a:r>
          </a:p>
          <a:p>
            <a:pPr lvl="1"/>
            <a:r>
              <a:rPr lang="en-US" i="1" dirty="0"/>
              <a:t>rate</a:t>
            </a:r>
          </a:p>
          <a:p>
            <a:endParaRPr lang="en-US" dirty="0"/>
          </a:p>
          <a:p>
            <a:r>
              <a:rPr lang="en-US" dirty="0"/>
              <a:t>Uniform Recombination</a:t>
            </a:r>
          </a:p>
          <a:p>
            <a:pPr lvl="1"/>
            <a:r>
              <a:rPr lang="en-US" i="1" dirty="0"/>
              <a:t>count</a:t>
            </a:r>
          </a:p>
          <a:p>
            <a:endParaRPr lang="en-US" dirty="0"/>
          </a:p>
          <a:p>
            <a:r>
              <a:rPr lang="en-US" dirty="0"/>
              <a:t>Diagonal Recombination</a:t>
            </a:r>
          </a:p>
          <a:p>
            <a:pPr lvl="1"/>
            <a:r>
              <a:rPr lang="en-US" i="1" dirty="0"/>
              <a:t>n</a:t>
            </a:r>
          </a:p>
        </p:txBody>
      </p:sp>
      <p:pic>
        <p:nvPicPr>
          <p:cNvPr id="4" name="Picture 3"/>
          <p:cNvPicPr>
            <a:picLocks noChangeAspect="1"/>
          </p:cNvPicPr>
          <p:nvPr/>
        </p:nvPicPr>
        <p:blipFill rotWithShape="1">
          <a:blip r:embed="rId2"/>
          <a:srcRect t="1660"/>
          <a:stretch/>
        </p:blipFill>
        <p:spPr>
          <a:xfrm>
            <a:off x="5188678" y="3092631"/>
            <a:ext cx="1027122" cy="876379"/>
          </a:xfrm>
          <a:prstGeom prst="rect">
            <a:avLst/>
          </a:prstGeom>
        </p:spPr>
      </p:pic>
      <p:pic>
        <p:nvPicPr>
          <p:cNvPr id="6" name="Picture 5"/>
          <p:cNvPicPr>
            <a:picLocks noChangeAspect="1"/>
          </p:cNvPicPr>
          <p:nvPr/>
        </p:nvPicPr>
        <p:blipFill>
          <a:blip r:embed="rId3"/>
          <a:stretch>
            <a:fillRect/>
          </a:stretch>
        </p:blipFill>
        <p:spPr>
          <a:xfrm>
            <a:off x="3963661" y="1835355"/>
            <a:ext cx="1306779" cy="1033046"/>
          </a:xfrm>
          <a:prstGeom prst="rect">
            <a:avLst/>
          </a:prstGeom>
        </p:spPr>
      </p:pic>
      <p:pic>
        <p:nvPicPr>
          <p:cNvPr id="7" name="Picture 6"/>
          <p:cNvPicPr>
            <a:picLocks noChangeAspect="1"/>
          </p:cNvPicPr>
          <p:nvPr/>
        </p:nvPicPr>
        <p:blipFill>
          <a:blip r:embed="rId4"/>
          <a:stretch>
            <a:fillRect/>
          </a:stretch>
        </p:blipFill>
        <p:spPr>
          <a:xfrm>
            <a:off x="5341907" y="4438112"/>
            <a:ext cx="720673" cy="1153077"/>
          </a:xfrm>
          <a:prstGeom prst="rect">
            <a:avLst/>
          </a:prstGeom>
        </p:spPr>
      </p:pic>
    </p:spTree>
    <p:extLst>
      <p:ext uri="{BB962C8B-B14F-4D97-AF65-F5344CB8AC3E}">
        <p14:creationId xmlns:p14="http://schemas.microsoft.com/office/powerpoint/2010/main" val="75918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Primitives</a:t>
            </a:r>
          </a:p>
        </p:txBody>
      </p:sp>
      <p:sp>
        <p:nvSpPr>
          <p:cNvPr id="3" name="Content Placeholder 2"/>
          <p:cNvSpPr>
            <a:spLocks noGrp="1"/>
          </p:cNvSpPr>
          <p:nvPr>
            <p:ph idx="1"/>
          </p:nvPr>
        </p:nvSpPr>
        <p:spPr/>
        <p:txBody>
          <a:bodyPr>
            <a:normAutofit/>
          </a:bodyPr>
          <a:lstStyle/>
          <a:p>
            <a:r>
              <a:rPr lang="en-US" dirty="0"/>
              <a:t>Truncation Selection</a:t>
            </a:r>
          </a:p>
          <a:p>
            <a:pPr lvl="1"/>
            <a:r>
              <a:rPr lang="en-US" i="1" dirty="0"/>
              <a:t>count</a:t>
            </a:r>
          </a:p>
          <a:p>
            <a:endParaRPr lang="en-US" dirty="0"/>
          </a:p>
          <a:p>
            <a:r>
              <a:rPr lang="en-US" dirty="0"/>
              <a:t>K-Tournament Selection</a:t>
            </a:r>
          </a:p>
          <a:p>
            <a:pPr lvl="1"/>
            <a:r>
              <a:rPr lang="en-US" i="1" dirty="0"/>
              <a:t>k</a:t>
            </a:r>
          </a:p>
          <a:p>
            <a:pPr lvl="1"/>
            <a:r>
              <a:rPr lang="en-US" i="1" dirty="0"/>
              <a:t>count</a:t>
            </a:r>
          </a:p>
          <a:p>
            <a:endParaRPr lang="en-US" dirty="0"/>
          </a:p>
          <a:p>
            <a:r>
              <a:rPr lang="en-US" dirty="0"/>
              <a:t>Random Sub-set Selection</a:t>
            </a:r>
          </a:p>
          <a:p>
            <a:pPr lvl="1"/>
            <a:r>
              <a:rPr lang="en-US" i="1" dirty="0"/>
              <a:t>count</a:t>
            </a:r>
          </a:p>
        </p:txBody>
      </p:sp>
      <p:pic>
        <p:nvPicPr>
          <p:cNvPr id="5" name="Picture 4"/>
          <p:cNvPicPr>
            <a:picLocks noChangeAspect="1"/>
          </p:cNvPicPr>
          <p:nvPr/>
        </p:nvPicPr>
        <p:blipFill rotWithShape="1">
          <a:blip r:embed="rId2"/>
          <a:srcRect b="1192"/>
          <a:stretch/>
        </p:blipFill>
        <p:spPr>
          <a:xfrm>
            <a:off x="4362204" y="1803217"/>
            <a:ext cx="662753" cy="1276125"/>
          </a:xfrm>
          <a:prstGeom prst="rect">
            <a:avLst/>
          </a:prstGeom>
        </p:spPr>
      </p:pic>
      <p:pic>
        <p:nvPicPr>
          <p:cNvPr id="6" name="Picture 5"/>
          <p:cNvPicPr>
            <a:picLocks noChangeAspect="1"/>
          </p:cNvPicPr>
          <p:nvPr/>
        </p:nvPicPr>
        <p:blipFill>
          <a:blip r:embed="rId3"/>
          <a:stretch>
            <a:fillRect/>
          </a:stretch>
        </p:blipFill>
        <p:spPr>
          <a:xfrm>
            <a:off x="5468989" y="4474613"/>
            <a:ext cx="1159811" cy="1045732"/>
          </a:xfrm>
          <a:prstGeom prst="rect">
            <a:avLst/>
          </a:prstGeom>
        </p:spPr>
      </p:pic>
      <p:pic>
        <p:nvPicPr>
          <p:cNvPr id="7" name="Picture 6"/>
          <p:cNvPicPr>
            <a:picLocks noChangeAspect="1"/>
          </p:cNvPicPr>
          <p:nvPr/>
        </p:nvPicPr>
        <p:blipFill rotWithShape="1">
          <a:blip r:embed="rId4"/>
          <a:srcRect b="1454"/>
          <a:stretch/>
        </p:blipFill>
        <p:spPr>
          <a:xfrm>
            <a:off x="4693579" y="3222463"/>
            <a:ext cx="957399" cy="1252148"/>
          </a:xfrm>
          <a:prstGeom prst="rect">
            <a:avLst/>
          </a:prstGeom>
        </p:spPr>
      </p:pic>
    </p:spTree>
    <p:extLst>
      <p:ext uri="{BB962C8B-B14F-4D97-AF65-F5344CB8AC3E}">
        <p14:creationId xmlns:p14="http://schemas.microsoft.com/office/powerpoint/2010/main" val="7296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mart24\Documents\Gecco2014\Ex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158" y="2075454"/>
            <a:ext cx="1108050" cy="3463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Set-Operation Primitives</a:t>
            </a:r>
          </a:p>
        </p:txBody>
      </p:sp>
      <p:sp>
        <p:nvSpPr>
          <p:cNvPr id="3" name="Content Placeholder 2"/>
          <p:cNvSpPr>
            <a:spLocks noGrp="1"/>
          </p:cNvSpPr>
          <p:nvPr>
            <p:ph idx="1"/>
          </p:nvPr>
        </p:nvSpPr>
        <p:spPr>
          <a:xfrm>
            <a:off x="4421837" y="2441488"/>
            <a:ext cx="2005834" cy="3021363"/>
          </a:xfrm>
        </p:spPr>
        <p:txBody>
          <a:bodyPr>
            <a:normAutofit fontScale="92500" lnSpcReduction="10000"/>
          </a:bodyPr>
          <a:lstStyle/>
          <a:p>
            <a:r>
              <a:rPr lang="en-US" dirty="0"/>
              <a:t>Make Set	</a:t>
            </a:r>
          </a:p>
          <a:p>
            <a:pPr lvl="1"/>
            <a:r>
              <a:rPr lang="en-US" i="1" dirty="0"/>
              <a:t>name</a:t>
            </a:r>
          </a:p>
          <a:p>
            <a:endParaRPr lang="en-US" dirty="0"/>
          </a:p>
          <a:p>
            <a:r>
              <a:rPr lang="en-US" dirty="0"/>
              <a:t>Persistent Sets</a:t>
            </a:r>
          </a:p>
          <a:p>
            <a:pPr lvl="1"/>
            <a:r>
              <a:rPr lang="en-US" i="1" dirty="0"/>
              <a:t>name</a:t>
            </a:r>
          </a:p>
          <a:p>
            <a:pPr lvl="1"/>
            <a:endParaRPr lang="en-US" i="1" dirty="0"/>
          </a:p>
          <a:p>
            <a:r>
              <a:rPr lang="en-US" dirty="0"/>
              <a:t>Union</a:t>
            </a:r>
          </a:p>
        </p:txBody>
      </p:sp>
      <p:sp>
        <p:nvSpPr>
          <p:cNvPr id="5" name="Rectangle 4"/>
          <p:cNvSpPr/>
          <p:nvPr/>
        </p:nvSpPr>
        <p:spPr>
          <a:xfrm>
            <a:off x="1951161" y="3712417"/>
            <a:ext cx="467736" cy="391411"/>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6" name="Rectangle 5"/>
          <p:cNvSpPr/>
          <p:nvPr/>
        </p:nvSpPr>
        <p:spPr>
          <a:xfrm>
            <a:off x="2257176" y="3375027"/>
            <a:ext cx="352646" cy="261671"/>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8" name="Rectangle 7"/>
          <p:cNvSpPr/>
          <p:nvPr/>
        </p:nvSpPr>
        <p:spPr>
          <a:xfrm>
            <a:off x="2400546" y="5216580"/>
            <a:ext cx="209279" cy="246266"/>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37563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Evaluates the nodes passed in</a:t>
            </a:r>
          </a:p>
          <a:p>
            <a:endParaRPr lang="en-US" dirty="0"/>
          </a:p>
          <a:p>
            <a:r>
              <a:rPr lang="en-US" dirty="0"/>
              <a:t>Allows multiple operations and accurate selections within an iteration</a:t>
            </a:r>
          </a:p>
          <a:p>
            <a:pPr lvl="1"/>
            <a:endParaRPr lang="en-US" dirty="0"/>
          </a:p>
          <a:p>
            <a:pPr lvl="1"/>
            <a:r>
              <a:rPr lang="en-US" dirty="0"/>
              <a:t>Allows for deception</a:t>
            </a:r>
          </a:p>
          <a:p>
            <a:pPr marL="306122" lvl="1" indent="0">
              <a:buNone/>
            </a:pPr>
            <a:endParaRPr lang="en-US" dirty="0"/>
          </a:p>
        </p:txBody>
      </p:sp>
      <p:sp>
        <p:nvSpPr>
          <p:cNvPr id="3" name="Title 2"/>
          <p:cNvSpPr>
            <a:spLocks noGrp="1"/>
          </p:cNvSpPr>
          <p:nvPr>
            <p:ph type="title"/>
          </p:nvPr>
        </p:nvSpPr>
        <p:spPr/>
        <p:txBody>
          <a:bodyPr/>
          <a:lstStyle/>
          <a:p>
            <a:r>
              <a:rPr lang="en-US" dirty="0"/>
              <a:t>Evaluation Primitive</a:t>
            </a:r>
          </a:p>
        </p:txBody>
      </p:sp>
    </p:spTree>
    <p:extLst>
      <p:ext uri="{BB962C8B-B14F-4D97-AF65-F5344CB8AC3E}">
        <p14:creationId xmlns:p14="http://schemas.microsoft.com/office/powerpoint/2010/main" val="13647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 Primitives</a:t>
            </a:r>
          </a:p>
        </p:txBody>
      </p:sp>
      <p:sp>
        <p:nvSpPr>
          <p:cNvPr id="3" name="Content Placeholder 2"/>
          <p:cNvSpPr>
            <a:spLocks noGrp="1"/>
          </p:cNvSpPr>
          <p:nvPr>
            <p:ph idx="1"/>
          </p:nvPr>
        </p:nvSpPr>
        <p:spPr/>
        <p:txBody>
          <a:bodyPr/>
          <a:lstStyle/>
          <a:p>
            <a:r>
              <a:rPr lang="en-US" dirty="0"/>
              <a:t>Random Individuals</a:t>
            </a:r>
          </a:p>
          <a:p>
            <a:pPr lvl="1"/>
            <a:r>
              <a:rPr lang="en-US" i="1" dirty="0"/>
              <a:t>count</a:t>
            </a:r>
          </a:p>
          <a:p>
            <a:endParaRPr lang="en-US" dirty="0"/>
          </a:p>
          <a:p>
            <a:r>
              <a:rPr lang="en-US" dirty="0"/>
              <a:t>`Last’ Set</a:t>
            </a:r>
          </a:p>
          <a:p>
            <a:endParaRPr lang="en-US" dirty="0"/>
          </a:p>
          <a:p>
            <a:r>
              <a:rPr lang="en-US" dirty="0"/>
              <a:t>Persistent Sets</a:t>
            </a:r>
          </a:p>
          <a:p>
            <a:pPr lvl="1"/>
            <a:r>
              <a:rPr lang="en-US" i="1" dirty="0"/>
              <a:t>name</a:t>
            </a:r>
          </a:p>
        </p:txBody>
      </p:sp>
      <p:pic>
        <p:nvPicPr>
          <p:cNvPr id="4" name="Picture 3"/>
          <p:cNvPicPr>
            <a:picLocks noChangeAspect="1"/>
          </p:cNvPicPr>
          <p:nvPr/>
        </p:nvPicPr>
        <p:blipFill rotWithShape="1">
          <a:blip r:embed="rId2"/>
          <a:srcRect l="1" t="22021" r="-1" b="-3126"/>
          <a:stretch/>
        </p:blipFill>
        <p:spPr>
          <a:xfrm>
            <a:off x="4082691" y="4073769"/>
            <a:ext cx="711870" cy="1005467"/>
          </a:xfrm>
          <a:prstGeom prst="rect">
            <a:avLst/>
          </a:prstGeom>
        </p:spPr>
      </p:pic>
      <p:pic>
        <p:nvPicPr>
          <p:cNvPr id="5" name="Picture 4"/>
          <p:cNvPicPr>
            <a:picLocks noChangeAspect="1"/>
          </p:cNvPicPr>
          <p:nvPr/>
        </p:nvPicPr>
        <p:blipFill rotWithShape="1">
          <a:blip r:embed="rId3"/>
          <a:srcRect t="14990"/>
          <a:stretch/>
        </p:blipFill>
        <p:spPr>
          <a:xfrm>
            <a:off x="3226525" y="2907202"/>
            <a:ext cx="1018083" cy="964069"/>
          </a:xfrm>
          <a:prstGeom prst="rect">
            <a:avLst/>
          </a:prstGeom>
        </p:spPr>
      </p:pic>
      <p:pic>
        <p:nvPicPr>
          <p:cNvPr id="6" name="Picture 5"/>
          <p:cNvPicPr>
            <a:picLocks noChangeAspect="1"/>
          </p:cNvPicPr>
          <p:nvPr/>
        </p:nvPicPr>
        <p:blipFill rotWithShape="1">
          <a:blip r:embed="rId4"/>
          <a:srcRect l="3566" b="3918"/>
          <a:stretch/>
        </p:blipFill>
        <p:spPr>
          <a:xfrm>
            <a:off x="4427106" y="2083525"/>
            <a:ext cx="900679" cy="840407"/>
          </a:xfrm>
          <a:prstGeom prst="rect">
            <a:avLst/>
          </a:prstGeom>
        </p:spPr>
      </p:pic>
    </p:spTree>
    <p:extLst>
      <p:ext uri="{BB962C8B-B14F-4D97-AF65-F5344CB8AC3E}">
        <p14:creationId xmlns:p14="http://schemas.microsoft.com/office/powerpoint/2010/main" val="13821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Meta-Genetic Program</a:t>
            </a:r>
          </a:p>
        </p:txBody>
      </p:sp>
      <p:grpSp>
        <p:nvGrpSpPr>
          <p:cNvPr id="20" name="Group 19"/>
          <p:cNvGrpSpPr/>
          <p:nvPr/>
        </p:nvGrpSpPr>
        <p:grpSpPr>
          <a:xfrm>
            <a:off x="1991354" y="2356472"/>
            <a:ext cx="3692997" cy="2896486"/>
            <a:chOff x="1066800" y="1752600"/>
            <a:chExt cx="6324600" cy="3720377"/>
          </a:xfrm>
        </p:grpSpPr>
        <p:sp>
          <p:nvSpPr>
            <p:cNvPr id="6" name="TextBox 5"/>
            <p:cNvSpPr txBox="1"/>
            <p:nvPr/>
          </p:nvSpPr>
          <p:spPr>
            <a:xfrm>
              <a:off x="3124199" y="1752600"/>
              <a:ext cx="2133598"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Create Valid Population</a:t>
              </a:r>
            </a:p>
          </p:txBody>
        </p:sp>
        <p:sp>
          <p:nvSpPr>
            <p:cNvPr id="7" name="TextBox 6"/>
            <p:cNvSpPr txBox="1"/>
            <p:nvPr/>
          </p:nvSpPr>
          <p:spPr>
            <a:xfrm>
              <a:off x="5715001" y="3389531"/>
              <a:ext cx="1676399"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Generate Children</a:t>
              </a:r>
            </a:p>
          </p:txBody>
        </p:sp>
        <p:sp>
          <p:nvSpPr>
            <p:cNvPr id="8" name="TextBox 7"/>
            <p:cNvSpPr txBox="1"/>
            <p:nvPr/>
          </p:nvSpPr>
          <p:spPr>
            <a:xfrm>
              <a:off x="3124199" y="4800600"/>
              <a:ext cx="2133598"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Evaluate </a:t>
              </a:r>
            </a:p>
            <a:p>
              <a:pPr algn="ctr"/>
              <a:r>
                <a:rPr lang="en-US" sz="1401" dirty="0"/>
                <a:t>Children</a:t>
              </a:r>
            </a:p>
          </p:txBody>
        </p:sp>
        <p:sp>
          <p:nvSpPr>
            <p:cNvPr id="9" name="TextBox 8"/>
            <p:cNvSpPr txBox="1"/>
            <p:nvPr/>
          </p:nvSpPr>
          <p:spPr>
            <a:xfrm>
              <a:off x="1066800" y="3389531"/>
              <a:ext cx="1676399" cy="6723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1" dirty="0"/>
                <a:t>Select Survivors</a:t>
              </a:r>
            </a:p>
          </p:txBody>
        </p:sp>
        <p:cxnSp>
          <p:nvCxnSpPr>
            <p:cNvPr id="11" name="Straight Arrow Connector 10"/>
            <p:cNvCxnSpPr>
              <a:stCxn id="6" idx="3"/>
              <a:endCxn id="7" idx="0"/>
            </p:cNvCxnSpPr>
            <p:nvPr/>
          </p:nvCxnSpPr>
          <p:spPr>
            <a:xfrm>
              <a:off x="5257797" y="2088789"/>
              <a:ext cx="1295403" cy="13007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2"/>
              <a:endCxn id="8" idx="3"/>
            </p:cNvCxnSpPr>
            <p:nvPr/>
          </p:nvCxnSpPr>
          <p:spPr>
            <a:xfrm flipH="1">
              <a:off x="5257797" y="4061909"/>
              <a:ext cx="1295403" cy="1074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a:endCxn id="9" idx="2"/>
            </p:cNvCxnSpPr>
            <p:nvPr/>
          </p:nvCxnSpPr>
          <p:spPr>
            <a:xfrm flipH="1" flipV="1">
              <a:off x="1904999" y="4061909"/>
              <a:ext cx="1219200" cy="1074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a:endCxn id="24" idx="1"/>
            </p:cNvCxnSpPr>
            <p:nvPr/>
          </p:nvCxnSpPr>
          <p:spPr>
            <a:xfrm flipV="1">
              <a:off x="2743199" y="3714677"/>
              <a:ext cx="726977" cy="11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2970219" y="4407868"/>
            <a:ext cx="1735264" cy="1186505"/>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24" name="TextBox 23"/>
          <p:cNvSpPr txBox="1"/>
          <p:nvPr/>
        </p:nvSpPr>
        <p:spPr>
          <a:xfrm>
            <a:off x="3394709" y="3632529"/>
            <a:ext cx="1038250" cy="503021"/>
          </a:xfrm>
          <a:prstGeom prst="rect">
            <a:avLst/>
          </a:prstGeom>
        </p:spPr>
        <p:style>
          <a:lnRef idx="2">
            <a:schemeClr val="dk1"/>
          </a:lnRef>
          <a:fillRef idx="1">
            <a:schemeClr val="lt1"/>
          </a:fillRef>
          <a:effectRef idx="0">
            <a:schemeClr val="dk1"/>
          </a:effectRef>
          <a:fontRef idx="minor">
            <a:schemeClr val="dk1"/>
          </a:fontRef>
        </p:style>
        <p:txBody>
          <a:bodyPr wrap="square" lIns="71182" tIns="35591" rIns="71182" bIns="35591" rtlCol="0">
            <a:spAutoFit/>
          </a:bodyPr>
          <a:lstStyle/>
          <a:p>
            <a:pPr algn="ctr"/>
            <a:r>
              <a:rPr lang="en-US" sz="1401" dirty="0"/>
              <a:t>Check</a:t>
            </a:r>
          </a:p>
          <a:p>
            <a:pPr algn="ctr"/>
            <a:r>
              <a:rPr lang="en-US" sz="1401" dirty="0"/>
              <a:t>Termination</a:t>
            </a:r>
          </a:p>
        </p:txBody>
      </p:sp>
      <p:cxnSp>
        <p:nvCxnSpPr>
          <p:cNvPr id="26" name="Straight Arrow Connector 25"/>
          <p:cNvCxnSpPr>
            <a:stCxn id="24" idx="3"/>
            <a:endCxn id="7" idx="1"/>
          </p:cNvCxnSpPr>
          <p:nvPr/>
        </p:nvCxnSpPr>
        <p:spPr>
          <a:xfrm>
            <a:off x="4432959" y="3884040"/>
            <a:ext cx="272526" cy="8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3064769" y="2042334"/>
            <a:ext cx="1501671" cy="1052224"/>
          </a:xfrm>
          <a:prstGeom prst="ellipse">
            <a:avLst/>
          </a:prstGeom>
          <a:noFill/>
          <a:ln w="57150">
            <a:solidFill>
              <a:srgbClr val="92D050"/>
            </a:solidFill>
          </a:ln>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14201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55112E-17 2.59259E-6 L 0.19974 0.2456 " pathEditMode="relative" rAng="0" ptsTypes="AA">
                                      <p:cBhvr>
                                        <p:cTn id="6" dur="2000" fill="hold"/>
                                        <p:tgtEl>
                                          <p:spTgt spid="2"/>
                                        </p:tgtEl>
                                        <p:attrNameLst>
                                          <p:attrName>ppt_x</p:attrName>
                                          <p:attrName>ppt_y</p:attrName>
                                        </p:attrNameLst>
                                      </p:cBhvr>
                                      <p:rCtr x="9987" y="12269"/>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0.19974 0.2456 L 0.00938 0.44606 " pathEditMode="relative" rAng="0" ptsTypes="AA">
                                      <p:cBhvr>
                                        <p:cTn id="10" dur="2000" fill="hold"/>
                                        <p:tgtEl>
                                          <p:spTgt spid="2"/>
                                        </p:tgtEl>
                                        <p:attrNameLst>
                                          <p:attrName>ppt_x</p:attrName>
                                          <p:attrName>ppt_y</p:attrName>
                                        </p:attrNameLst>
                                      </p:cBhvr>
                                      <p:rCtr x="-9219" y="9977"/>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2" nodeType="clickEffect">
                                  <p:stCondLst>
                                    <p:cond delay="0"/>
                                  </p:stCondLst>
                                  <p:childTnLst>
                                    <p:animMotion origin="layout" path="M 0.00938 0.44606 L -0.1875 0.24028 " pathEditMode="relative" rAng="0" ptsTypes="AA">
                                      <p:cBhvr>
                                        <p:cTn id="14" dur="2000" fill="hold"/>
                                        <p:tgtEl>
                                          <p:spTgt spid="2"/>
                                        </p:tgtEl>
                                        <p:attrNameLst>
                                          <p:attrName>ppt_x</p:attrName>
                                          <p:attrName>ppt_y</p:attrName>
                                        </p:attrNameLst>
                                      </p:cBhvr>
                                      <p:rCtr x="-9844" y="-1030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3" nodeType="clickEffect">
                                  <p:stCondLst>
                                    <p:cond delay="0"/>
                                  </p:stCondLst>
                                  <p:childTnLst>
                                    <p:animMotion origin="layout" path="M -0.1875 0.24028 L 0.01172 0.24421 " pathEditMode="relative" rAng="0" ptsTypes="AA">
                                      <p:cBhvr>
                                        <p:cTn id="18" dur="2000" fill="hold"/>
                                        <p:tgtEl>
                                          <p:spTgt spid="2"/>
                                        </p:tgtEl>
                                        <p:attrNameLst>
                                          <p:attrName>ppt_x</p:attrName>
                                          <p:attrName>ppt_y</p:attrName>
                                        </p:attrNameLst>
                                      </p:cBhvr>
                                      <p:rCtr x="9961" y="185"/>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 grpId="1" animBg="1"/>
      <p:bldP spid="2" grpId="2" animBg="1"/>
      <p:bldP spid="2" grpId="3" animBg="1"/>
      <p:bldP spid="2"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232" y="748721"/>
            <a:ext cx="6407128" cy="889879"/>
          </a:xfrm>
        </p:spPr>
        <p:txBody>
          <a:bodyPr>
            <a:normAutofit/>
          </a:bodyPr>
          <a:lstStyle/>
          <a:p>
            <a:r>
              <a:rPr lang="en-GB" b="1" dirty="0"/>
              <a:t>Conceptual Overview</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6609" y="2116999"/>
            <a:ext cx="1982784" cy="1048099"/>
          </a:xfrm>
        </p:spPr>
      </p:pic>
      <p:sp>
        <p:nvSpPr>
          <p:cNvPr id="5" name="TextBox 4"/>
          <p:cNvSpPr txBox="1"/>
          <p:nvPr/>
        </p:nvSpPr>
        <p:spPr>
          <a:xfrm>
            <a:off x="1012488" y="1504448"/>
            <a:ext cx="3748197" cy="503021"/>
          </a:xfrm>
          <a:prstGeom prst="rect">
            <a:avLst/>
          </a:prstGeom>
          <a:noFill/>
        </p:spPr>
        <p:txBody>
          <a:bodyPr wrap="square" lIns="71182" tIns="35591" rIns="71182" bIns="35591" rtlCol="0">
            <a:spAutoFit/>
          </a:bodyPr>
          <a:lstStyle/>
          <a:p>
            <a:r>
              <a:rPr lang="en-GB" sz="1401" dirty="0"/>
              <a:t>Combinatorial problem e.g.  Travelling Salesman</a:t>
            </a:r>
          </a:p>
          <a:p>
            <a:r>
              <a:rPr lang="en-GB" sz="1401" dirty="0"/>
              <a:t>Exhaustive search -&gt;heuristic?</a:t>
            </a:r>
          </a:p>
        </p:txBody>
      </p:sp>
      <p:sp>
        <p:nvSpPr>
          <p:cNvPr id="15" name="TextBox 14"/>
          <p:cNvSpPr txBox="1"/>
          <p:nvPr/>
        </p:nvSpPr>
        <p:spPr>
          <a:xfrm>
            <a:off x="5138416" y="3449818"/>
            <a:ext cx="2422968" cy="287449"/>
          </a:xfrm>
          <a:prstGeom prst="rect">
            <a:avLst/>
          </a:prstGeom>
          <a:noFill/>
        </p:spPr>
        <p:txBody>
          <a:bodyPr wrap="none" lIns="71182" tIns="35591" rIns="71182" bIns="35591" rtlCol="0">
            <a:spAutoFit/>
          </a:bodyPr>
          <a:lstStyle/>
          <a:p>
            <a:r>
              <a:rPr lang="en-GB" sz="1401" dirty="0">
                <a:solidFill>
                  <a:srgbClr val="FF0000"/>
                </a:solidFill>
              </a:rPr>
              <a:t>Single tour NOT EXECUTABLE!!!</a:t>
            </a:r>
          </a:p>
        </p:txBody>
      </p:sp>
      <p:grpSp>
        <p:nvGrpSpPr>
          <p:cNvPr id="30" name="Group 29"/>
          <p:cNvGrpSpPr/>
          <p:nvPr/>
        </p:nvGrpSpPr>
        <p:grpSpPr>
          <a:xfrm>
            <a:off x="4802396" y="1465702"/>
            <a:ext cx="3027326" cy="2004664"/>
            <a:chOff x="107504" y="1464311"/>
            <a:chExt cx="3888431" cy="2574879"/>
          </a:xfrm>
        </p:grpSpPr>
        <p:sp>
          <p:nvSpPr>
            <p:cNvPr id="9" name="TextBox 8"/>
            <p:cNvSpPr txBox="1"/>
            <p:nvPr/>
          </p:nvSpPr>
          <p:spPr>
            <a:xfrm>
              <a:off x="107504" y="1464311"/>
              <a:ext cx="3888431" cy="734146"/>
            </a:xfrm>
            <a:prstGeom prst="rect">
              <a:avLst/>
            </a:prstGeom>
            <a:noFill/>
            <a:ln>
              <a:solidFill>
                <a:schemeClr val="accent1"/>
              </a:solidFill>
            </a:ln>
          </p:spPr>
          <p:txBody>
            <a:bodyPr wrap="square" rtlCol="0">
              <a:spAutoFit/>
            </a:bodyPr>
            <a:lstStyle/>
            <a:p>
              <a:pPr algn="ctr"/>
              <a:r>
                <a:rPr lang="en-GB" sz="1557" dirty="0">
                  <a:solidFill>
                    <a:srgbClr val="FF0000"/>
                  </a:solidFill>
                </a:rPr>
                <a:t>Genetic Algorithm</a:t>
              </a:r>
            </a:p>
            <a:p>
              <a:pPr algn="ctr"/>
              <a:r>
                <a:rPr lang="en-GB" sz="1557" dirty="0"/>
                <a:t>heuristic – permutations</a:t>
              </a:r>
            </a:p>
          </p:txBody>
        </p:sp>
        <p:sp>
          <p:nvSpPr>
            <p:cNvPr id="12" name="Right Arrow 11"/>
            <p:cNvSpPr/>
            <p:nvPr/>
          </p:nvSpPr>
          <p:spPr>
            <a:xfrm rot="5400000">
              <a:off x="1758221" y="2236640"/>
              <a:ext cx="561518"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25" name="Group 24"/>
            <p:cNvGrpSpPr/>
            <p:nvPr/>
          </p:nvGrpSpPr>
          <p:grpSpPr>
            <a:xfrm>
              <a:off x="631516" y="2726966"/>
              <a:ext cx="2932372" cy="1312224"/>
              <a:chOff x="631516" y="2726966"/>
              <a:chExt cx="2932372" cy="1312224"/>
            </a:xfrm>
          </p:grpSpPr>
          <p:sp>
            <p:nvSpPr>
              <p:cNvPr id="21" name="TextBox 20"/>
              <p:cNvSpPr txBox="1"/>
              <p:nvPr/>
            </p:nvSpPr>
            <p:spPr>
              <a:xfrm>
                <a:off x="631516" y="2726966"/>
                <a:ext cx="2932372" cy="488058"/>
              </a:xfrm>
              <a:prstGeom prst="rect">
                <a:avLst/>
              </a:prstGeom>
              <a:noFill/>
              <a:ln>
                <a:solidFill>
                  <a:schemeClr val="accent1"/>
                </a:solidFill>
              </a:ln>
            </p:spPr>
            <p:txBody>
              <a:bodyPr wrap="square" rtlCol="0">
                <a:spAutoFit/>
              </a:bodyPr>
              <a:lstStyle/>
              <a:p>
                <a:pPr algn="ctr"/>
                <a:r>
                  <a:rPr lang="en-GB" sz="1869" dirty="0"/>
                  <a:t>Travelling Salesman</a:t>
                </a:r>
              </a:p>
            </p:txBody>
          </p:sp>
          <p:sp>
            <p:nvSpPr>
              <p:cNvPr id="22" name="Right Arrow 21"/>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23" name="TextBox 22"/>
              <p:cNvSpPr txBox="1"/>
              <p:nvPr/>
            </p:nvSpPr>
            <p:spPr>
              <a:xfrm>
                <a:off x="631516" y="3551132"/>
                <a:ext cx="2932372" cy="488058"/>
              </a:xfrm>
              <a:prstGeom prst="rect">
                <a:avLst/>
              </a:prstGeom>
              <a:noFill/>
              <a:ln>
                <a:solidFill>
                  <a:schemeClr val="accent1"/>
                </a:solidFill>
              </a:ln>
            </p:spPr>
            <p:txBody>
              <a:bodyPr wrap="square" rtlCol="0">
                <a:spAutoFit/>
              </a:bodyPr>
              <a:lstStyle/>
              <a:p>
                <a:pPr algn="ctr"/>
                <a:r>
                  <a:rPr lang="en-GB" sz="1869" dirty="0"/>
                  <a:t>Tour</a:t>
                </a:r>
              </a:p>
            </p:txBody>
          </p:sp>
        </p:grpSp>
      </p:grpSp>
      <p:grpSp>
        <p:nvGrpSpPr>
          <p:cNvPr id="31" name="Group 30"/>
          <p:cNvGrpSpPr/>
          <p:nvPr/>
        </p:nvGrpSpPr>
        <p:grpSpPr>
          <a:xfrm>
            <a:off x="1432554" y="3592678"/>
            <a:ext cx="3139448" cy="1877983"/>
            <a:chOff x="271475" y="1627026"/>
            <a:chExt cx="4032447" cy="2412164"/>
          </a:xfrm>
        </p:grpSpPr>
        <p:sp>
          <p:nvSpPr>
            <p:cNvPr id="32" name="TextBox 31"/>
            <p:cNvSpPr txBox="1"/>
            <p:nvPr/>
          </p:nvSpPr>
          <p:spPr>
            <a:xfrm>
              <a:off x="525660" y="1627026"/>
              <a:ext cx="3459273" cy="734146"/>
            </a:xfrm>
            <a:prstGeom prst="rect">
              <a:avLst/>
            </a:prstGeom>
            <a:noFill/>
            <a:ln>
              <a:solidFill>
                <a:schemeClr val="accent1"/>
              </a:solidFill>
            </a:ln>
          </p:spPr>
          <p:txBody>
            <a:bodyPr wrap="square" rtlCol="0">
              <a:spAutoFit/>
            </a:bodyPr>
            <a:lstStyle/>
            <a:p>
              <a:pPr algn="ctr"/>
              <a:r>
                <a:rPr lang="en-GB" sz="1557" dirty="0">
                  <a:solidFill>
                    <a:srgbClr val="00B050"/>
                  </a:solidFill>
                </a:rPr>
                <a:t>Genetic Programming</a:t>
              </a:r>
            </a:p>
            <a:p>
              <a:pPr algn="ctr"/>
              <a:r>
                <a:rPr lang="en-GB" sz="1557" dirty="0"/>
                <a:t>code fragments in for-loops. </a:t>
              </a:r>
            </a:p>
          </p:txBody>
        </p:sp>
        <p:sp>
          <p:nvSpPr>
            <p:cNvPr id="33" name="Right Arrow 32"/>
            <p:cNvSpPr/>
            <p:nvPr/>
          </p:nvSpPr>
          <p:spPr>
            <a:xfrm rot="5400000">
              <a:off x="1868542" y="234696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grpSp>
          <p:nvGrpSpPr>
            <p:cNvPr id="34" name="Group 33"/>
            <p:cNvGrpSpPr/>
            <p:nvPr/>
          </p:nvGrpSpPr>
          <p:grpSpPr>
            <a:xfrm>
              <a:off x="271475" y="2726966"/>
              <a:ext cx="4032447" cy="1312224"/>
              <a:chOff x="271475" y="2726966"/>
              <a:chExt cx="4032447" cy="1312224"/>
            </a:xfrm>
          </p:grpSpPr>
          <p:sp>
            <p:nvSpPr>
              <p:cNvPr id="35" name="TextBox 34"/>
              <p:cNvSpPr txBox="1"/>
              <p:nvPr/>
            </p:nvSpPr>
            <p:spPr>
              <a:xfrm>
                <a:off x="271475" y="2726966"/>
                <a:ext cx="4032447" cy="488058"/>
              </a:xfrm>
              <a:prstGeom prst="rect">
                <a:avLst/>
              </a:prstGeom>
              <a:noFill/>
              <a:ln>
                <a:solidFill>
                  <a:schemeClr val="accent1"/>
                </a:solidFill>
              </a:ln>
            </p:spPr>
            <p:txBody>
              <a:bodyPr wrap="square" rtlCol="0">
                <a:spAutoFit/>
              </a:bodyPr>
              <a:lstStyle/>
              <a:p>
                <a:pPr algn="ctr"/>
                <a:r>
                  <a:rPr lang="en-GB" sz="1869" dirty="0"/>
                  <a:t>Travelling Salesman Instances</a:t>
                </a:r>
              </a:p>
            </p:txBody>
          </p:sp>
          <p:sp>
            <p:nvSpPr>
              <p:cNvPr id="36" name="Right Arrow 35"/>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37" name="TextBox 36"/>
              <p:cNvSpPr txBox="1"/>
              <p:nvPr/>
            </p:nvSpPr>
            <p:spPr>
              <a:xfrm>
                <a:off x="631516" y="3551132"/>
                <a:ext cx="2932372" cy="488058"/>
              </a:xfrm>
              <a:prstGeom prst="rect">
                <a:avLst/>
              </a:prstGeom>
              <a:noFill/>
              <a:ln>
                <a:solidFill>
                  <a:schemeClr val="accent1"/>
                </a:solidFill>
              </a:ln>
            </p:spPr>
            <p:txBody>
              <a:bodyPr wrap="square" rtlCol="0">
                <a:spAutoFit/>
              </a:bodyPr>
              <a:lstStyle/>
              <a:p>
                <a:pPr algn="ctr"/>
                <a:r>
                  <a:rPr lang="en-GB" sz="1869" dirty="0"/>
                  <a:t>TSP algorithm</a:t>
                </a:r>
              </a:p>
            </p:txBody>
          </p:sp>
        </p:grpSp>
      </p:grpSp>
      <p:sp>
        <p:nvSpPr>
          <p:cNvPr id="38" name="TextBox 37"/>
          <p:cNvSpPr txBox="1"/>
          <p:nvPr/>
        </p:nvSpPr>
        <p:spPr>
          <a:xfrm>
            <a:off x="1432553" y="5521150"/>
            <a:ext cx="2810062" cy="287449"/>
          </a:xfrm>
          <a:prstGeom prst="rect">
            <a:avLst/>
          </a:prstGeom>
          <a:noFill/>
        </p:spPr>
        <p:txBody>
          <a:bodyPr wrap="none" lIns="71182" tIns="35591" rIns="71182" bIns="35591" rtlCol="0">
            <a:spAutoFit/>
          </a:bodyPr>
          <a:lstStyle/>
          <a:p>
            <a:r>
              <a:rPr lang="en-GB" sz="1401" dirty="0">
                <a:solidFill>
                  <a:srgbClr val="00B050"/>
                </a:solidFill>
              </a:rPr>
              <a:t>EXECUTABLE on MANY INSTANCES!!!</a:t>
            </a:r>
          </a:p>
        </p:txBody>
      </p:sp>
      <p:sp>
        <p:nvSpPr>
          <p:cNvPr id="39" name="TextBox 38"/>
          <p:cNvSpPr txBox="1"/>
          <p:nvPr/>
        </p:nvSpPr>
        <p:spPr>
          <a:xfrm>
            <a:off x="4760684" y="3921872"/>
            <a:ext cx="3178559" cy="1413783"/>
          </a:xfrm>
          <a:prstGeom prst="rect">
            <a:avLst/>
          </a:prstGeom>
          <a:noFill/>
        </p:spPr>
        <p:txBody>
          <a:bodyPr wrap="none" lIns="71182" tIns="35591" rIns="71182" bIns="35591" rtlCol="0">
            <a:spAutoFit/>
          </a:bodyPr>
          <a:lstStyle/>
          <a:p>
            <a:r>
              <a:rPr lang="en-GB" sz="2180" b="1" dirty="0">
                <a:solidFill>
                  <a:srgbClr val="FF0000"/>
                </a:solidFill>
              </a:rPr>
              <a:t>Give</a:t>
            </a:r>
            <a:r>
              <a:rPr lang="en-GB" sz="2180" dirty="0">
                <a:solidFill>
                  <a:srgbClr val="FF0000"/>
                </a:solidFill>
              </a:rPr>
              <a:t> a man a fish and he </a:t>
            </a:r>
          </a:p>
          <a:p>
            <a:r>
              <a:rPr lang="en-GB" sz="2180" dirty="0">
                <a:solidFill>
                  <a:srgbClr val="FF0000"/>
                </a:solidFill>
              </a:rPr>
              <a:t>will eat for a </a:t>
            </a:r>
            <a:r>
              <a:rPr lang="en-GB" sz="2180" b="1" dirty="0">
                <a:solidFill>
                  <a:srgbClr val="FF0000"/>
                </a:solidFill>
              </a:rPr>
              <a:t>day</a:t>
            </a:r>
            <a:r>
              <a:rPr lang="en-GB" sz="2180" dirty="0">
                <a:solidFill>
                  <a:srgbClr val="FF0000"/>
                </a:solidFill>
              </a:rPr>
              <a:t>. </a:t>
            </a:r>
          </a:p>
          <a:p>
            <a:r>
              <a:rPr lang="en-GB" sz="2180" b="1" dirty="0">
                <a:solidFill>
                  <a:srgbClr val="00B050"/>
                </a:solidFill>
              </a:rPr>
              <a:t>Teach</a:t>
            </a:r>
            <a:r>
              <a:rPr lang="en-GB" sz="2180" dirty="0">
                <a:solidFill>
                  <a:srgbClr val="00B050"/>
                </a:solidFill>
              </a:rPr>
              <a:t> a man to fish and he</a:t>
            </a:r>
          </a:p>
          <a:p>
            <a:r>
              <a:rPr lang="en-GB" sz="2180" dirty="0">
                <a:solidFill>
                  <a:srgbClr val="00B050"/>
                </a:solidFill>
              </a:rPr>
              <a:t>will eat for a </a:t>
            </a:r>
            <a:r>
              <a:rPr lang="en-GB" sz="2180" b="1" dirty="0">
                <a:solidFill>
                  <a:srgbClr val="00B050"/>
                </a:solidFill>
              </a:rPr>
              <a:t>lifetime.</a:t>
            </a:r>
          </a:p>
        </p:txBody>
      </p:sp>
      <p:sp>
        <p:nvSpPr>
          <p:cNvPr id="6" name="TextBox 5"/>
          <p:cNvSpPr txBox="1"/>
          <p:nvPr/>
        </p:nvSpPr>
        <p:spPr>
          <a:xfrm>
            <a:off x="5090289" y="5293513"/>
            <a:ext cx="2523445" cy="742830"/>
          </a:xfrm>
          <a:prstGeom prst="rect">
            <a:avLst/>
          </a:prstGeom>
          <a:noFill/>
        </p:spPr>
        <p:txBody>
          <a:bodyPr wrap="none" lIns="71182" tIns="35591" rIns="71182" bIns="35591" rtlCol="0">
            <a:spAutoFit/>
          </a:bodyPr>
          <a:lstStyle/>
          <a:p>
            <a:r>
              <a:rPr lang="en-GB" sz="2180" b="1" dirty="0"/>
              <a:t>Scalable? General?</a:t>
            </a:r>
          </a:p>
          <a:p>
            <a:r>
              <a:rPr lang="en-GB" sz="2180" b="1" dirty="0"/>
              <a:t>New domains for GP</a:t>
            </a:r>
          </a:p>
        </p:txBody>
      </p:sp>
    </p:spTree>
    <p:extLst>
      <p:ext uri="{BB962C8B-B14F-4D97-AF65-F5344CB8AC3E}">
        <p14:creationId xmlns:p14="http://schemas.microsoft.com/office/powerpoint/2010/main" val="1583989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BBSA Evaluation</a:t>
            </a:r>
          </a:p>
        </p:txBody>
      </p:sp>
      <p:grpSp>
        <p:nvGrpSpPr>
          <p:cNvPr id="5" name="Group 4"/>
          <p:cNvGrpSpPr/>
          <p:nvPr/>
        </p:nvGrpSpPr>
        <p:grpSpPr>
          <a:xfrm>
            <a:off x="2295439" y="2205973"/>
            <a:ext cx="867632" cy="680093"/>
            <a:chOff x="1066800" y="1752600"/>
            <a:chExt cx="6324600" cy="3721708"/>
          </a:xfrm>
        </p:grpSpPr>
        <p:sp>
          <p:nvSpPr>
            <p:cNvPr id="6" name="TextBox 5"/>
            <p:cNvSpPr txBox="1"/>
            <p:nvPr/>
          </p:nvSpPr>
          <p:spPr>
            <a:xfrm>
              <a:off x="3124195" y="1752600"/>
              <a:ext cx="2133599" cy="6737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Create Valid Population</a:t>
              </a:r>
            </a:p>
          </p:txBody>
        </p:sp>
        <p:sp>
          <p:nvSpPr>
            <p:cNvPr id="7" name="TextBox 6"/>
            <p:cNvSpPr txBox="1"/>
            <p:nvPr/>
          </p:nvSpPr>
          <p:spPr>
            <a:xfrm>
              <a:off x="5714998" y="3389528"/>
              <a:ext cx="1676402" cy="7579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Generate Children</a:t>
              </a:r>
            </a:p>
          </p:txBody>
        </p:sp>
        <p:sp>
          <p:nvSpPr>
            <p:cNvPr id="8" name="TextBox 7"/>
            <p:cNvSpPr txBox="1"/>
            <p:nvPr/>
          </p:nvSpPr>
          <p:spPr>
            <a:xfrm>
              <a:off x="3124195" y="4800601"/>
              <a:ext cx="2133599" cy="6737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Evaluate </a:t>
              </a:r>
            </a:p>
            <a:p>
              <a:pPr algn="ctr"/>
              <a:r>
                <a:rPr lang="en-US" sz="100" dirty="0"/>
                <a:t>Children</a:t>
              </a:r>
            </a:p>
          </p:txBody>
        </p:sp>
        <p:sp>
          <p:nvSpPr>
            <p:cNvPr id="9" name="TextBox 8"/>
            <p:cNvSpPr txBox="1"/>
            <p:nvPr/>
          </p:nvSpPr>
          <p:spPr>
            <a:xfrm>
              <a:off x="1066800" y="3389528"/>
              <a:ext cx="1676402" cy="7579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Select Survivors</a:t>
              </a:r>
            </a:p>
          </p:txBody>
        </p:sp>
        <p:cxnSp>
          <p:nvCxnSpPr>
            <p:cNvPr id="10" name="Straight Arrow Connector 9"/>
            <p:cNvCxnSpPr>
              <a:stCxn id="6" idx="3"/>
              <a:endCxn id="7" idx="0"/>
            </p:cNvCxnSpPr>
            <p:nvPr/>
          </p:nvCxnSpPr>
          <p:spPr>
            <a:xfrm>
              <a:off x="5257794" y="2089456"/>
              <a:ext cx="1295409" cy="1300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3"/>
            </p:cNvCxnSpPr>
            <p:nvPr/>
          </p:nvCxnSpPr>
          <p:spPr>
            <a:xfrm flipH="1">
              <a:off x="5257794" y="4147443"/>
              <a:ext cx="1295409" cy="990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a:endCxn id="9" idx="2"/>
            </p:cNvCxnSpPr>
            <p:nvPr/>
          </p:nvCxnSpPr>
          <p:spPr>
            <a:xfrm flipH="1" flipV="1">
              <a:off x="1905005" y="4147443"/>
              <a:ext cx="1219190" cy="990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27" idx="1"/>
            </p:cNvCxnSpPr>
            <p:nvPr/>
          </p:nvCxnSpPr>
          <p:spPr>
            <a:xfrm flipV="1">
              <a:off x="2743202" y="3670429"/>
              <a:ext cx="696606" cy="98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512704" y="2657825"/>
            <a:ext cx="446529" cy="306106"/>
          </a:xfrm>
          <a:prstGeom prst="rect">
            <a:avLst/>
          </a:prstGeom>
          <a:noFill/>
          <a:ln w="952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cxnSp>
        <p:nvCxnSpPr>
          <p:cNvPr id="17" name="Straight Connector 16"/>
          <p:cNvCxnSpPr/>
          <p:nvPr/>
        </p:nvCxnSpPr>
        <p:spPr>
          <a:xfrm flipV="1">
            <a:off x="2512702" y="2169707"/>
            <a:ext cx="1213916" cy="488123"/>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2512702" y="2963934"/>
            <a:ext cx="1213916" cy="2778754"/>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2959228" y="2963934"/>
            <a:ext cx="4015445" cy="27787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59228" y="2169707"/>
            <a:ext cx="4015445" cy="4881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26615" y="2169705"/>
            <a:ext cx="3248058" cy="3572983"/>
          </a:xfrm>
          <a:prstGeom prst="rect">
            <a:avLst/>
          </a:prstGeom>
          <a:solidFill>
            <a:schemeClr val="bg1"/>
          </a:solidFill>
          <a:ln w="38100"/>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27" name="TextBox 26"/>
          <p:cNvSpPr txBox="1"/>
          <p:nvPr/>
        </p:nvSpPr>
        <p:spPr>
          <a:xfrm>
            <a:off x="2620977" y="2505103"/>
            <a:ext cx="229975" cy="102655"/>
          </a:xfrm>
          <a:prstGeom prst="rect">
            <a:avLst/>
          </a:prstGeom>
        </p:spPr>
        <p:style>
          <a:lnRef idx="2">
            <a:schemeClr val="dk1"/>
          </a:lnRef>
          <a:fillRef idx="1">
            <a:schemeClr val="lt1"/>
          </a:fillRef>
          <a:effectRef idx="0">
            <a:schemeClr val="dk1"/>
          </a:effectRef>
          <a:fontRef idx="minor">
            <a:schemeClr val="dk1"/>
          </a:fontRef>
        </p:style>
        <p:txBody>
          <a:bodyPr wrap="square" lIns="71182" tIns="35591" rIns="71182" bIns="35591" rtlCol="0">
            <a:spAutoFit/>
          </a:bodyPr>
          <a:lstStyle/>
          <a:p>
            <a:pPr algn="ctr"/>
            <a:r>
              <a:rPr lang="en-US" sz="100" dirty="0"/>
              <a:t>Generate Children</a:t>
            </a:r>
          </a:p>
        </p:txBody>
      </p:sp>
      <p:cxnSp>
        <p:nvCxnSpPr>
          <p:cNvPr id="29" name="Straight Arrow Connector 28"/>
          <p:cNvCxnSpPr>
            <a:stCxn id="27" idx="3"/>
            <a:endCxn id="7" idx="1"/>
          </p:cNvCxnSpPr>
          <p:nvPr/>
        </p:nvCxnSpPr>
        <p:spPr>
          <a:xfrm>
            <a:off x="2850952" y="2556431"/>
            <a:ext cx="82144" cy="179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 descr="C:\Users\mmart24\Documents\Gecco2014\Ex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3462" y="2386395"/>
            <a:ext cx="1013994" cy="316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83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Evaluations</a:t>
            </a:r>
          </a:p>
          <a:p>
            <a:endParaRPr lang="en-US" dirty="0"/>
          </a:p>
          <a:p>
            <a:r>
              <a:rPr lang="en-US" dirty="0"/>
              <a:t>Iterations</a:t>
            </a:r>
          </a:p>
          <a:p>
            <a:endParaRPr lang="en-US" dirty="0"/>
          </a:p>
          <a:p>
            <a:r>
              <a:rPr lang="en-US" dirty="0"/>
              <a:t>Operations</a:t>
            </a:r>
          </a:p>
          <a:p>
            <a:endParaRPr lang="en-US" dirty="0"/>
          </a:p>
          <a:p>
            <a:r>
              <a:rPr lang="en-US" dirty="0"/>
              <a:t>Convergence</a:t>
            </a:r>
          </a:p>
        </p:txBody>
      </p:sp>
      <p:sp>
        <p:nvSpPr>
          <p:cNvPr id="3" name="Title 2"/>
          <p:cNvSpPr>
            <a:spLocks noGrp="1"/>
          </p:cNvSpPr>
          <p:nvPr>
            <p:ph type="title"/>
          </p:nvPr>
        </p:nvSpPr>
        <p:spPr/>
        <p:txBody>
          <a:bodyPr/>
          <a:lstStyle/>
          <a:p>
            <a:r>
              <a:rPr lang="en-US" dirty="0"/>
              <a:t>Termination Conditions</a:t>
            </a:r>
          </a:p>
        </p:txBody>
      </p:sp>
    </p:spTree>
    <p:extLst>
      <p:ext uri="{BB962C8B-B14F-4D97-AF65-F5344CB8AC3E}">
        <p14:creationId xmlns:p14="http://schemas.microsoft.com/office/powerpoint/2010/main" val="39231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9330" y="1912647"/>
            <a:ext cx="4805346" cy="507824"/>
          </a:xfrm>
        </p:spPr>
        <p:txBody>
          <a:bodyPr/>
          <a:lstStyle/>
          <a:p>
            <a:r>
              <a:rPr lang="en-US" dirty="0"/>
              <a:t>Deceptive Trap Problem</a:t>
            </a:r>
          </a:p>
          <a:p>
            <a:endParaRPr lang="en-US" dirty="0"/>
          </a:p>
        </p:txBody>
      </p:sp>
      <p:sp>
        <p:nvSpPr>
          <p:cNvPr id="3" name="Title 2"/>
          <p:cNvSpPr>
            <a:spLocks noGrp="1"/>
          </p:cNvSpPr>
          <p:nvPr>
            <p:ph type="title"/>
          </p:nvPr>
        </p:nvSpPr>
        <p:spPr/>
        <p:txBody>
          <a:bodyPr/>
          <a:lstStyle/>
          <a:p>
            <a:r>
              <a:rPr lang="en-US" dirty="0"/>
              <a:t>Proof of Concept Testing</a:t>
            </a:r>
          </a:p>
        </p:txBody>
      </p:sp>
      <p:graphicFrame>
        <p:nvGraphicFramePr>
          <p:cNvPr id="6" name="Chart 5"/>
          <p:cNvGraphicFramePr>
            <a:graphicFrameLocks/>
          </p:cNvGraphicFramePr>
          <p:nvPr/>
        </p:nvGraphicFramePr>
        <p:xfrm>
          <a:off x="2063654" y="3792368"/>
          <a:ext cx="2669636" cy="213571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791132" y="2797181"/>
            <a:ext cx="4238473" cy="307905"/>
            <a:chOff x="2971800" y="2406134"/>
            <a:chExt cx="5715000" cy="395488"/>
          </a:xfrm>
        </p:grpSpPr>
        <p:sp>
          <p:nvSpPr>
            <p:cNvPr id="5" name="TextBox 4"/>
            <p:cNvSpPr txBox="1"/>
            <p:nvPr/>
          </p:nvSpPr>
          <p:spPr>
            <a:xfrm>
              <a:off x="2971800" y="2406134"/>
              <a:ext cx="1905000" cy="395488"/>
            </a:xfrm>
            <a:prstGeom prst="rect">
              <a:avLst/>
            </a:prstGeom>
            <a:noFill/>
            <a:ln>
              <a:solidFill>
                <a:schemeClr val="tx1"/>
              </a:solidFill>
            </a:ln>
          </p:spPr>
          <p:txBody>
            <a:bodyPr wrap="square" rtlCol="0">
              <a:spAutoFit/>
            </a:bodyPr>
            <a:lstStyle/>
            <a:p>
              <a:r>
                <a:rPr lang="en-US" sz="1401" dirty="0"/>
                <a:t>0 | 0 | 1 | 1 | 0</a:t>
              </a:r>
            </a:p>
          </p:txBody>
        </p:sp>
        <p:sp>
          <p:nvSpPr>
            <p:cNvPr id="7" name="TextBox 6"/>
            <p:cNvSpPr txBox="1"/>
            <p:nvPr/>
          </p:nvSpPr>
          <p:spPr>
            <a:xfrm>
              <a:off x="4876800" y="2406134"/>
              <a:ext cx="1905000" cy="395488"/>
            </a:xfrm>
            <a:prstGeom prst="rect">
              <a:avLst/>
            </a:prstGeom>
            <a:noFill/>
            <a:ln>
              <a:solidFill>
                <a:schemeClr val="tx1"/>
              </a:solidFill>
            </a:ln>
          </p:spPr>
          <p:txBody>
            <a:bodyPr wrap="square" rtlCol="0">
              <a:spAutoFit/>
            </a:bodyPr>
            <a:lstStyle/>
            <a:p>
              <a:r>
                <a:rPr lang="en-US" sz="1401" dirty="0"/>
                <a:t>0 | 1 | 0 | 1 | 0</a:t>
              </a:r>
            </a:p>
          </p:txBody>
        </p:sp>
        <p:sp>
          <p:nvSpPr>
            <p:cNvPr id="8" name="TextBox 7"/>
            <p:cNvSpPr txBox="1"/>
            <p:nvPr/>
          </p:nvSpPr>
          <p:spPr>
            <a:xfrm>
              <a:off x="6781800" y="2406134"/>
              <a:ext cx="1905000" cy="395488"/>
            </a:xfrm>
            <a:prstGeom prst="rect">
              <a:avLst/>
            </a:prstGeom>
            <a:noFill/>
            <a:ln>
              <a:solidFill>
                <a:schemeClr val="tx1"/>
              </a:solidFill>
            </a:ln>
          </p:spPr>
          <p:txBody>
            <a:bodyPr wrap="square" rtlCol="0">
              <a:spAutoFit/>
            </a:bodyPr>
            <a:lstStyle/>
            <a:p>
              <a:r>
                <a:rPr lang="en-US" sz="1401" dirty="0"/>
                <a:t>1 | 1 | 1 | 1 | 0</a:t>
              </a:r>
            </a:p>
          </p:txBody>
        </p:sp>
      </p:grpSp>
      <p:cxnSp>
        <p:nvCxnSpPr>
          <p:cNvPr id="9" name="Straight Connector 8"/>
          <p:cNvCxnSpPr/>
          <p:nvPr/>
        </p:nvCxnSpPr>
        <p:spPr>
          <a:xfrm flipV="1">
            <a:off x="4614326" y="2502044"/>
            <a:ext cx="0" cy="88987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204023" y="2502044"/>
            <a:ext cx="0" cy="8898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95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Evolved Problem Configuration</a:t>
            </a:r>
          </a:p>
          <a:p>
            <a:pPr lvl="1"/>
            <a:r>
              <a:rPr lang="en-US" dirty="0"/>
              <a:t>Bit-length = 100</a:t>
            </a:r>
          </a:p>
          <a:p>
            <a:pPr lvl="1"/>
            <a:r>
              <a:rPr lang="en-US" dirty="0"/>
              <a:t>Trap Size = 5</a:t>
            </a:r>
          </a:p>
          <a:p>
            <a:pPr lvl="1"/>
            <a:endParaRPr lang="en-US" dirty="0"/>
          </a:p>
          <a:p>
            <a:r>
              <a:rPr lang="en-US" dirty="0"/>
              <a:t>Verification Problem Configurations</a:t>
            </a:r>
          </a:p>
          <a:p>
            <a:pPr lvl="1"/>
            <a:r>
              <a:rPr lang="en-US" dirty="0"/>
              <a:t>Bit-length = 100, Trap Size = 5</a:t>
            </a:r>
          </a:p>
          <a:p>
            <a:pPr lvl="1"/>
            <a:r>
              <a:rPr lang="en-US" dirty="0"/>
              <a:t>Bit-length = 200, Trap Size = 5</a:t>
            </a:r>
          </a:p>
          <a:p>
            <a:pPr lvl="1"/>
            <a:r>
              <a:rPr lang="en-US" dirty="0"/>
              <a:t>Bit-length = 105, Trap Size = 7</a:t>
            </a:r>
          </a:p>
          <a:p>
            <a:pPr lvl="1"/>
            <a:r>
              <a:rPr lang="en-US" dirty="0"/>
              <a:t>Bit-length = 210, Trap Size = 7</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Proof of Concept Testing (cont.)</a:t>
            </a:r>
          </a:p>
        </p:txBody>
      </p:sp>
    </p:spTree>
    <p:extLst>
      <p:ext uri="{BB962C8B-B14F-4D97-AF65-F5344CB8AC3E}">
        <p14:creationId xmlns:p14="http://schemas.microsoft.com/office/powerpoint/2010/main" val="22088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a:t>
            </a: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28" t="18028" r="42052" b="11790"/>
          <a:stretch/>
        </p:blipFill>
        <p:spPr bwMode="auto">
          <a:xfrm>
            <a:off x="1711507" y="2023734"/>
            <a:ext cx="2206324" cy="352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27585" y="2863294"/>
            <a:ext cx="1290325" cy="503021"/>
          </a:xfrm>
          <a:prstGeom prst="rect">
            <a:avLst/>
          </a:prstGeom>
          <a:noFill/>
        </p:spPr>
        <p:txBody>
          <a:bodyPr wrap="square" lIns="71182" tIns="35591" rIns="71182" bIns="35591" rtlCol="0">
            <a:spAutoFit/>
          </a:bodyPr>
          <a:lstStyle/>
          <a:p>
            <a:r>
              <a:rPr lang="en-US" sz="1401" dirty="0"/>
              <a:t>60% Success Rate</a:t>
            </a:r>
          </a:p>
        </p:txBody>
      </p:sp>
    </p:spTree>
    <p:extLst>
      <p:ext uri="{BB962C8B-B14F-4D97-AF65-F5344CB8AC3E}">
        <p14:creationId xmlns:p14="http://schemas.microsoft.com/office/powerpoint/2010/main" val="186461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100</a:t>
            </a:r>
            <a:br>
              <a:rPr lang="en-US" sz="2180" dirty="0"/>
            </a:br>
            <a:r>
              <a:rPr lang="en-US" sz="2180" dirty="0"/>
              <a:t>Trap Size = 5</a:t>
            </a:r>
          </a:p>
        </p:txBody>
      </p:sp>
      <p:pic>
        <p:nvPicPr>
          <p:cNvPr id="1028" name="Picture 4" descr="S:\matt\cs447\Gecco\1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7" y="2120138"/>
            <a:ext cx="3316398"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8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200</a:t>
            </a:r>
            <a:br>
              <a:rPr lang="en-US" sz="2180" dirty="0"/>
            </a:br>
            <a:r>
              <a:rPr lang="en-US" sz="2180" dirty="0"/>
              <a:t>Trap Size = 5</a:t>
            </a:r>
          </a:p>
        </p:txBody>
      </p:sp>
      <p:pic>
        <p:nvPicPr>
          <p:cNvPr id="5123" name="Picture 3" descr="S:\matt\cs447\Gecco\2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9" y="2105306"/>
            <a:ext cx="3379423"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70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105</a:t>
            </a:r>
            <a:br>
              <a:rPr lang="en-US" sz="2180" dirty="0"/>
            </a:br>
            <a:r>
              <a:rPr lang="en-US" sz="2180" dirty="0"/>
              <a:t>Trap Size = 7</a:t>
            </a:r>
          </a:p>
        </p:txBody>
      </p:sp>
      <p:pic>
        <p:nvPicPr>
          <p:cNvPr id="4099" name="Picture 3" descr="S:\matt\cs447\Gecco\105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8" y="2090474"/>
            <a:ext cx="3284979"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58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846" y="996666"/>
            <a:ext cx="4805346" cy="889879"/>
          </a:xfrm>
        </p:spPr>
        <p:txBody>
          <a:bodyPr>
            <a:noAutofit/>
          </a:bodyPr>
          <a:lstStyle/>
          <a:p>
            <a:r>
              <a:rPr lang="en-US" sz="2180" dirty="0"/>
              <a:t>Results: </a:t>
            </a:r>
            <a:br>
              <a:rPr lang="en-US" sz="2180" dirty="0"/>
            </a:br>
            <a:r>
              <a:rPr lang="en-US" sz="2180" dirty="0"/>
              <a:t>Bit-Length = 210</a:t>
            </a:r>
            <a:br>
              <a:rPr lang="en-US" sz="2180" dirty="0"/>
            </a:br>
            <a:r>
              <a:rPr lang="en-US" sz="2180" dirty="0"/>
              <a:t>Trap Size = 7</a:t>
            </a:r>
          </a:p>
        </p:txBody>
      </p:sp>
      <p:pic>
        <p:nvPicPr>
          <p:cNvPr id="6146" name="Picture 2" descr="S:\matt\cs447\Gecco\210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848" y="2083060"/>
            <a:ext cx="3296997" cy="35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89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7565" y="852062"/>
            <a:ext cx="1352839" cy="26046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877" y="923441"/>
            <a:ext cx="1336061" cy="2756777"/>
          </a:xfrm>
          <a:prstGeom prst="rect">
            <a:avLst/>
          </a:prstGeom>
        </p:spPr>
      </p:pic>
      <p:sp>
        <p:nvSpPr>
          <p:cNvPr id="5" name="TextBox 4"/>
          <p:cNvSpPr txBox="1"/>
          <p:nvPr/>
        </p:nvSpPr>
        <p:spPr>
          <a:xfrm>
            <a:off x="2038040" y="3537647"/>
            <a:ext cx="934373" cy="287449"/>
          </a:xfrm>
          <a:prstGeom prst="rect">
            <a:avLst/>
          </a:prstGeom>
          <a:noFill/>
        </p:spPr>
        <p:txBody>
          <a:bodyPr wrap="square" lIns="71182" tIns="35591" rIns="71182" bIns="35591" rtlCol="0">
            <a:spAutoFit/>
          </a:bodyPr>
          <a:lstStyle/>
          <a:p>
            <a:pPr algn="ctr"/>
            <a:r>
              <a:rPr lang="en-US" sz="1401" dirty="0"/>
              <a:t>BBSA1</a:t>
            </a:r>
          </a:p>
        </p:txBody>
      </p:sp>
      <p:sp>
        <p:nvSpPr>
          <p:cNvPr id="8" name="TextBox 7"/>
          <p:cNvSpPr txBox="1"/>
          <p:nvPr/>
        </p:nvSpPr>
        <p:spPr>
          <a:xfrm>
            <a:off x="5583985" y="3118947"/>
            <a:ext cx="934373" cy="287449"/>
          </a:xfrm>
          <a:prstGeom prst="rect">
            <a:avLst/>
          </a:prstGeom>
          <a:noFill/>
        </p:spPr>
        <p:txBody>
          <a:bodyPr wrap="square" lIns="71182" tIns="35591" rIns="71182" bIns="35591" rtlCol="0">
            <a:spAutoFit/>
          </a:bodyPr>
          <a:lstStyle/>
          <a:p>
            <a:pPr algn="ctr"/>
            <a:r>
              <a:rPr lang="en-US" sz="1401" dirty="0"/>
              <a:t>BBSA2</a:t>
            </a:r>
          </a:p>
        </p:txBody>
      </p:sp>
      <p:sp>
        <p:nvSpPr>
          <p:cNvPr id="9" name="TextBox 8"/>
          <p:cNvSpPr txBox="1"/>
          <p:nvPr/>
        </p:nvSpPr>
        <p:spPr>
          <a:xfrm>
            <a:off x="3923365" y="5577468"/>
            <a:ext cx="934373" cy="287449"/>
          </a:xfrm>
          <a:prstGeom prst="rect">
            <a:avLst/>
          </a:prstGeom>
          <a:noFill/>
        </p:spPr>
        <p:txBody>
          <a:bodyPr wrap="square" lIns="71182" tIns="35591" rIns="71182" bIns="35591" rtlCol="0">
            <a:spAutoFit/>
          </a:bodyPr>
          <a:lstStyle/>
          <a:p>
            <a:pPr algn="ctr"/>
            <a:r>
              <a:rPr lang="en-US" sz="1401" dirty="0"/>
              <a:t>BBSA3</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626" y="2697782"/>
            <a:ext cx="1063984" cy="2879687"/>
          </a:xfrm>
          <a:prstGeom prst="rect">
            <a:avLst/>
          </a:prstGeom>
        </p:spPr>
      </p:pic>
    </p:spTree>
    <p:extLst>
      <p:ext uri="{BB962C8B-B14F-4D97-AF65-F5344CB8AC3E}">
        <p14:creationId xmlns:p14="http://schemas.microsoft.com/office/powerpoint/2010/main" val="396460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036" y="465851"/>
            <a:ext cx="6407128" cy="889879"/>
          </a:xfrm>
        </p:spPr>
        <p:txBody>
          <a:bodyPr/>
          <a:lstStyle/>
          <a:p>
            <a:r>
              <a:rPr lang="en-GB" b="1" dirty="0"/>
              <a:t>One Man – </a:t>
            </a:r>
            <a:r>
              <a:rPr lang="en-GB" b="1" dirty="0">
                <a:solidFill>
                  <a:srgbClr val="FF0000"/>
                </a:solidFill>
              </a:rPr>
              <a:t>One</a:t>
            </a:r>
            <a:r>
              <a:rPr lang="en-GB" b="1" dirty="0"/>
              <a:t>/</a:t>
            </a:r>
            <a:r>
              <a:rPr lang="en-GB" b="1" dirty="0">
                <a:solidFill>
                  <a:srgbClr val="00B050"/>
                </a:solidFill>
              </a:rPr>
              <a:t>Many</a:t>
            </a:r>
            <a:r>
              <a:rPr lang="en-GB" b="1" dirty="0"/>
              <a:t> Algorithm</a:t>
            </a:r>
          </a:p>
        </p:txBody>
      </p:sp>
      <p:grpSp>
        <p:nvGrpSpPr>
          <p:cNvPr id="21" name="Group 20"/>
          <p:cNvGrpSpPr/>
          <p:nvPr/>
        </p:nvGrpSpPr>
        <p:grpSpPr>
          <a:xfrm>
            <a:off x="778798" y="4161158"/>
            <a:ext cx="3082891" cy="2109647"/>
            <a:chOff x="1187624" y="3068960"/>
            <a:chExt cx="6681504" cy="3141772"/>
          </a:xfrm>
        </p:grpSpPr>
        <p:pic>
          <p:nvPicPr>
            <p:cNvPr id="8" name="Picture 7" descr="man1.bmp"/>
            <p:cNvPicPr>
              <a:picLocks noChangeAspect="1"/>
            </p:cNvPicPr>
            <p:nvPr/>
          </p:nvPicPr>
          <p:blipFill>
            <a:blip r:embed="rId3" cstate="print"/>
            <a:stretch>
              <a:fillRect/>
            </a:stretch>
          </p:blipFill>
          <p:spPr>
            <a:xfrm>
              <a:off x="1259632" y="3068960"/>
              <a:ext cx="1071429" cy="1071429"/>
            </a:xfrm>
            <a:prstGeom prst="rect">
              <a:avLst/>
            </a:prstGeom>
          </p:spPr>
        </p:pic>
        <p:pic>
          <p:nvPicPr>
            <p:cNvPr id="9" name="Picture 8" descr="man2.bmp"/>
            <p:cNvPicPr>
              <a:picLocks noChangeAspect="1"/>
            </p:cNvPicPr>
            <p:nvPr/>
          </p:nvPicPr>
          <p:blipFill>
            <a:blip r:embed="rId4" cstate="print"/>
            <a:stretch>
              <a:fillRect/>
            </a:stretch>
          </p:blipFill>
          <p:spPr>
            <a:xfrm>
              <a:off x="1187624" y="4293096"/>
              <a:ext cx="1285715" cy="885715"/>
            </a:xfrm>
            <a:prstGeom prst="rect">
              <a:avLst/>
            </a:prstGeom>
          </p:spPr>
        </p:pic>
        <p:pic>
          <p:nvPicPr>
            <p:cNvPr id="10" name="Picture 9" descr="man3.bmp"/>
            <p:cNvPicPr>
              <a:picLocks noChangeAspect="1"/>
            </p:cNvPicPr>
            <p:nvPr/>
          </p:nvPicPr>
          <p:blipFill>
            <a:blip r:embed="rId5" cstate="print"/>
            <a:stretch>
              <a:fillRect/>
            </a:stretch>
          </p:blipFill>
          <p:spPr>
            <a:xfrm>
              <a:off x="1187624" y="5301208"/>
              <a:ext cx="1252381" cy="909524"/>
            </a:xfrm>
            <a:prstGeom prst="rect">
              <a:avLst/>
            </a:prstGeom>
          </p:spPr>
        </p:pic>
        <p:sp>
          <p:nvSpPr>
            <p:cNvPr id="11" name="Right Arrow 10"/>
            <p:cNvSpPr/>
            <p:nvPr/>
          </p:nvSpPr>
          <p:spPr>
            <a:xfrm>
              <a:off x="2843808" y="3501008"/>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12" name="Right Arrow 11"/>
            <p:cNvSpPr/>
            <p:nvPr/>
          </p:nvSpPr>
          <p:spPr>
            <a:xfrm>
              <a:off x="2843808" y="465313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13" name="Right Arrow 12"/>
            <p:cNvSpPr/>
            <p:nvPr/>
          </p:nvSpPr>
          <p:spPr>
            <a:xfrm>
              <a:off x="2843808" y="5517232"/>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14" name="TextBox 13"/>
            <p:cNvSpPr txBox="1"/>
            <p:nvPr/>
          </p:nvSpPr>
          <p:spPr>
            <a:xfrm>
              <a:off x="5868147" y="3429000"/>
              <a:ext cx="2000981" cy="458545"/>
            </a:xfrm>
            <a:prstGeom prst="rect">
              <a:avLst/>
            </a:prstGeom>
            <a:noFill/>
            <a:ln w="6350">
              <a:solidFill>
                <a:schemeClr val="tx1"/>
              </a:solidFill>
            </a:ln>
          </p:spPr>
          <p:txBody>
            <a:bodyPr wrap="none" rtlCol="0">
              <a:spAutoFit/>
            </a:bodyPr>
            <a:lstStyle/>
            <a:p>
              <a:r>
                <a:rPr lang="en-GB" sz="1401" dirty="0"/>
                <a:t>Heuristic1</a:t>
              </a:r>
            </a:p>
          </p:txBody>
        </p:sp>
        <p:sp>
          <p:nvSpPr>
            <p:cNvPr id="15" name="TextBox 14"/>
            <p:cNvSpPr txBox="1"/>
            <p:nvPr/>
          </p:nvSpPr>
          <p:spPr>
            <a:xfrm>
              <a:off x="5868145" y="4509120"/>
              <a:ext cx="2000981" cy="458545"/>
            </a:xfrm>
            <a:prstGeom prst="rect">
              <a:avLst/>
            </a:prstGeom>
            <a:noFill/>
            <a:ln w="6350">
              <a:solidFill>
                <a:schemeClr val="tx1"/>
              </a:solidFill>
            </a:ln>
          </p:spPr>
          <p:txBody>
            <a:bodyPr wrap="none" rtlCol="0">
              <a:spAutoFit/>
            </a:bodyPr>
            <a:lstStyle/>
            <a:p>
              <a:r>
                <a:rPr lang="en-GB" sz="1401" dirty="0"/>
                <a:t>Heuristic2</a:t>
              </a:r>
            </a:p>
          </p:txBody>
        </p:sp>
        <p:sp>
          <p:nvSpPr>
            <p:cNvPr id="16" name="TextBox 15"/>
            <p:cNvSpPr txBox="1"/>
            <p:nvPr/>
          </p:nvSpPr>
          <p:spPr>
            <a:xfrm>
              <a:off x="5868145" y="5445225"/>
              <a:ext cx="2000981" cy="458545"/>
            </a:xfrm>
            <a:prstGeom prst="rect">
              <a:avLst/>
            </a:prstGeom>
            <a:noFill/>
            <a:ln w="6350">
              <a:solidFill>
                <a:schemeClr val="tx1"/>
              </a:solidFill>
            </a:ln>
          </p:spPr>
          <p:txBody>
            <a:bodyPr wrap="none" rtlCol="0">
              <a:spAutoFit/>
            </a:bodyPr>
            <a:lstStyle/>
            <a:p>
              <a:r>
                <a:rPr lang="en-GB" sz="1401" dirty="0"/>
                <a:t>Heuristic3</a:t>
              </a:r>
            </a:p>
          </p:txBody>
        </p:sp>
      </p:grpSp>
      <p:grpSp>
        <p:nvGrpSpPr>
          <p:cNvPr id="5" name="Group 4"/>
          <p:cNvGrpSpPr/>
          <p:nvPr/>
        </p:nvGrpSpPr>
        <p:grpSpPr>
          <a:xfrm>
            <a:off x="4066888" y="4064367"/>
            <a:ext cx="3507896" cy="1723821"/>
            <a:chOff x="4587592" y="3929857"/>
            <a:chExt cx="4505704" cy="2214154"/>
          </a:xfrm>
        </p:grpSpPr>
        <p:pic>
          <p:nvPicPr>
            <p:cNvPr id="24" name="Picture 23" descr="man2.bmp"/>
            <p:cNvPicPr>
              <a:picLocks noChangeAspect="1"/>
            </p:cNvPicPr>
            <p:nvPr/>
          </p:nvPicPr>
          <p:blipFill>
            <a:blip r:embed="rId4" cstate="print"/>
            <a:stretch>
              <a:fillRect/>
            </a:stretch>
          </p:blipFill>
          <p:spPr>
            <a:xfrm>
              <a:off x="5044913" y="3929857"/>
              <a:ext cx="770427" cy="885715"/>
            </a:xfrm>
            <a:prstGeom prst="rect">
              <a:avLst/>
            </a:prstGeom>
          </p:spPr>
        </p:pic>
        <p:sp>
          <p:nvSpPr>
            <p:cNvPr id="25" name="Right Arrow 24"/>
            <p:cNvSpPr/>
            <p:nvPr/>
          </p:nvSpPr>
          <p:spPr>
            <a:xfrm>
              <a:off x="5652120" y="4945814"/>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26" name="TextBox 25"/>
            <p:cNvSpPr txBox="1"/>
            <p:nvPr/>
          </p:nvSpPr>
          <p:spPr>
            <a:xfrm>
              <a:off x="7464364" y="4801798"/>
              <a:ext cx="1185884" cy="395487"/>
            </a:xfrm>
            <a:prstGeom prst="rect">
              <a:avLst/>
            </a:prstGeom>
            <a:noFill/>
            <a:ln w="6350">
              <a:solidFill>
                <a:schemeClr val="tx1"/>
              </a:solidFill>
            </a:ln>
          </p:spPr>
          <p:txBody>
            <a:bodyPr wrap="none" rtlCol="0">
              <a:spAutoFit/>
            </a:bodyPr>
            <a:lstStyle/>
            <a:p>
              <a:r>
                <a:rPr lang="en-GB" sz="1401" dirty="0"/>
                <a:t>Heuristic2</a:t>
              </a:r>
            </a:p>
          </p:txBody>
        </p:sp>
        <p:sp>
          <p:nvSpPr>
            <p:cNvPr id="28" name="Right Arrow 27"/>
            <p:cNvSpPr/>
            <p:nvPr/>
          </p:nvSpPr>
          <p:spPr>
            <a:xfrm rot="20022949" flipV="1">
              <a:off x="5611331" y="4555345"/>
              <a:ext cx="1510204" cy="310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29" name="TextBox 28"/>
            <p:cNvSpPr txBox="1"/>
            <p:nvPr/>
          </p:nvSpPr>
          <p:spPr>
            <a:xfrm>
              <a:off x="7472036" y="4077071"/>
              <a:ext cx="1185884" cy="395487"/>
            </a:xfrm>
            <a:prstGeom prst="rect">
              <a:avLst/>
            </a:prstGeom>
            <a:noFill/>
            <a:ln w="6350">
              <a:solidFill>
                <a:schemeClr val="tx1"/>
              </a:solidFill>
            </a:ln>
          </p:spPr>
          <p:txBody>
            <a:bodyPr wrap="none" rtlCol="0">
              <a:spAutoFit/>
            </a:bodyPr>
            <a:lstStyle/>
            <a:p>
              <a:r>
                <a:rPr lang="en-GB" sz="1401" dirty="0"/>
                <a:t>Heuristic1</a:t>
              </a:r>
            </a:p>
          </p:txBody>
        </p:sp>
        <p:sp>
          <p:nvSpPr>
            <p:cNvPr id="31" name="Right Arrow 30"/>
            <p:cNvSpPr/>
            <p:nvPr/>
          </p:nvSpPr>
          <p:spPr>
            <a:xfrm rot="1843699">
              <a:off x="5570728" y="5346498"/>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a:p>
          </p:txBody>
        </p:sp>
        <p:sp>
          <p:nvSpPr>
            <p:cNvPr id="32" name="TextBox 31"/>
            <p:cNvSpPr txBox="1"/>
            <p:nvPr/>
          </p:nvSpPr>
          <p:spPr>
            <a:xfrm>
              <a:off x="7380315" y="5748524"/>
              <a:ext cx="1712981" cy="395487"/>
            </a:xfrm>
            <a:prstGeom prst="rect">
              <a:avLst/>
            </a:prstGeom>
            <a:noFill/>
            <a:ln w="6350">
              <a:solidFill>
                <a:schemeClr val="tx1"/>
              </a:solidFill>
            </a:ln>
          </p:spPr>
          <p:txBody>
            <a:bodyPr wrap="none" rtlCol="0">
              <a:spAutoFit/>
            </a:bodyPr>
            <a:lstStyle/>
            <a:p>
              <a:r>
                <a:rPr lang="en-GB" sz="1401" dirty="0"/>
                <a:t>Heuristic10,000</a:t>
              </a:r>
            </a:p>
          </p:txBody>
        </p:sp>
        <p:sp>
          <p:nvSpPr>
            <p:cNvPr id="33" name="TextBox 32"/>
            <p:cNvSpPr txBox="1"/>
            <p:nvPr/>
          </p:nvSpPr>
          <p:spPr>
            <a:xfrm>
              <a:off x="4587592" y="4653484"/>
              <a:ext cx="1212899" cy="672378"/>
            </a:xfrm>
            <a:prstGeom prst="rect">
              <a:avLst/>
            </a:prstGeom>
            <a:noFill/>
            <a:ln w="6350">
              <a:solidFill>
                <a:schemeClr val="tx1"/>
              </a:solidFill>
            </a:ln>
          </p:spPr>
          <p:txBody>
            <a:bodyPr wrap="none" rtlCol="0">
              <a:spAutoFit/>
            </a:bodyPr>
            <a:lstStyle/>
            <a:p>
              <a:r>
                <a:rPr lang="en-GB" sz="1401" dirty="0"/>
                <a:t>Automatic</a:t>
              </a:r>
            </a:p>
            <a:p>
              <a:r>
                <a:rPr lang="en-GB" sz="1401" dirty="0"/>
                <a:t>Design</a:t>
              </a:r>
            </a:p>
          </p:txBody>
        </p:sp>
      </p:grpSp>
      <p:grpSp>
        <p:nvGrpSpPr>
          <p:cNvPr id="30" name="Group 29"/>
          <p:cNvGrpSpPr/>
          <p:nvPr/>
        </p:nvGrpSpPr>
        <p:grpSpPr>
          <a:xfrm>
            <a:off x="2006250" y="1355730"/>
            <a:ext cx="5131504" cy="2727670"/>
            <a:chOff x="1204567" y="1777052"/>
            <a:chExt cx="6544256" cy="3767154"/>
          </a:xfrm>
        </p:grpSpPr>
        <p:sp>
          <p:nvSpPr>
            <p:cNvPr id="34" name="TextBox 33"/>
            <p:cNvSpPr txBox="1"/>
            <p:nvPr/>
          </p:nvSpPr>
          <p:spPr>
            <a:xfrm>
              <a:off x="2379437" y="2809355"/>
              <a:ext cx="1969580" cy="1093023"/>
            </a:xfrm>
            <a:prstGeom prst="rect">
              <a:avLst/>
            </a:prstGeom>
            <a:noFill/>
          </p:spPr>
          <p:txBody>
            <a:bodyPr wrap="none" lIns="71182" tIns="35591" rIns="71182" bIns="35591" rtlCol="0">
              <a:spAutoFit/>
            </a:bodyPr>
            <a:lstStyle/>
            <a:p>
              <a:r>
                <a:rPr lang="en-GB" sz="1401" dirty="0"/>
                <a:t>Automatically </a:t>
              </a:r>
            </a:p>
            <a:p>
              <a:r>
                <a:rPr lang="en-GB" sz="1401" dirty="0"/>
                <a:t>designed heuristics</a:t>
              </a:r>
            </a:p>
            <a:p>
              <a:r>
                <a:rPr lang="en-GB" sz="1401" dirty="0"/>
                <a:t>(</a:t>
              </a:r>
              <a:r>
                <a:rPr lang="en-GB" sz="1401" dirty="0">
                  <a:solidFill>
                    <a:srgbClr val="00B050"/>
                  </a:solidFill>
                </a:rPr>
                <a:t>this tutorial</a:t>
              </a:r>
              <a:r>
                <a:rPr lang="en-GB" sz="1401" dirty="0"/>
                <a:t>)</a:t>
              </a:r>
            </a:p>
          </p:txBody>
        </p:sp>
        <p:sp>
          <p:nvSpPr>
            <p:cNvPr id="35" name="TextBox 34"/>
            <p:cNvSpPr txBox="1"/>
            <p:nvPr/>
          </p:nvSpPr>
          <p:spPr>
            <a:xfrm>
              <a:off x="3951433" y="1904819"/>
              <a:ext cx="3101319" cy="992441"/>
            </a:xfrm>
            <a:prstGeom prst="rect">
              <a:avLst/>
            </a:prstGeom>
            <a:noFill/>
          </p:spPr>
          <p:txBody>
            <a:bodyPr wrap="none" lIns="71182" tIns="35591" rIns="71182" bIns="35591" rtlCol="0">
              <a:spAutoFit/>
            </a:bodyPr>
            <a:lstStyle/>
            <a:p>
              <a:r>
                <a:rPr lang="en-GB" sz="1401" dirty="0"/>
                <a:t>First year university course </a:t>
              </a:r>
            </a:p>
            <a:p>
              <a:r>
                <a:rPr lang="en-GB" sz="1401" dirty="0"/>
                <a:t>on Java, as part of a Computer</a:t>
              </a:r>
            </a:p>
            <a:p>
              <a:r>
                <a:rPr lang="en-GB" sz="1401" dirty="0"/>
                <a:t>Science degree</a:t>
              </a:r>
            </a:p>
          </p:txBody>
        </p:sp>
        <p:sp>
          <p:nvSpPr>
            <p:cNvPr id="36" name="TextBox 35"/>
            <p:cNvSpPr txBox="1"/>
            <p:nvPr/>
          </p:nvSpPr>
          <p:spPr>
            <a:xfrm>
              <a:off x="3665352" y="5106979"/>
              <a:ext cx="2389403" cy="437227"/>
            </a:xfrm>
            <a:prstGeom prst="rect">
              <a:avLst/>
            </a:prstGeom>
            <a:noFill/>
          </p:spPr>
          <p:txBody>
            <a:bodyPr wrap="none" lIns="71182" tIns="35591" rIns="71182" bIns="35591" rtlCol="0">
              <a:spAutoFit/>
            </a:bodyPr>
            <a:lstStyle/>
            <a:p>
              <a:r>
                <a:rPr lang="en-GB" sz="1401" dirty="0"/>
                <a:t>Increasing “complexity”</a:t>
              </a:r>
            </a:p>
          </p:txBody>
        </p:sp>
        <p:sp>
          <p:nvSpPr>
            <p:cNvPr id="37" name="TextBox 36"/>
            <p:cNvSpPr txBox="1"/>
            <p:nvPr/>
          </p:nvSpPr>
          <p:spPr>
            <a:xfrm>
              <a:off x="6257672" y="2643584"/>
              <a:ext cx="1445529" cy="1290163"/>
            </a:xfrm>
            <a:prstGeom prst="rect">
              <a:avLst/>
            </a:prstGeom>
            <a:noFill/>
          </p:spPr>
          <p:txBody>
            <a:bodyPr wrap="square" lIns="71182" tIns="35591" rIns="71182" bIns="35591" rtlCol="0">
              <a:spAutoFit/>
            </a:bodyPr>
            <a:lstStyle/>
            <a:p>
              <a:r>
                <a:rPr lang="en-GB" sz="1401" dirty="0"/>
                <a:t>Large </a:t>
              </a:r>
            </a:p>
            <a:p>
              <a:r>
                <a:rPr lang="en-GB" sz="1401" dirty="0"/>
                <a:t>Software </a:t>
              </a:r>
            </a:p>
            <a:p>
              <a:r>
                <a:rPr lang="en-GB" sz="1401" dirty="0"/>
                <a:t>Engineering </a:t>
              </a:r>
            </a:p>
            <a:p>
              <a:r>
                <a:rPr lang="en-GB" sz="1401" dirty="0"/>
                <a:t>Projects</a:t>
              </a:r>
            </a:p>
          </p:txBody>
        </p:sp>
        <p:sp>
          <p:nvSpPr>
            <p:cNvPr id="38" name="TextBox 37"/>
            <p:cNvSpPr txBox="1"/>
            <p:nvPr/>
          </p:nvSpPr>
          <p:spPr>
            <a:xfrm>
              <a:off x="1204567" y="1777052"/>
              <a:ext cx="2214001" cy="1093022"/>
            </a:xfrm>
            <a:prstGeom prst="rect">
              <a:avLst/>
            </a:prstGeom>
            <a:noFill/>
          </p:spPr>
          <p:txBody>
            <a:bodyPr wrap="none" lIns="71182" tIns="35591" rIns="71182" bIns="35591" rtlCol="0">
              <a:spAutoFit/>
            </a:bodyPr>
            <a:lstStyle/>
            <a:p>
              <a:r>
                <a:rPr lang="en-GB" sz="1401" dirty="0"/>
                <a:t>Genetic Programming</a:t>
              </a:r>
            </a:p>
            <a:p>
              <a:r>
                <a:rPr lang="en-GB" sz="1401" dirty="0"/>
                <a:t>{+, -, *, /}</a:t>
              </a:r>
            </a:p>
            <a:p>
              <a:r>
                <a:rPr lang="en-GB" sz="1401" dirty="0"/>
                <a:t>{AND, OR, NOT}</a:t>
              </a:r>
            </a:p>
          </p:txBody>
        </p:sp>
        <p:sp>
          <p:nvSpPr>
            <p:cNvPr id="39" name="Down Arrow 38"/>
            <p:cNvSpPr/>
            <p:nvPr/>
          </p:nvSpPr>
          <p:spPr>
            <a:xfrm>
              <a:off x="1759376" y="2719523"/>
              <a:ext cx="427616" cy="2027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0" name="Down Arrow 39"/>
            <p:cNvSpPr/>
            <p:nvPr/>
          </p:nvSpPr>
          <p:spPr>
            <a:xfrm>
              <a:off x="3237734" y="3883737"/>
              <a:ext cx="427616" cy="863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1" name="Down Arrow 40"/>
            <p:cNvSpPr/>
            <p:nvPr/>
          </p:nvSpPr>
          <p:spPr>
            <a:xfrm>
              <a:off x="4635539" y="2870075"/>
              <a:ext cx="427616" cy="1875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2" name="Down Arrow 41"/>
            <p:cNvSpPr/>
            <p:nvPr/>
          </p:nvSpPr>
          <p:spPr>
            <a:xfrm>
              <a:off x="6334466" y="3883737"/>
              <a:ext cx="427616" cy="876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sp>
          <p:nvSpPr>
            <p:cNvPr id="43" name="Right Arrow 42"/>
            <p:cNvSpPr/>
            <p:nvPr/>
          </p:nvSpPr>
          <p:spPr>
            <a:xfrm>
              <a:off x="1204567" y="4689200"/>
              <a:ext cx="6544256" cy="42761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71182" tIns="35591" rIns="71182" bIns="35591" rtlCol="0" anchor="ctr"/>
            <a:lstStyle/>
            <a:p>
              <a:pPr algn="ctr"/>
              <a:endParaRPr lang="en-GB" sz="1401"/>
            </a:p>
          </p:txBody>
        </p:sp>
      </p:grpSp>
    </p:spTree>
    <p:extLst>
      <p:ext uri="{BB962C8B-B14F-4D97-AF65-F5344CB8AC3E}">
        <p14:creationId xmlns:p14="http://schemas.microsoft.com/office/powerpoint/2010/main" val="22542981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405" y="997627"/>
            <a:ext cx="2414219" cy="4981404"/>
          </a:xfrm>
          <a:prstGeom prst="rect">
            <a:avLst/>
          </a:prstGeom>
        </p:spPr>
      </p:pic>
      <p:sp>
        <p:nvSpPr>
          <p:cNvPr id="3" name="Title 2"/>
          <p:cNvSpPr>
            <a:spLocks noGrp="1"/>
          </p:cNvSpPr>
          <p:nvPr>
            <p:ph type="title"/>
          </p:nvPr>
        </p:nvSpPr>
        <p:spPr>
          <a:xfrm>
            <a:off x="1368438" y="973183"/>
            <a:ext cx="2783651" cy="889879"/>
          </a:xfrm>
        </p:spPr>
        <p:txBody>
          <a:bodyPr/>
          <a:lstStyle/>
          <a:p>
            <a:r>
              <a:rPr lang="en-US" dirty="0"/>
              <a:t>BBSA1</a:t>
            </a:r>
          </a:p>
        </p:txBody>
      </p:sp>
      <p:sp>
        <p:nvSpPr>
          <p:cNvPr id="4" name="Rectangle 3"/>
          <p:cNvSpPr/>
          <p:nvPr/>
        </p:nvSpPr>
        <p:spPr>
          <a:xfrm>
            <a:off x="3053647" y="3132372"/>
            <a:ext cx="2196889" cy="711904"/>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6" name="Rectangle 5"/>
          <p:cNvSpPr/>
          <p:nvPr/>
        </p:nvSpPr>
        <p:spPr>
          <a:xfrm>
            <a:off x="4705482" y="4677304"/>
            <a:ext cx="933951" cy="679769"/>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1073509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994" y="948198"/>
            <a:ext cx="2504121" cy="4821182"/>
          </a:xfrm>
          <a:prstGeom prst="rect">
            <a:avLst/>
          </a:prstGeom>
        </p:spPr>
      </p:pic>
      <p:sp>
        <p:nvSpPr>
          <p:cNvPr id="3" name="Title 2"/>
          <p:cNvSpPr>
            <a:spLocks noGrp="1"/>
          </p:cNvSpPr>
          <p:nvPr>
            <p:ph type="title"/>
          </p:nvPr>
        </p:nvSpPr>
        <p:spPr>
          <a:xfrm>
            <a:off x="1368436" y="973183"/>
            <a:ext cx="3483872" cy="889879"/>
          </a:xfrm>
        </p:spPr>
        <p:txBody>
          <a:bodyPr/>
          <a:lstStyle/>
          <a:p>
            <a:r>
              <a:rPr lang="en-US" dirty="0"/>
              <a:t>BBSA2</a:t>
            </a:r>
          </a:p>
        </p:txBody>
      </p:sp>
      <p:sp>
        <p:nvSpPr>
          <p:cNvPr id="4" name="Rectangle 3"/>
          <p:cNvSpPr/>
          <p:nvPr/>
        </p:nvSpPr>
        <p:spPr>
          <a:xfrm>
            <a:off x="3415161" y="2420473"/>
            <a:ext cx="1134596" cy="922720"/>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408997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722" y="875271"/>
            <a:ext cx="1929925" cy="5223368"/>
          </a:xfrm>
        </p:spPr>
      </p:pic>
      <p:sp>
        <p:nvSpPr>
          <p:cNvPr id="3" name="Title 2"/>
          <p:cNvSpPr>
            <a:spLocks noGrp="1"/>
          </p:cNvSpPr>
          <p:nvPr>
            <p:ph type="title"/>
          </p:nvPr>
        </p:nvSpPr>
        <p:spPr>
          <a:xfrm>
            <a:off x="1368438" y="973183"/>
            <a:ext cx="3315687" cy="889879"/>
          </a:xfrm>
        </p:spPr>
        <p:txBody>
          <a:bodyPr/>
          <a:lstStyle/>
          <a:p>
            <a:r>
              <a:rPr lang="en-US" dirty="0"/>
              <a:t>BBSA3</a:t>
            </a:r>
          </a:p>
        </p:txBody>
      </p:sp>
      <p:sp>
        <p:nvSpPr>
          <p:cNvPr id="4" name="Rectangle 3"/>
          <p:cNvSpPr/>
          <p:nvPr/>
        </p:nvSpPr>
        <p:spPr>
          <a:xfrm>
            <a:off x="4655428" y="3384508"/>
            <a:ext cx="695218" cy="1371897"/>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
        <p:nvSpPr>
          <p:cNvPr id="5" name="Rectangle 4"/>
          <p:cNvSpPr/>
          <p:nvPr/>
        </p:nvSpPr>
        <p:spPr>
          <a:xfrm>
            <a:off x="3871223" y="4044499"/>
            <a:ext cx="723027" cy="1512794"/>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3459702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994" y="948198"/>
            <a:ext cx="2504121" cy="4821182"/>
          </a:xfrm>
          <a:prstGeom prst="rect">
            <a:avLst/>
          </a:prstGeom>
        </p:spPr>
      </p:pic>
      <p:sp>
        <p:nvSpPr>
          <p:cNvPr id="3" name="Title 2"/>
          <p:cNvSpPr>
            <a:spLocks noGrp="1"/>
          </p:cNvSpPr>
          <p:nvPr>
            <p:ph type="title"/>
          </p:nvPr>
        </p:nvSpPr>
        <p:spPr>
          <a:xfrm>
            <a:off x="1368436" y="973183"/>
            <a:ext cx="3203564" cy="889879"/>
          </a:xfrm>
        </p:spPr>
        <p:txBody>
          <a:bodyPr/>
          <a:lstStyle/>
          <a:p>
            <a:r>
              <a:rPr lang="en-US" dirty="0"/>
              <a:t>BBSA2</a:t>
            </a:r>
          </a:p>
        </p:txBody>
      </p:sp>
      <p:sp>
        <p:nvSpPr>
          <p:cNvPr id="4" name="Rectangle 3"/>
          <p:cNvSpPr/>
          <p:nvPr/>
        </p:nvSpPr>
        <p:spPr>
          <a:xfrm>
            <a:off x="3068995" y="3421588"/>
            <a:ext cx="1831151" cy="793475"/>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71182" tIns="35591" rIns="71182" bIns="35591" rtlCol="0" anchor="ctr"/>
          <a:lstStyle/>
          <a:p>
            <a:pPr algn="ctr"/>
            <a:endParaRPr lang="en-US" sz="1401"/>
          </a:p>
        </p:txBody>
      </p:sp>
    </p:spTree>
    <p:extLst>
      <p:ext uri="{BB962C8B-B14F-4D97-AF65-F5344CB8AC3E}">
        <p14:creationId xmlns:p14="http://schemas.microsoft.com/office/powerpoint/2010/main" val="12839517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Over-Specialization</a:t>
            </a:r>
          </a:p>
        </p:txBody>
      </p:sp>
      <p:pic>
        <p:nvPicPr>
          <p:cNvPr id="4" name="Picture 4" descr="S:\matt\cs447\Gecco\100_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5345" y="2262272"/>
            <a:ext cx="2208994" cy="2347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matt\cs447\Gecco\200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2568" y="2262272"/>
            <a:ext cx="2269191" cy="2366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77939" y="4734159"/>
            <a:ext cx="1423806" cy="503021"/>
          </a:xfrm>
          <a:prstGeom prst="rect">
            <a:avLst/>
          </a:prstGeom>
          <a:noFill/>
        </p:spPr>
        <p:txBody>
          <a:bodyPr wrap="square" lIns="71182" tIns="35591" rIns="71182" bIns="35591" rtlCol="0">
            <a:spAutoFit/>
          </a:bodyPr>
          <a:lstStyle/>
          <a:p>
            <a:pPr algn="ctr"/>
            <a:r>
              <a:rPr lang="en-US" sz="1401" dirty="0"/>
              <a:t>Trained Problem Configuration</a:t>
            </a:r>
          </a:p>
        </p:txBody>
      </p:sp>
      <p:sp>
        <p:nvSpPr>
          <p:cNvPr id="7" name="TextBox 6"/>
          <p:cNvSpPr txBox="1"/>
          <p:nvPr/>
        </p:nvSpPr>
        <p:spPr>
          <a:xfrm>
            <a:off x="4505260" y="4734158"/>
            <a:ext cx="1423806" cy="718593"/>
          </a:xfrm>
          <a:prstGeom prst="rect">
            <a:avLst/>
          </a:prstGeom>
          <a:noFill/>
        </p:spPr>
        <p:txBody>
          <a:bodyPr wrap="square" lIns="71182" tIns="35591" rIns="71182" bIns="35591" rtlCol="0">
            <a:spAutoFit/>
          </a:bodyPr>
          <a:lstStyle/>
          <a:p>
            <a:pPr algn="ctr"/>
            <a:r>
              <a:rPr lang="en-US" sz="1401" dirty="0"/>
              <a:t>Alternate Problem Configuration</a:t>
            </a:r>
          </a:p>
        </p:txBody>
      </p:sp>
    </p:spTree>
    <p:extLst>
      <p:ext uri="{BB962C8B-B14F-4D97-AF65-F5344CB8AC3E}">
        <p14:creationId xmlns:p14="http://schemas.microsoft.com/office/powerpoint/2010/main" val="409713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1747156"/>
            <a:ext cx="6407128" cy="1513663"/>
          </a:xfrm>
        </p:spPr>
        <p:txBody>
          <a:bodyPr>
            <a:normAutofit fontScale="90000"/>
          </a:bodyPr>
          <a:lstStyle/>
          <a:p>
            <a:r>
              <a:rPr lang="en-US" dirty="0"/>
              <a:t>Case Study 5: Evolving Random Graph Generators: A Case for Increased Algorithmic Primitive Granularity [27]</a:t>
            </a:r>
          </a:p>
        </p:txBody>
      </p:sp>
      <p:pic>
        <p:nvPicPr>
          <p:cNvPr id="8" name="Picture 2" descr="C:\Users\Daniel\Documents\work\GECCO 2017\ssci_rgg\figures\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093" y="3204757"/>
            <a:ext cx="3419757" cy="256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26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Graphs</a:t>
            </a:r>
          </a:p>
        </p:txBody>
      </p:sp>
      <p:sp>
        <p:nvSpPr>
          <p:cNvPr id="3" name="Content Placeholder 2"/>
          <p:cNvSpPr>
            <a:spLocks noGrp="1"/>
          </p:cNvSpPr>
          <p:nvPr>
            <p:ph idx="1"/>
          </p:nvPr>
        </p:nvSpPr>
        <p:spPr/>
        <p:txBody>
          <a:bodyPr>
            <a:normAutofit/>
          </a:bodyPr>
          <a:lstStyle/>
          <a:p>
            <a:r>
              <a:rPr lang="en-US" dirty="0"/>
              <a:t>Graphs are a powerful modeling tool</a:t>
            </a:r>
          </a:p>
          <a:p>
            <a:pPr lvl="1"/>
            <a:r>
              <a:rPr lang="en-US" dirty="0"/>
              <a:t>Computer and social networks</a:t>
            </a:r>
          </a:p>
          <a:p>
            <a:pPr lvl="1"/>
            <a:r>
              <a:rPr lang="en-US" dirty="0"/>
              <a:t>Transportation and power grids</a:t>
            </a:r>
          </a:p>
          <a:p>
            <a:r>
              <a:rPr lang="en-US" dirty="0"/>
              <a:t>Algorithms designed for graphs</a:t>
            </a:r>
          </a:p>
          <a:p>
            <a:pPr lvl="1"/>
            <a:r>
              <a:rPr lang="en-US" dirty="0"/>
              <a:t>Community detection and graph partitioning</a:t>
            </a:r>
          </a:p>
          <a:p>
            <a:pPr lvl="1"/>
            <a:r>
              <a:rPr lang="en-US" dirty="0"/>
              <a:t>Network routing and intrusion detection</a:t>
            </a:r>
          </a:p>
          <a:p>
            <a:r>
              <a:rPr lang="en-US" dirty="0"/>
              <a:t>Random graphs provide test data</a:t>
            </a:r>
          </a:p>
          <a:p>
            <a:r>
              <a:rPr lang="en-US" dirty="0"/>
              <a:t>Prediction using random graphs</a:t>
            </a:r>
          </a:p>
          <a:p>
            <a:pPr lvl="1"/>
            <a:r>
              <a:rPr lang="en-US" dirty="0"/>
              <a:t>Spread of disease</a:t>
            </a:r>
          </a:p>
          <a:p>
            <a:pPr lvl="1"/>
            <a:r>
              <a:rPr lang="en-US" dirty="0"/>
              <a:t>Deployment of wireless sensors</a:t>
            </a:r>
          </a:p>
        </p:txBody>
      </p:sp>
    </p:spTree>
    <p:extLst>
      <p:ext uri="{BB962C8B-B14F-4D97-AF65-F5344CB8AC3E}">
        <p14:creationId xmlns:p14="http://schemas.microsoft.com/office/powerpoint/2010/main" val="1271300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Random Graph Models</a:t>
            </a:r>
          </a:p>
        </p:txBody>
      </p:sp>
      <p:sp>
        <p:nvSpPr>
          <p:cNvPr id="3" name="Content Placeholder 2"/>
          <p:cNvSpPr>
            <a:spLocks noGrp="1"/>
          </p:cNvSpPr>
          <p:nvPr>
            <p:ph idx="1"/>
          </p:nvPr>
        </p:nvSpPr>
        <p:spPr/>
        <p:txBody>
          <a:bodyPr/>
          <a:lstStyle/>
          <a:p>
            <a:r>
              <a:rPr lang="en-US" dirty="0" err="1"/>
              <a:t>Erdös-Rényi</a:t>
            </a:r>
            <a:endParaRPr lang="en-US" dirty="0"/>
          </a:p>
          <a:p>
            <a:endParaRPr lang="en-US" dirty="0"/>
          </a:p>
          <a:p>
            <a:endParaRPr lang="en-US" dirty="0"/>
          </a:p>
          <a:p>
            <a:endParaRPr lang="en-US" dirty="0"/>
          </a:p>
          <a:p>
            <a:r>
              <a:rPr lang="en-US" dirty="0" err="1"/>
              <a:t>Barabási</a:t>
            </a:r>
            <a:r>
              <a:rPr lang="en-US" dirty="0"/>
              <a:t>-Albert</a:t>
            </a:r>
          </a:p>
        </p:txBody>
      </p:sp>
      <p:pic>
        <p:nvPicPr>
          <p:cNvPr id="5122" name="Picture 2" descr="C:\Users\Daniel\Documents\work\GECCO 2017\ssci_rgg\figures\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142" y="1803214"/>
            <a:ext cx="2490721" cy="190609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niel\Documents\work\GECCO 2017\ssci_rgg\figures\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330" y="3905604"/>
            <a:ext cx="2729299" cy="210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716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246" y="973183"/>
            <a:ext cx="6839514" cy="889879"/>
          </a:xfrm>
        </p:spPr>
        <p:txBody>
          <a:bodyPr>
            <a:normAutofit fontScale="90000"/>
          </a:bodyPr>
          <a:lstStyle/>
          <a:p>
            <a:r>
              <a:rPr lang="en-US" dirty="0"/>
              <a:t>Automated Random Graph Model Design</a:t>
            </a:r>
          </a:p>
        </p:txBody>
      </p:sp>
      <p:sp>
        <p:nvSpPr>
          <p:cNvPr id="3" name="Content Placeholder 2"/>
          <p:cNvSpPr>
            <a:spLocks noGrp="1"/>
          </p:cNvSpPr>
          <p:nvPr>
            <p:ph idx="1"/>
          </p:nvPr>
        </p:nvSpPr>
        <p:spPr>
          <a:xfrm>
            <a:off x="1368436" y="2005195"/>
            <a:ext cx="6407128" cy="3722331"/>
          </a:xfrm>
        </p:spPr>
        <p:txBody>
          <a:bodyPr>
            <a:normAutofit fontScale="92500"/>
          </a:bodyPr>
          <a:lstStyle/>
          <a:p>
            <a:r>
              <a:rPr lang="en-US" dirty="0"/>
              <a:t>Random graph model needs to accurately reflect intended concept</a:t>
            </a:r>
          </a:p>
          <a:p>
            <a:r>
              <a:rPr lang="en-US" dirty="0"/>
              <a:t>Model selection can be automated, but relies on having a good solution available</a:t>
            </a:r>
          </a:p>
          <a:p>
            <a:r>
              <a:rPr lang="en-US" dirty="0"/>
              <a:t>Developing an accurate model for a new application can be difficult</a:t>
            </a:r>
          </a:p>
          <a:p>
            <a:pPr marL="0" indent="0">
              <a:buNone/>
            </a:pPr>
            <a:endParaRPr lang="en-US" dirty="0"/>
          </a:p>
          <a:p>
            <a:pPr marL="0" indent="0">
              <a:buNone/>
            </a:pPr>
            <a:r>
              <a:rPr lang="en-US" b="1" dirty="0"/>
              <a:t>Can the model design process be automated to produce an accurate graph model given examples?</a:t>
            </a:r>
            <a:endParaRPr lang="en-US" dirty="0"/>
          </a:p>
        </p:txBody>
      </p:sp>
    </p:spTree>
    <p:extLst>
      <p:ext uri="{BB962C8B-B14F-4D97-AF65-F5344CB8AC3E}">
        <p14:creationId xmlns:p14="http://schemas.microsoft.com/office/powerpoint/2010/main" val="1283453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Hyper-heuristic Approach</a:t>
            </a:r>
          </a:p>
        </p:txBody>
      </p:sp>
      <p:sp>
        <p:nvSpPr>
          <p:cNvPr id="3" name="Content Placeholder 2"/>
          <p:cNvSpPr>
            <a:spLocks noGrp="1"/>
          </p:cNvSpPr>
          <p:nvPr>
            <p:ph idx="1"/>
          </p:nvPr>
        </p:nvSpPr>
        <p:spPr/>
        <p:txBody>
          <a:bodyPr/>
          <a:lstStyle/>
          <a:p>
            <a:r>
              <a:rPr lang="en-US" dirty="0"/>
              <a:t>Extract functionality from existing graph generation techniques</a:t>
            </a:r>
          </a:p>
          <a:p>
            <a:r>
              <a:rPr lang="en-US" dirty="0"/>
              <a:t>Use Genetic Programming (GP) to construct new random graph algorithms</a:t>
            </a:r>
          </a:p>
        </p:txBody>
      </p:sp>
      <p:pic>
        <p:nvPicPr>
          <p:cNvPr id="6146" name="Picture 2" descr="C:\Users\Daniel\Documents\work\GECCO 2017\ssci_rgg\figures\lower_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572" y="3633636"/>
            <a:ext cx="3849643" cy="226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4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428" y="625923"/>
            <a:ext cx="6407128" cy="889879"/>
          </a:xfrm>
        </p:spPr>
        <p:txBody>
          <a:bodyPr/>
          <a:lstStyle/>
          <a:p>
            <a:r>
              <a:rPr lang="en-GB" b="1" dirty="0"/>
              <a:t>A Paradigm Shift?</a:t>
            </a:r>
          </a:p>
        </p:txBody>
      </p:sp>
      <p:grpSp>
        <p:nvGrpSpPr>
          <p:cNvPr id="21" name="Group 20"/>
          <p:cNvGrpSpPr/>
          <p:nvPr/>
        </p:nvGrpSpPr>
        <p:grpSpPr>
          <a:xfrm>
            <a:off x="1254190" y="1298662"/>
            <a:ext cx="6513324" cy="2822273"/>
            <a:chOff x="310452" y="1917626"/>
            <a:chExt cx="8366004" cy="3625051"/>
          </a:xfrm>
        </p:grpSpPr>
        <p:grpSp>
          <p:nvGrpSpPr>
            <p:cNvPr id="20" name="Group 19"/>
            <p:cNvGrpSpPr/>
            <p:nvPr/>
          </p:nvGrpSpPr>
          <p:grpSpPr>
            <a:xfrm>
              <a:off x="310452" y="1917626"/>
              <a:ext cx="7933956" cy="3625051"/>
              <a:chOff x="310452" y="1917626"/>
              <a:chExt cx="7933956" cy="3625051"/>
            </a:xfrm>
          </p:grpSpPr>
          <p:grpSp>
            <p:nvGrpSpPr>
              <p:cNvPr id="19" name="Group 18"/>
              <p:cNvGrpSpPr/>
              <p:nvPr/>
            </p:nvGrpSpPr>
            <p:grpSpPr>
              <a:xfrm>
                <a:off x="754782" y="1917626"/>
                <a:ext cx="7489626" cy="3601194"/>
                <a:chOff x="754782" y="1917626"/>
                <a:chExt cx="7489626" cy="3601194"/>
              </a:xfrm>
            </p:grpSpPr>
            <p:grpSp>
              <p:nvGrpSpPr>
                <p:cNvPr id="12" name="Group 11"/>
                <p:cNvGrpSpPr/>
                <p:nvPr/>
              </p:nvGrpSpPr>
              <p:grpSpPr>
                <a:xfrm>
                  <a:off x="754782" y="1917626"/>
                  <a:ext cx="7489626" cy="3601194"/>
                  <a:chOff x="754782" y="1917626"/>
                  <a:chExt cx="7489626" cy="3601194"/>
                </a:xfrm>
              </p:grpSpPr>
              <p:cxnSp>
                <p:nvCxnSpPr>
                  <p:cNvPr id="5" name="Straight Arrow Connector 4"/>
                  <p:cNvCxnSpPr/>
                  <p:nvPr/>
                </p:nvCxnSpPr>
                <p:spPr>
                  <a:xfrm>
                    <a:off x="755576" y="551723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4624" y="3717032"/>
                    <a:ext cx="36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27584" y="1988840"/>
                  <a:ext cx="7056784" cy="2592288"/>
                  <a:chOff x="827584" y="1988840"/>
                  <a:chExt cx="7056784" cy="2592288"/>
                </a:xfrm>
              </p:grpSpPr>
              <p:cxnSp>
                <p:nvCxnSpPr>
                  <p:cNvPr id="9" name="Straight Connector 8"/>
                  <p:cNvCxnSpPr/>
                  <p:nvPr/>
                </p:nvCxnSpPr>
                <p:spPr>
                  <a:xfrm>
                    <a:off x="827584" y="4581128"/>
                    <a:ext cx="3600400"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31840" y="3284984"/>
                    <a:ext cx="2592288"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984" y="1988840"/>
                    <a:ext cx="3456384"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059240" y="5054619"/>
                <a:ext cx="6681112" cy="488058"/>
              </a:xfrm>
              <a:prstGeom prst="rect">
                <a:avLst/>
              </a:prstGeom>
              <a:noFill/>
            </p:spPr>
            <p:txBody>
              <a:bodyPr wrap="square" rtlCol="0">
                <a:spAutoFit/>
              </a:bodyPr>
              <a:lstStyle/>
              <a:p>
                <a:r>
                  <a:rPr lang="en-GB" sz="1869" b="1" dirty="0"/>
                  <a:t>conventional approach  </a:t>
                </a:r>
                <a:r>
                  <a:rPr lang="en-GB" sz="1401" dirty="0"/>
                  <a:t>	</a:t>
                </a:r>
                <a:r>
                  <a:rPr lang="en-GB" sz="1401" b="1" dirty="0"/>
                  <a:t>           </a:t>
                </a:r>
                <a:r>
                  <a:rPr lang="en-GB" sz="1869" b="1" dirty="0"/>
                  <a:t>new approach</a:t>
                </a:r>
              </a:p>
            </p:txBody>
          </p:sp>
          <p:sp>
            <p:nvSpPr>
              <p:cNvPr id="16" name="TextBox 15"/>
              <p:cNvSpPr txBox="1"/>
              <p:nvPr/>
            </p:nvSpPr>
            <p:spPr>
              <a:xfrm rot="5400000">
                <a:off x="-1190370" y="3602429"/>
                <a:ext cx="3397132" cy="395487"/>
              </a:xfrm>
              <a:prstGeom prst="rect">
                <a:avLst/>
              </a:prstGeom>
              <a:noFill/>
            </p:spPr>
            <p:txBody>
              <a:bodyPr wrap="none" rtlCol="0">
                <a:spAutoFit/>
              </a:bodyPr>
              <a:lstStyle/>
              <a:p>
                <a:r>
                  <a:rPr lang="en-GB" sz="1401" dirty="0"/>
                  <a:t>Algorithms investigated/unit time</a:t>
                </a:r>
              </a:p>
            </p:txBody>
          </p:sp>
        </p:grpSp>
        <p:sp>
          <p:nvSpPr>
            <p:cNvPr id="17" name="TextBox 16"/>
            <p:cNvSpPr txBox="1"/>
            <p:nvPr/>
          </p:nvSpPr>
          <p:spPr>
            <a:xfrm>
              <a:off x="1547662" y="2250965"/>
              <a:ext cx="1998846" cy="1965902"/>
            </a:xfrm>
            <a:prstGeom prst="rect">
              <a:avLst/>
            </a:prstGeom>
            <a:noFill/>
          </p:spPr>
          <p:txBody>
            <a:bodyPr wrap="none" rtlCol="0">
              <a:spAutoFit/>
            </a:bodyPr>
            <a:lstStyle/>
            <a:p>
              <a:r>
                <a:rPr lang="en-GB" sz="1869" dirty="0"/>
                <a:t>One person</a:t>
              </a:r>
            </a:p>
            <a:p>
              <a:r>
                <a:rPr lang="en-GB" sz="1869" dirty="0"/>
                <a:t>proposes </a:t>
              </a:r>
              <a:r>
                <a:rPr lang="en-GB" sz="1869" dirty="0">
                  <a:solidFill>
                    <a:srgbClr val="FF0000"/>
                  </a:solidFill>
                </a:rPr>
                <a:t>one </a:t>
              </a:r>
            </a:p>
            <a:p>
              <a:r>
                <a:rPr lang="en-GB" sz="1869" dirty="0">
                  <a:solidFill>
                    <a:srgbClr val="FF0000"/>
                  </a:solidFill>
                </a:rPr>
                <a:t>algorithm</a:t>
              </a:r>
            </a:p>
            <a:p>
              <a:r>
                <a:rPr lang="en-GB" sz="1869" dirty="0"/>
                <a:t>and tests it</a:t>
              </a:r>
            </a:p>
            <a:p>
              <a:r>
                <a:rPr lang="en-GB" sz="1869" dirty="0">
                  <a:solidFill>
                    <a:srgbClr val="FF0000"/>
                  </a:solidFill>
                </a:rPr>
                <a:t>in isolation.</a:t>
              </a:r>
            </a:p>
          </p:txBody>
        </p:sp>
        <p:sp>
          <p:nvSpPr>
            <p:cNvPr id="18" name="TextBox 17"/>
            <p:cNvSpPr txBox="1"/>
            <p:nvPr/>
          </p:nvSpPr>
          <p:spPr>
            <a:xfrm>
              <a:off x="5284439" y="2225826"/>
              <a:ext cx="3392017" cy="1965902"/>
            </a:xfrm>
            <a:prstGeom prst="rect">
              <a:avLst/>
            </a:prstGeom>
            <a:noFill/>
          </p:spPr>
          <p:txBody>
            <a:bodyPr wrap="square" rtlCol="0">
              <a:spAutoFit/>
            </a:bodyPr>
            <a:lstStyle/>
            <a:p>
              <a:r>
                <a:rPr lang="en-GB" sz="1869" dirty="0"/>
                <a:t>One person proposes a</a:t>
              </a:r>
            </a:p>
            <a:p>
              <a:r>
                <a:rPr lang="en-GB" sz="1869" dirty="0">
                  <a:solidFill>
                    <a:srgbClr val="00B050"/>
                  </a:solidFill>
                </a:rPr>
                <a:t>family of  algorithms</a:t>
              </a:r>
            </a:p>
            <a:p>
              <a:r>
                <a:rPr lang="en-GB" sz="1869" dirty="0"/>
                <a:t>and tests them</a:t>
              </a:r>
            </a:p>
            <a:p>
              <a:r>
                <a:rPr lang="en-GB" sz="1869" dirty="0">
                  <a:solidFill>
                    <a:srgbClr val="00B050"/>
                  </a:solidFill>
                </a:rPr>
                <a:t>in the context of </a:t>
              </a:r>
            </a:p>
            <a:p>
              <a:r>
                <a:rPr lang="en-GB" sz="1869" dirty="0">
                  <a:solidFill>
                    <a:srgbClr val="00B050"/>
                  </a:solidFill>
                </a:rPr>
                <a:t>a problem class. </a:t>
              </a:r>
            </a:p>
          </p:txBody>
        </p:sp>
      </p:grpSp>
      <p:sp>
        <p:nvSpPr>
          <p:cNvPr id="22" name="Content Placeholder 2"/>
          <p:cNvSpPr>
            <a:spLocks noGrp="1"/>
          </p:cNvSpPr>
          <p:nvPr>
            <p:ph idx="1"/>
          </p:nvPr>
        </p:nvSpPr>
        <p:spPr>
          <a:xfrm>
            <a:off x="1376489" y="4213864"/>
            <a:ext cx="6407128" cy="1535929"/>
          </a:xfrm>
        </p:spPr>
        <p:txBody>
          <a:bodyPr>
            <a:normAutofit fontScale="92500" lnSpcReduction="10000"/>
          </a:bodyPr>
          <a:lstStyle/>
          <a:p>
            <a:r>
              <a:rPr lang="en-GB" dirty="0"/>
              <a:t>Previously </a:t>
            </a:r>
            <a:r>
              <a:rPr lang="en-GB" b="1" dirty="0"/>
              <a:t>one</a:t>
            </a:r>
            <a:r>
              <a:rPr lang="en-GB" dirty="0"/>
              <a:t> person proposes </a:t>
            </a:r>
            <a:r>
              <a:rPr lang="en-GB" b="1" dirty="0"/>
              <a:t>one</a:t>
            </a:r>
            <a:r>
              <a:rPr lang="en-GB" dirty="0"/>
              <a:t> algorithm</a:t>
            </a:r>
          </a:p>
          <a:p>
            <a:r>
              <a:rPr lang="en-GB" dirty="0"/>
              <a:t>Now </a:t>
            </a:r>
            <a:r>
              <a:rPr lang="en-GB" b="1" dirty="0"/>
              <a:t>one</a:t>
            </a:r>
            <a:r>
              <a:rPr lang="en-GB" dirty="0"/>
              <a:t> person proposes </a:t>
            </a:r>
            <a:r>
              <a:rPr lang="en-GB" b="1" dirty="0"/>
              <a:t>a set of </a:t>
            </a:r>
            <a:r>
              <a:rPr lang="en-GB" dirty="0"/>
              <a:t>algorithms</a:t>
            </a:r>
          </a:p>
          <a:p>
            <a:r>
              <a:rPr lang="en-GB" dirty="0"/>
              <a:t>Analogous to “</a:t>
            </a:r>
            <a:r>
              <a:rPr lang="en-GB" dirty="0">
                <a:solidFill>
                  <a:srgbClr val="00B050"/>
                </a:solidFill>
              </a:rPr>
              <a:t>industrial revolution</a:t>
            </a:r>
            <a:r>
              <a:rPr lang="en-GB" dirty="0"/>
              <a:t>” from hand made to machine made. Automatic Design. </a:t>
            </a:r>
          </a:p>
        </p:txBody>
      </p:sp>
      <p:sp>
        <p:nvSpPr>
          <p:cNvPr id="23" name="TextBox 22"/>
          <p:cNvSpPr txBox="1"/>
          <p:nvPr/>
        </p:nvSpPr>
        <p:spPr>
          <a:xfrm>
            <a:off x="1859101" y="3400568"/>
            <a:ext cx="6132659" cy="359520"/>
          </a:xfrm>
          <a:prstGeom prst="rect">
            <a:avLst/>
          </a:prstGeom>
          <a:noFill/>
        </p:spPr>
        <p:txBody>
          <a:bodyPr wrap="square" lIns="71182" tIns="35591" rIns="71182" bIns="35591" rtlCol="0">
            <a:spAutoFit/>
          </a:bodyPr>
          <a:lstStyle/>
          <a:p>
            <a:r>
              <a:rPr lang="en-GB" sz="1869" dirty="0"/>
              <a:t>Human cost </a:t>
            </a:r>
            <a:r>
              <a:rPr lang="en-GB" sz="1869" dirty="0">
                <a:solidFill>
                  <a:srgbClr val="FF0000"/>
                </a:solidFill>
              </a:rPr>
              <a:t>(INFLATION)</a:t>
            </a:r>
            <a:r>
              <a:rPr lang="en-GB" sz="1869" dirty="0"/>
              <a:t>          machine cost </a:t>
            </a:r>
            <a:r>
              <a:rPr lang="en-GB" sz="1869" dirty="0">
                <a:solidFill>
                  <a:srgbClr val="00B050"/>
                </a:solidFill>
              </a:rPr>
              <a:t>MOORE’S LAW</a:t>
            </a:r>
          </a:p>
        </p:txBody>
      </p:sp>
    </p:spTree>
    <p:extLst>
      <p:ext uri="{BB962C8B-B14F-4D97-AF65-F5344CB8AC3E}">
        <p14:creationId xmlns:p14="http://schemas.microsoft.com/office/powerpoint/2010/main" val="11996616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Previous Attempts at Evolving Random Graph Generators</a:t>
            </a:r>
          </a:p>
        </p:txBody>
      </p:sp>
      <p:sp>
        <p:nvSpPr>
          <p:cNvPr id="3" name="Content Placeholder 2"/>
          <p:cNvSpPr>
            <a:spLocks noGrp="1"/>
          </p:cNvSpPr>
          <p:nvPr>
            <p:ph idx="1"/>
          </p:nvPr>
        </p:nvSpPr>
        <p:spPr/>
        <p:txBody>
          <a:bodyPr>
            <a:normAutofit/>
          </a:bodyPr>
          <a:lstStyle/>
          <a:p>
            <a:r>
              <a:rPr lang="en-US" dirty="0"/>
              <a:t>Assumes “growth” model, adding one node at a time</a:t>
            </a:r>
          </a:p>
          <a:p>
            <a:r>
              <a:rPr lang="en-US" dirty="0"/>
              <a:t>Does well at reproducing traditional models</a:t>
            </a:r>
          </a:p>
          <a:p>
            <a:r>
              <a:rPr lang="en-US" dirty="0"/>
              <a:t>Not demonstrated to do well at generating real complex networks</a:t>
            </a:r>
          </a:p>
          <a:p>
            <a:r>
              <a:rPr lang="en-US" dirty="0"/>
              <a:t>Limits the search space of possible solutions</a:t>
            </a:r>
          </a:p>
        </p:txBody>
      </p:sp>
    </p:spTree>
    <p:extLst>
      <p:ext uri="{BB962C8B-B14F-4D97-AF65-F5344CB8AC3E}">
        <p14:creationId xmlns:p14="http://schemas.microsoft.com/office/powerpoint/2010/main" val="1184911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86" y="710325"/>
            <a:ext cx="7119031" cy="621972"/>
          </a:xfrm>
        </p:spPr>
        <p:txBody>
          <a:bodyPr>
            <a:normAutofit fontScale="90000"/>
          </a:bodyPr>
          <a:lstStyle/>
          <a:p>
            <a:r>
              <a:rPr lang="en-US" dirty="0"/>
              <a:t>Increased Algorithmic Primitive Granularity</a:t>
            </a:r>
          </a:p>
        </p:txBody>
      </p:sp>
      <p:sp>
        <p:nvSpPr>
          <p:cNvPr id="3" name="Content Placeholder 2"/>
          <p:cNvSpPr>
            <a:spLocks noGrp="1"/>
          </p:cNvSpPr>
          <p:nvPr>
            <p:ph idx="1"/>
          </p:nvPr>
        </p:nvSpPr>
        <p:spPr/>
        <p:txBody>
          <a:bodyPr/>
          <a:lstStyle/>
          <a:p>
            <a:r>
              <a:rPr lang="en-US" dirty="0"/>
              <a:t>Remove the assumed “growth” structure</a:t>
            </a:r>
          </a:p>
          <a:p>
            <a:r>
              <a:rPr lang="en-US" dirty="0"/>
              <a:t>More flexible lower-level primitive set</a:t>
            </a:r>
          </a:p>
          <a:p>
            <a:r>
              <a:rPr lang="en-US" dirty="0"/>
              <a:t>Benefit: Can represent a larger variety of algorithms</a:t>
            </a:r>
          </a:p>
          <a:p>
            <a:r>
              <a:rPr lang="en-US" dirty="0"/>
              <a:t>Drawback: Larger search space, increasing complexity</a:t>
            </a:r>
          </a:p>
        </p:txBody>
      </p:sp>
    </p:spTree>
    <p:extLst>
      <p:ext uri="{BB962C8B-B14F-4D97-AF65-F5344CB8AC3E}">
        <p14:creationId xmlns:p14="http://schemas.microsoft.com/office/powerpoint/2010/main" val="1509083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p:txBody>
          <a:bodyPr/>
          <a:lstStyle/>
          <a:p>
            <a:r>
              <a:rPr lang="en-US" dirty="0"/>
              <a:t>NSGA-II evolves population of random graph models</a:t>
            </a:r>
          </a:p>
          <a:p>
            <a:r>
              <a:rPr lang="en-US" dirty="0"/>
              <a:t>Strongly typed parse tree representation</a:t>
            </a:r>
          </a:p>
          <a:p>
            <a:r>
              <a:rPr lang="en-US" dirty="0"/>
              <a:t>Centrality distributions used to evaluate solution quality (degree, </a:t>
            </a:r>
            <a:r>
              <a:rPr lang="en-US" dirty="0" err="1"/>
              <a:t>betweenness</a:t>
            </a:r>
            <a:r>
              <a:rPr lang="en-US" dirty="0"/>
              <a:t>, PageRank)</a:t>
            </a:r>
          </a:p>
        </p:txBody>
      </p:sp>
    </p:spTree>
    <p:extLst>
      <p:ext uri="{BB962C8B-B14F-4D97-AF65-F5344CB8AC3E}">
        <p14:creationId xmlns:p14="http://schemas.microsoft.com/office/powerpoint/2010/main" val="26760490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781492"/>
            <a:ext cx="6407128" cy="797479"/>
          </a:xfrm>
        </p:spPr>
        <p:txBody>
          <a:bodyPr/>
          <a:lstStyle/>
          <a:p>
            <a:r>
              <a:rPr lang="en-US" dirty="0"/>
              <a:t>Primitive Operations</a:t>
            </a:r>
          </a:p>
        </p:txBody>
      </p:sp>
      <p:sp>
        <p:nvSpPr>
          <p:cNvPr id="3" name="Content Placeholder 2"/>
          <p:cNvSpPr>
            <a:spLocks noGrp="1"/>
          </p:cNvSpPr>
          <p:nvPr>
            <p:ph idx="1"/>
          </p:nvPr>
        </p:nvSpPr>
        <p:spPr>
          <a:xfrm>
            <a:off x="1264366" y="1466845"/>
            <a:ext cx="6615268" cy="4484928"/>
          </a:xfrm>
        </p:spPr>
        <p:txBody>
          <a:bodyPr>
            <a:normAutofit fontScale="85000" lnSpcReduction="10000"/>
          </a:bodyPr>
          <a:lstStyle/>
          <a:p>
            <a:pPr marL="0" indent="0">
              <a:buNone/>
            </a:pPr>
            <a:r>
              <a:rPr lang="en-US" b="1" dirty="0"/>
              <a:t>Terminals</a:t>
            </a:r>
          </a:p>
          <a:p>
            <a:r>
              <a:rPr lang="en-US" dirty="0"/>
              <a:t>Graph elements: nodes, edges</a:t>
            </a:r>
          </a:p>
          <a:p>
            <a:r>
              <a:rPr lang="en-US" dirty="0"/>
              <a:t>Graph properties: average degree, size, order</a:t>
            </a:r>
          </a:p>
          <a:p>
            <a:r>
              <a:rPr lang="en-US" dirty="0"/>
              <a:t>Constants: integers, probabilities, Booleans, user inputs</a:t>
            </a:r>
          </a:p>
          <a:p>
            <a:r>
              <a:rPr lang="en-US" dirty="0"/>
              <a:t>No-op terminators</a:t>
            </a:r>
          </a:p>
          <a:p>
            <a:pPr marL="0" indent="0">
              <a:buNone/>
            </a:pPr>
            <a:endParaRPr lang="en-US" b="1" dirty="0"/>
          </a:p>
          <a:p>
            <a:pPr marL="0" indent="0">
              <a:buNone/>
            </a:pPr>
            <a:r>
              <a:rPr lang="en-US" b="1" dirty="0"/>
              <a:t>Functions</a:t>
            </a:r>
          </a:p>
          <a:p>
            <a:r>
              <a:rPr lang="en-US" dirty="0"/>
              <a:t>Basic programming constructs: for, while, if-else</a:t>
            </a:r>
          </a:p>
          <a:p>
            <a:r>
              <a:rPr lang="en-US" dirty="0"/>
              <a:t>Data structures: lists of values, nodes, or edges, list</a:t>
            </a:r>
          </a:p>
          <a:p>
            <a:r>
              <a:rPr lang="en-US" dirty="0"/>
              <a:t>combining/selection/sorting</a:t>
            </a:r>
          </a:p>
          <a:p>
            <a:r>
              <a:rPr lang="en-US" dirty="0"/>
              <a:t>Math and logic operators: add, multiply, </a:t>
            </a:r>
            <a:r>
              <a:rPr lang="en-US" i="1" dirty="0"/>
              <a:t>&lt;</a:t>
            </a:r>
            <a:r>
              <a:rPr lang="en-US" dirty="0"/>
              <a:t>, ==, AND, OR</a:t>
            </a:r>
          </a:p>
          <a:p>
            <a:r>
              <a:rPr lang="en-US" dirty="0"/>
              <a:t>Graph operators: add edges, add subgraph, rewire edges</a:t>
            </a:r>
          </a:p>
        </p:txBody>
      </p:sp>
    </p:spTree>
    <p:extLst>
      <p:ext uri="{BB962C8B-B14F-4D97-AF65-F5344CB8AC3E}">
        <p14:creationId xmlns:p14="http://schemas.microsoft.com/office/powerpoint/2010/main" val="3524748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87" y="759366"/>
            <a:ext cx="7119031" cy="651419"/>
          </a:xfrm>
        </p:spPr>
        <p:txBody>
          <a:bodyPr>
            <a:normAutofit fontScale="90000"/>
          </a:bodyPr>
          <a:lstStyle/>
          <a:p>
            <a:r>
              <a:rPr lang="en-US" dirty="0"/>
              <a:t>Example Evolved Random Graph Generator</a:t>
            </a:r>
          </a:p>
        </p:txBody>
      </p:sp>
      <p:pic>
        <p:nvPicPr>
          <p:cNvPr id="7170" name="Picture 2" descr="C:\Users\Daniel\Documents\work\GECCO 2017\ssci_rgg\figures\example_gp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85" y="1522906"/>
            <a:ext cx="7076056" cy="358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969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436" y="906232"/>
            <a:ext cx="6407128" cy="560616"/>
          </a:xfrm>
        </p:spPr>
        <p:txBody>
          <a:bodyPr>
            <a:normAutofit fontScale="90000"/>
          </a:bodyPr>
          <a:lstStyle/>
          <a:p>
            <a:r>
              <a:rPr lang="en-US" dirty="0"/>
              <a:t>Reproducing </a:t>
            </a:r>
            <a:r>
              <a:rPr lang="en-US" dirty="0" err="1"/>
              <a:t>Erdös-Rényi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637824"/>
              </p:ext>
            </p:extLst>
          </p:nvPr>
        </p:nvGraphicFramePr>
        <p:xfrm>
          <a:off x="1077498" y="3485062"/>
          <a:ext cx="6858203" cy="2373624"/>
        </p:xfrm>
        <a:graphic>
          <a:graphicData uri="http://schemas.openxmlformats.org/drawingml/2006/table">
            <a:tbl>
              <a:tblPr firstRow="1" bandRow="1">
                <a:tableStyleId>{5C22544A-7EE6-4342-B048-85BDC9FD1C3A}</a:tableStyleId>
              </a:tblPr>
              <a:tblGrid>
                <a:gridCol w="1121793">
                  <a:extLst>
                    <a:ext uri="{9D8B030D-6E8A-4147-A177-3AD203B41FA5}">
                      <a16:colId xmlns:a16="http://schemas.microsoft.com/office/drawing/2014/main" val="20000"/>
                    </a:ext>
                  </a:extLst>
                </a:gridCol>
                <a:gridCol w="1121793">
                  <a:extLst>
                    <a:ext uri="{9D8B030D-6E8A-4147-A177-3AD203B41FA5}">
                      <a16:colId xmlns:a16="http://schemas.microsoft.com/office/drawing/2014/main" val="20001"/>
                    </a:ext>
                  </a:extLst>
                </a:gridCol>
                <a:gridCol w="1121793">
                  <a:extLst>
                    <a:ext uri="{9D8B030D-6E8A-4147-A177-3AD203B41FA5}">
                      <a16:colId xmlns:a16="http://schemas.microsoft.com/office/drawing/2014/main" val="20002"/>
                    </a:ext>
                  </a:extLst>
                </a:gridCol>
                <a:gridCol w="1121793">
                  <a:extLst>
                    <a:ext uri="{9D8B030D-6E8A-4147-A177-3AD203B41FA5}">
                      <a16:colId xmlns:a16="http://schemas.microsoft.com/office/drawing/2014/main" val="20003"/>
                    </a:ext>
                  </a:extLst>
                </a:gridCol>
                <a:gridCol w="1121793">
                  <a:extLst>
                    <a:ext uri="{9D8B030D-6E8A-4147-A177-3AD203B41FA5}">
                      <a16:colId xmlns:a16="http://schemas.microsoft.com/office/drawing/2014/main" val="20004"/>
                    </a:ext>
                  </a:extLst>
                </a:gridCol>
                <a:gridCol w="1249238">
                  <a:extLst>
                    <a:ext uri="{9D8B030D-6E8A-4147-A177-3AD203B41FA5}">
                      <a16:colId xmlns:a16="http://schemas.microsoft.com/office/drawing/2014/main" val="20005"/>
                    </a:ext>
                  </a:extLst>
                </a:gridCol>
              </a:tblGrid>
              <a:tr h="470917">
                <a:tc>
                  <a:txBody>
                    <a:bodyPr/>
                    <a:lstStyle/>
                    <a:p>
                      <a:endParaRPr lang="en-US" sz="1400" dirty="0"/>
                    </a:p>
                  </a:txBody>
                  <a:tcPr marL="71190" marR="71190" marT="35595" marB="35595" anchorCtr="1"/>
                </a:tc>
                <a:tc gridSpan="2">
                  <a:txBody>
                    <a:bodyPr/>
                    <a:lstStyle/>
                    <a:p>
                      <a:r>
                        <a:rPr lang="en-US" sz="1400" dirty="0"/>
                        <a:t>Low-GP</a:t>
                      </a:r>
                    </a:p>
                  </a:txBody>
                  <a:tcPr marL="71190" marR="71190" marT="35595" marB="35595" anchorCtr="1"/>
                </a:tc>
                <a:tc hMerge="1">
                  <a:txBody>
                    <a:bodyPr/>
                    <a:lstStyle/>
                    <a:p>
                      <a:endParaRPr lang="en-US" dirty="0"/>
                    </a:p>
                  </a:txBody>
                  <a:tcPr/>
                </a:tc>
                <a:tc>
                  <a:txBody>
                    <a:bodyPr/>
                    <a:lstStyle/>
                    <a:p>
                      <a:endParaRPr lang="en-US" sz="1400"/>
                    </a:p>
                  </a:txBody>
                  <a:tcPr marL="71190" marR="71190" marT="35595" marB="35595" anchorCtr="1"/>
                </a:tc>
                <a:tc gridSpan="2">
                  <a:txBody>
                    <a:bodyPr/>
                    <a:lstStyle/>
                    <a:p>
                      <a:r>
                        <a:rPr lang="en-US" sz="1400" dirty="0"/>
                        <a:t>High-GP</a:t>
                      </a:r>
                    </a:p>
                  </a:txBody>
                  <a:tcPr marL="71190" marR="71190" marT="35595" marB="35595" anchorCtr="1"/>
                </a:tc>
                <a:tc hMerge="1">
                  <a:txBody>
                    <a:bodyPr/>
                    <a:lstStyle/>
                    <a:p>
                      <a:endParaRPr lang="en-US" dirty="0"/>
                    </a:p>
                  </a:txBody>
                  <a:tcPr/>
                </a:tc>
                <a:extLst>
                  <a:ext uri="{0D108BD9-81ED-4DB2-BD59-A6C34878D82A}">
                    <a16:rowId xmlns:a16="http://schemas.microsoft.com/office/drawing/2014/main" val="10000"/>
                  </a:ext>
                </a:extLst>
              </a:tr>
              <a:tr h="470917">
                <a:tc>
                  <a:txBody>
                    <a:bodyPr/>
                    <a:lstStyle/>
                    <a:p>
                      <a:r>
                        <a:rPr lang="en-US" sz="1400" b="1" dirty="0"/>
                        <a:t>Metric</a:t>
                      </a:r>
                    </a:p>
                  </a:txBody>
                  <a:tcPr marL="71190" marR="71190" marT="35595" marB="35595" anchorCtr="1"/>
                </a:tc>
                <a:tc>
                  <a:txBody>
                    <a:bodyPr/>
                    <a:lstStyle/>
                    <a:p>
                      <a:r>
                        <a:rPr lang="en-US" sz="1400" b="1" dirty="0"/>
                        <a:t>Mean</a:t>
                      </a:r>
                    </a:p>
                  </a:txBody>
                  <a:tcPr marL="71190" marR="71190" marT="35595" marB="35595" anchorCtr="1"/>
                </a:tc>
                <a:tc>
                  <a:txBody>
                    <a:bodyPr/>
                    <a:lstStyle/>
                    <a:p>
                      <a:r>
                        <a:rPr lang="el-GR" sz="1400" b="1" dirty="0"/>
                        <a:t>σ</a:t>
                      </a:r>
                      <a:endParaRPr lang="en-US" sz="1400" b="1" dirty="0"/>
                    </a:p>
                  </a:txBody>
                  <a:tcPr marL="71190" marR="71190" marT="35595" marB="35595" anchorCtr="1"/>
                </a:tc>
                <a:tc>
                  <a:txBody>
                    <a:bodyPr/>
                    <a:lstStyle/>
                    <a:p>
                      <a:r>
                        <a:rPr lang="en-US" sz="1400" b="1" dirty="0"/>
                        <a:t>Comparison</a:t>
                      </a:r>
                    </a:p>
                  </a:txBody>
                  <a:tcPr marL="71190" marR="71190" marT="35595" marB="35595" anchorCtr="1"/>
                </a:tc>
                <a:tc>
                  <a:txBody>
                    <a:bodyPr/>
                    <a:lstStyle/>
                    <a:p>
                      <a:r>
                        <a:rPr lang="en-US" sz="1400" b="1" dirty="0"/>
                        <a:t>Mean</a:t>
                      </a:r>
                    </a:p>
                  </a:txBody>
                  <a:tcPr marL="71190" marR="71190" marT="35595" marB="35595"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a:t>σ</a:t>
                      </a:r>
                      <a:endParaRPr lang="en-US" sz="1400" b="1" dirty="0"/>
                    </a:p>
                  </a:txBody>
                  <a:tcPr marL="71190" marR="71190" marT="35595" marB="35595" anchorCtr="1"/>
                </a:tc>
                <a:extLst>
                  <a:ext uri="{0D108BD9-81ED-4DB2-BD59-A6C34878D82A}">
                    <a16:rowId xmlns:a16="http://schemas.microsoft.com/office/drawing/2014/main" val="10001"/>
                  </a:ext>
                </a:extLst>
              </a:tr>
              <a:tr h="470917">
                <a:tc>
                  <a:txBody>
                    <a:bodyPr/>
                    <a:lstStyle/>
                    <a:p>
                      <a:r>
                        <a:rPr lang="en-US" sz="1400" dirty="0"/>
                        <a:t>Degree</a:t>
                      </a:r>
                    </a:p>
                  </a:txBody>
                  <a:tcPr marL="71190" marR="71190" marT="35595" marB="35595" anchorCtr="1"/>
                </a:tc>
                <a:tc>
                  <a:txBody>
                    <a:bodyPr/>
                    <a:lstStyle/>
                    <a:p>
                      <a:r>
                        <a:rPr lang="en-US" sz="1400" dirty="0"/>
                        <a:t>0.101</a:t>
                      </a:r>
                    </a:p>
                  </a:txBody>
                  <a:tcPr marL="71190" marR="71190" marT="35595" marB="35595" anchorCtr="1"/>
                </a:tc>
                <a:tc>
                  <a:txBody>
                    <a:bodyPr/>
                    <a:lstStyle/>
                    <a:p>
                      <a:r>
                        <a:rPr lang="en-US" sz="1400" dirty="0"/>
                        <a:t>0.048</a:t>
                      </a:r>
                    </a:p>
                  </a:txBody>
                  <a:tcPr marL="71190" marR="71190" marT="35595" marB="35595" anchorCtr="1"/>
                </a:tc>
                <a:tc>
                  <a:txBody>
                    <a:bodyPr/>
                    <a:lstStyle/>
                    <a:p>
                      <a:r>
                        <a:rPr lang="en-US" sz="1400" dirty="0"/>
                        <a:t>=</a:t>
                      </a:r>
                    </a:p>
                  </a:txBody>
                  <a:tcPr marL="71190" marR="71190" marT="35595" marB="35595" anchorCtr="1"/>
                </a:tc>
                <a:tc>
                  <a:txBody>
                    <a:bodyPr/>
                    <a:lstStyle/>
                    <a:p>
                      <a:r>
                        <a:rPr lang="en-US" sz="1400" dirty="0"/>
                        <a:t>0.108</a:t>
                      </a:r>
                    </a:p>
                  </a:txBody>
                  <a:tcPr marL="71190" marR="71190" marT="35595" marB="35595" anchorCtr="1"/>
                </a:tc>
                <a:tc>
                  <a:txBody>
                    <a:bodyPr/>
                    <a:lstStyle/>
                    <a:p>
                      <a:r>
                        <a:rPr lang="en-US" sz="1400" dirty="0"/>
                        <a:t>0.047</a:t>
                      </a:r>
                    </a:p>
                  </a:txBody>
                  <a:tcPr marL="71190" marR="71190" marT="35595" marB="35595" anchorCtr="1"/>
                </a:tc>
                <a:extLst>
                  <a:ext uri="{0D108BD9-81ED-4DB2-BD59-A6C34878D82A}">
                    <a16:rowId xmlns:a16="http://schemas.microsoft.com/office/drawing/2014/main" val="10002"/>
                  </a:ext>
                </a:extLst>
              </a:tr>
              <a:tr h="489956">
                <a:tc>
                  <a:txBody>
                    <a:bodyPr/>
                    <a:lstStyle/>
                    <a:p>
                      <a:r>
                        <a:rPr lang="en-US" sz="1400" dirty="0" err="1"/>
                        <a:t>Betweenness</a:t>
                      </a:r>
                      <a:endParaRPr lang="en-US" sz="1400" dirty="0"/>
                    </a:p>
                  </a:txBody>
                  <a:tcPr marL="71190" marR="71190" marT="35595" marB="35595" anchorCtr="1"/>
                </a:tc>
                <a:tc>
                  <a:txBody>
                    <a:bodyPr/>
                    <a:lstStyle/>
                    <a:p>
                      <a:r>
                        <a:rPr lang="en-US" sz="1400" dirty="0"/>
                        <a:t>0.104</a:t>
                      </a:r>
                    </a:p>
                  </a:txBody>
                  <a:tcPr marL="71190" marR="71190" marT="35595" marB="35595" anchorCtr="1"/>
                </a:tc>
                <a:tc>
                  <a:txBody>
                    <a:bodyPr/>
                    <a:lstStyle/>
                    <a:p>
                      <a:r>
                        <a:rPr lang="en-US" sz="1400" dirty="0"/>
                        <a:t>0.031</a:t>
                      </a:r>
                    </a:p>
                  </a:txBody>
                  <a:tcPr marL="71190" marR="71190" marT="35595" marB="35595" anchorCtr="1"/>
                </a:tc>
                <a:tc>
                  <a:txBody>
                    <a:bodyPr/>
                    <a:lstStyle/>
                    <a:p>
                      <a:r>
                        <a:rPr lang="en-US" sz="1400" dirty="0"/>
                        <a:t>=</a:t>
                      </a:r>
                    </a:p>
                  </a:txBody>
                  <a:tcPr marL="71190" marR="71190" marT="35595" marB="35595" anchorCtr="1"/>
                </a:tc>
                <a:tc>
                  <a:txBody>
                    <a:bodyPr/>
                    <a:lstStyle/>
                    <a:p>
                      <a:r>
                        <a:rPr lang="en-US" sz="1400" dirty="0"/>
                        <a:t>0.105</a:t>
                      </a:r>
                    </a:p>
                  </a:txBody>
                  <a:tcPr marL="71190" marR="71190" marT="35595" marB="35595" anchorCtr="1"/>
                </a:tc>
                <a:tc>
                  <a:txBody>
                    <a:bodyPr/>
                    <a:lstStyle/>
                    <a:p>
                      <a:r>
                        <a:rPr lang="en-US" sz="1400" dirty="0"/>
                        <a:t>0.033</a:t>
                      </a:r>
                    </a:p>
                  </a:txBody>
                  <a:tcPr marL="71190" marR="71190" marT="35595" marB="35595" anchorCtr="1"/>
                </a:tc>
                <a:extLst>
                  <a:ext uri="{0D108BD9-81ED-4DB2-BD59-A6C34878D82A}">
                    <a16:rowId xmlns:a16="http://schemas.microsoft.com/office/drawing/2014/main" val="10003"/>
                  </a:ext>
                </a:extLst>
              </a:tr>
              <a:tr h="470917">
                <a:tc>
                  <a:txBody>
                    <a:bodyPr/>
                    <a:lstStyle/>
                    <a:p>
                      <a:r>
                        <a:rPr lang="en-US" sz="1400" dirty="0"/>
                        <a:t>PageRank</a:t>
                      </a:r>
                    </a:p>
                  </a:txBody>
                  <a:tcPr marL="71190" marR="71190" marT="35595" marB="35595" anchorCtr="1"/>
                </a:tc>
                <a:tc>
                  <a:txBody>
                    <a:bodyPr/>
                    <a:lstStyle/>
                    <a:p>
                      <a:r>
                        <a:rPr lang="en-US" sz="1400" dirty="0"/>
                        <a:t>0.110</a:t>
                      </a:r>
                    </a:p>
                  </a:txBody>
                  <a:tcPr marL="71190" marR="71190" marT="35595" marB="35595" anchorCtr="1"/>
                </a:tc>
                <a:tc>
                  <a:txBody>
                    <a:bodyPr/>
                    <a:lstStyle/>
                    <a:p>
                      <a:r>
                        <a:rPr lang="en-US" sz="1400" dirty="0"/>
                        <a:t>0.032</a:t>
                      </a:r>
                    </a:p>
                  </a:txBody>
                  <a:tcPr marL="71190" marR="71190" marT="35595" marB="35595" anchorCtr="1"/>
                </a:tc>
                <a:tc>
                  <a:txBody>
                    <a:bodyPr/>
                    <a:lstStyle/>
                    <a:p>
                      <a:r>
                        <a:rPr lang="en-US" sz="1400" dirty="0"/>
                        <a:t>=</a:t>
                      </a:r>
                    </a:p>
                  </a:txBody>
                  <a:tcPr marL="71190" marR="71190" marT="35595" marB="35595" anchorCtr="1"/>
                </a:tc>
                <a:tc>
                  <a:txBody>
                    <a:bodyPr/>
                    <a:lstStyle/>
                    <a:p>
                      <a:r>
                        <a:rPr lang="en-US" sz="1400" dirty="0"/>
                        <a:t>0.112</a:t>
                      </a:r>
                    </a:p>
                  </a:txBody>
                  <a:tcPr marL="71190" marR="71190" marT="35595" marB="35595" anchorCtr="1"/>
                </a:tc>
                <a:tc>
                  <a:txBody>
                    <a:bodyPr/>
                    <a:lstStyle/>
                    <a:p>
                      <a:r>
                        <a:rPr lang="en-US" sz="1400" dirty="0"/>
                        <a:t>0.029</a:t>
                      </a:r>
                    </a:p>
                  </a:txBody>
                  <a:tcPr marL="71190" marR="71190" marT="35595" marB="35595" anchorCtr="1"/>
                </a:tc>
                <a:extLst>
                  <a:ext uri="{0D108BD9-81ED-4DB2-BD59-A6C34878D82A}">
                    <a16:rowId xmlns:a16="http://schemas.microsoft.com/office/drawing/2014/main" val="10004"/>
                  </a:ext>
                </a:extLst>
              </a:tr>
            </a:tbl>
          </a:graphicData>
        </a:graphic>
      </p:graphicFrame>
      <p:pic>
        <p:nvPicPr>
          <p:cNvPr id="8197" name="Picture 5" descr="C:\Users\Daniel\Documents\work\GECCO 2017\ssci_rgg\figures\erd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084" y="1466846"/>
            <a:ext cx="2466710" cy="185003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Daniel\Documents\work\GECCO 2017\ssci_rgg\figures\er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168" y="1466846"/>
            <a:ext cx="2466711" cy="1850033"/>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Daniel\Documents\work\GECCO 2017\ssci_rgg\figures\erp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63" y="1466846"/>
            <a:ext cx="2466710" cy="185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21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181" y="906232"/>
            <a:ext cx="6895576" cy="560616"/>
          </a:xfrm>
        </p:spPr>
        <p:txBody>
          <a:bodyPr>
            <a:normAutofit fontScale="90000"/>
          </a:bodyPr>
          <a:lstStyle/>
          <a:p>
            <a:r>
              <a:rPr lang="en-US" dirty="0"/>
              <a:t>Reproducing Random Community Graphs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30023"/>
              </p:ext>
            </p:extLst>
          </p:nvPr>
        </p:nvGraphicFramePr>
        <p:xfrm>
          <a:off x="1096180" y="1578969"/>
          <a:ext cx="6895575" cy="1969984"/>
        </p:xfrm>
        <a:graphic>
          <a:graphicData uri="http://schemas.openxmlformats.org/drawingml/2006/table">
            <a:tbl>
              <a:tblPr firstRow="1" bandRow="1">
                <a:tableStyleId>{5C22544A-7EE6-4342-B048-85BDC9FD1C3A}</a:tableStyleId>
              </a:tblPr>
              <a:tblGrid>
                <a:gridCol w="1127906">
                  <a:extLst>
                    <a:ext uri="{9D8B030D-6E8A-4147-A177-3AD203B41FA5}">
                      <a16:colId xmlns:a16="http://schemas.microsoft.com/office/drawing/2014/main" val="20000"/>
                    </a:ext>
                  </a:extLst>
                </a:gridCol>
                <a:gridCol w="1127906">
                  <a:extLst>
                    <a:ext uri="{9D8B030D-6E8A-4147-A177-3AD203B41FA5}">
                      <a16:colId xmlns:a16="http://schemas.microsoft.com/office/drawing/2014/main" val="20001"/>
                    </a:ext>
                  </a:extLst>
                </a:gridCol>
                <a:gridCol w="1127906">
                  <a:extLst>
                    <a:ext uri="{9D8B030D-6E8A-4147-A177-3AD203B41FA5}">
                      <a16:colId xmlns:a16="http://schemas.microsoft.com/office/drawing/2014/main" val="20002"/>
                    </a:ext>
                  </a:extLst>
                </a:gridCol>
                <a:gridCol w="1127906">
                  <a:extLst>
                    <a:ext uri="{9D8B030D-6E8A-4147-A177-3AD203B41FA5}">
                      <a16:colId xmlns:a16="http://schemas.microsoft.com/office/drawing/2014/main" val="20003"/>
                    </a:ext>
                  </a:extLst>
                </a:gridCol>
                <a:gridCol w="1127906">
                  <a:extLst>
                    <a:ext uri="{9D8B030D-6E8A-4147-A177-3AD203B41FA5}">
                      <a16:colId xmlns:a16="http://schemas.microsoft.com/office/drawing/2014/main" val="20004"/>
                    </a:ext>
                  </a:extLst>
                </a:gridCol>
                <a:gridCol w="1256045">
                  <a:extLst>
                    <a:ext uri="{9D8B030D-6E8A-4147-A177-3AD203B41FA5}">
                      <a16:colId xmlns:a16="http://schemas.microsoft.com/office/drawing/2014/main" val="20005"/>
                    </a:ext>
                  </a:extLst>
                </a:gridCol>
              </a:tblGrid>
              <a:tr h="370007">
                <a:tc>
                  <a:txBody>
                    <a:bodyPr/>
                    <a:lstStyle/>
                    <a:p>
                      <a:endParaRPr lang="en-US" sz="1400" dirty="0"/>
                    </a:p>
                  </a:txBody>
                  <a:tcPr marL="71190" marR="71190" marT="35595" marB="35595" anchorCtr="1"/>
                </a:tc>
                <a:tc gridSpan="2">
                  <a:txBody>
                    <a:bodyPr/>
                    <a:lstStyle/>
                    <a:p>
                      <a:r>
                        <a:rPr lang="en-US" sz="1400" dirty="0"/>
                        <a:t>Low-GP</a:t>
                      </a:r>
                    </a:p>
                  </a:txBody>
                  <a:tcPr marL="71190" marR="71190" marT="35595" marB="35595" anchorCtr="1"/>
                </a:tc>
                <a:tc hMerge="1">
                  <a:txBody>
                    <a:bodyPr/>
                    <a:lstStyle/>
                    <a:p>
                      <a:endParaRPr lang="en-US" dirty="0"/>
                    </a:p>
                  </a:txBody>
                  <a:tcPr/>
                </a:tc>
                <a:tc>
                  <a:txBody>
                    <a:bodyPr/>
                    <a:lstStyle/>
                    <a:p>
                      <a:endParaRPr lang="en-US" sz="1400" dirty="0"/>
                    </a:p>
                  </a:txBody>
                  <a:tcPr marL="71190" marR="71190" marT="35595" marB="35595" anchorCtr="1"/>
                </a:tc>
                <a:tc gridSpan="2">
                  <a:txBody>
                    <a:bodyPr/>
                    <a:lstStyle/>
                    <a:p>
                      <a:r>
                        <a:rPr lang="en-US" sz="1400" dirty="0"/>
                        <a:t>High-GP</a:t>
                      </a:r>
                    </a:p>
                  </a:txBody>
                  <a:tcPr marL="71190" marR="71190" marT="35595" marB="35595" anchorCtr="1"/>
                </a:tc>
                <a:tc hMerge="1">
                  <a:txBody>
                    <a:bodyPr/>
                    <a:lstStyle/>
                    <a:p>
                      <a:endParaRPr lang="en-US" dirty="0"/>
                    </a:p>
                  </a:txBody>
                  <a:tcPr/>
                </a:tc>
                <a:extLst>
                  <a:ext uri="{0D108BD9-81ED-4DB2-BD59-A6C34878D82A}">
                    <a16:rowId xmlns:a16="http://schemas.microsoft.com/office/drawing/2014/main" val="10000"/>
                  </a:ext>
                </a:extLst>
              </a:tr>
              <a:tr h="370007">
                <a:tc>
                  <a:txBody>
                    <a:bodyPr/>
                    <a:lstStyle/>
                    <a:p>
                      <a:r>
                        <a:rPr lang="en-US" sz="1400" b="1" dirty="0"/>
                        <a:t>Metric</a:t>
                      </a:r>
                    </a:p>
                  </a:txBody>
                  <a:tcPr marL="71190" marR="71190" marT="35595" marB="35595" anchorCtr="1"/>
                </a:tc>
                <a:tc>
                  <a:txBody>
                    <a:bodyPr/>
                    <a:lstStyle/>
                    <a:p>
                      <a:r>
                        <a:rPr lang="en-US" sz="1400" b="1" dirty="0"/>
                        <a:t>Mean</a:t>
                      </a:r>
                    </a:p>
                  </a:txBody>
                  <a:tcPr marL="71190" marR="71190" marT="35595" marB="35595" anchorCtr="1"/>
                </a:tc>
                <a:tc>
                  <a:txBody>
                    <a:bodyPr/>
                    <a:lstStyle/>
                    <a:p>
                      <a:r>
                        <a:rPr lang="el-GR" sz="1400" b="1" dirty="0"/>
                        <a:t>σ</a:t>
                      </a:r>
                      <a:endParaRPr lang="en-US" sz="1400" b="1" dirty="0"/>
                    </a:p>
                  </a:txBody>
                  <a:tcPr marL="71190" marR="71190" marT="35595" marB="35595" anchorCtr="1"/>
                </a:tc>
                <a:tc>
                  <a:txBody>
                    <a:bodyPr/>
                    <a:lstStyle/>
                    <a:p>
                      <a:r>
                        <a:rPr lang="en-US" sz="1400" b="1" dirty="0"/>
                        <a:t>Comparison</a:t>
                      </a:r>
                    </a:p>
                  </a:txBody>
                  <a:tcPr marL="71190" marR="71190" marT="35595" marB="35595" anchorCtr="1"/>
                </a:tc>
                <a:tc>
                  <a:txBody>
                    <a:bodyPr/>
                    <a:lstStyle/>
                    <a:p>
                      <a:r>
                        <a:rPr lang="en-US" sz="1400" b="1" dirty="0"/>
                        <a:t>Mean</a:t>
                      </a:r>
                    </a:p>
                  </a:txBody>
                  <a:tcPr marL="71190" marR="71190" marT="35595" marB="35595"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a:t>σ</a:t>
                      </a:r>
                      <a:endParaRPr lang="en-US" sz="1400" b="1" dirty="0"/>
                    </a:p>
                  </a:txBody>
                  <a:tcPr marL="71190" marR="71190" marT="35595" marB="35595" anchorCtr="1"/>
                </a:tc>
                <a:extLst>
                  <a:ext uri="{0D108BD9-81ED-4DB2-BD59-A6C34878D82A}">
                    <a16:rowId xmlns:a16="http://schemas.microsoft.com/office/drawing/2014/main" val="10001"/>
                  </a:ext>
                </a:extLst>
              </a:tr>
              <a:tr h="370007">
                <a:tc>
                  <a:txBody>
                    <a:bodyPr/>
                    <a:lstStyle/>
                    <a:p>
                      <a:r>
                        <a:rPr lang="en-US" sz="1400" dirty="0"/>
                        <a:t>Degree</a:t>
                      </a:r>
                    </a:p>
                  </a:txBody>
                  <a:tcPr marL="71190" marR="71190" marT="35595" marB="35595" anchorCtr="1"/>
                </a:tc>
                <a:tc>
                  <a:txBody>
                    <a:bodyPr/>
                    <a:lstStyle/>
                    <a:p>
                      <a:r>
                        <a:rPr lang="en-US" sz="1400" dirty="0"/>
                        <a:t>0.436</a:t>
                      </a:r>
                    </a:p>
                  </a:txBody>
                  <a:tcPr marL="71190" marR="71190" marT="35595" marB="35595" anchorCtr="1"/>
                </a:tc>
                <a:tc>
                  <a:txBody>
                    <a:bodyPr/>
                    <a:lstStyle/>
                    <a:p>
                      <a:r>
                        <a:rPr lang="en-US" sz="1400" dirty="0"/>
                        <a:t>0.075</a:t>
                      </a:r>
                    </a:p>
                  </a:txBody>
                  <a:tcPr marL="71190" marR="71190" marT="35595" marB="35595" anchorCtr="1"/>
                </a:tc>
                <a:tc>
                  <a:txBody>
                    <a:bodyPr/>
                    <a:lstStyle/>
                    <a:p>
                      <a:r>
                        <a:rPr lang="en-US" sz="1400" dirty="0"/>
                        <a:t>&lt;</a:t>
                      </a:r>
                    </a:p>
                  </a:txBody>
                  <a:tcPr marL="71190" marR="71190" marT="35595" marB="35595" anchorCtr="1"/>
                </a:tc>
                <a:tc>
                  <a:txBody>
                    <a:bodyPr/>
                    <a:lstStyle/>
                    <a:p>
                      <a:r>
                        <a:rPr lang="en-US" sz="1400" dirty="0"/>
                        <a:t>0.458</a:t>
                      </a:r>
                    </a:p>
                  </a:txBody>
                  <a:tcPr marL="71190" marR="71190" marT="35595" marB="35595" anchorCtr="1"/>
                </a:tc>
                <a:tc>
                  <a:txBody>
                    <a:bodyPr/>
                    <a:lstStyle/>
                    <a:p>
                      <a:r>
                        <a:rPr lang="en-US" sz="1400" dirty="0"/>
                        <a:t>0.055</a:t>
                      </a:r>
                    </a:p>
                  </a:txBody>
                  <a:tcPr marL="71190" marR="71190" marT="35595" marB="35595" anchorCtr="1"/>
                </a:tc>
                <a:extLst>
                  <a:ext uri="{0D108BD9-81ED-4DB2-BD59-A6C34878D82A}">
                    <a16:rowId xmlns:a16="http://schemas.microsoft.com/office/drawing/2014/main" val="10002"/>
                  </a:ext>
                </a:extLst>
              </a:tr>
              <a:tr h="489956">
                <a:tc>
                  <a:txBody>
                    <a:bodyPr/>
                    <a:lstStyle/>
                    <a:p>
                      <a:r>
                        <a:rPr lang="en-US" sz="1400" dirty="0" err="1"/>
                        <a:t>Betweenness</a:t>
                      </a:r>
                      <a:endParaRPr lang="en-US" sz="1400" dirty="0"/>
                    </a:p>
                  </a:txBody>
                  <a:tcPr marL="71190" marR="71190" marT="35595" marB="35595" anchorCtr="1"/>
                </a:tc>
                <a:tc>
                  <a:txBody>
                    <a:bodyPr/>
                    <a:lstStyle/>
                    <a:p>
                      <a:r>
                        <a:rPr lang="en-US" sz="1400" dirty="0"/>
                        <a:t>0.209</a:t>
                      </a:r>
                    </a:p>
                  </a:txBody>
                  <a:tcPr marL="71190" marR="71190" marT="35595" marB="35595" anchorCtr="1"/>
                </a:tc>
                <a:tc>
                  <a:txBody>
                    <a:bodyPr/>
                    <a:lstStyle/>
                    <a:p>
                      <a:r>
                        <a:rPr lang="en-US" sz="1400" dirty="0"/>
                        <a:t>0.105</a:t>
                      </a:r>
                    </a:p>
                  </a:txBody>
                  <a:tcPr marL="71190" marR="71190" marT="35595" marB="35595" anchorCtr="1"/>
                </a:tc>
                <a:tc>
                  <a:txBody>
                    <a:bodyPr/>
                    <a:lstStyle/>
                    <a:p>
                      <a:r>
                        <a:rPr lang="en-US" sz="1400" dirty="0"/>
                        <a:t>&lt;</a:t>
                      </a:r>
                    </a:p>
                  </a:txBody>
                  <a:tcPr marL="71190" marR="71190" marT="35595" marB="35595" anchorCtr="1"/>
                </a:tc>
                <a:tc>
                  <a:txBody>
                    <a:bodyPr/>
                    <a:lstStyle/>
                    <a:p>
                      <a:r>
                        <a:rPr lang="en-US" sz="1400" dirty="0"/>
                        <a:t>0.320</a:t>
                      </a:r>
                    </a:p>
                  </a:txBody>
                  <a:tcPr marL="71190" marR="71190" marT="35595" marB="35595" anchorCtr="1"/>
                </a:tc>
                <a:tc>
                  <a:txBody>
                    <a:bodyPr/>
                    <a:lstStyle/>
                    <a:p>
                      <a:r>
                        <a:rPr lang="en-US" sz="1400" dirty="0"/>
                        <a:t>0.126</a:t>
                      </a:r>
                    </a:p>
                  </a:txBody>
                  <a:tcPr marL="71190" marR="71190" marT="35595" marB="35595" anchorCtr="1"/>
                </a:tc>
                <a:extLst>
                  <a:ext uri="{0D108BD9-81ED-4DB2-BD59-A6C34878D82A}">
                    <a16:rowId xmlns:a16="http://schemas.microsoft.com/office/drawing/2014/main" val="10003"/>
                  </a:ext>
                </a:extLst>
              </a:tr>
              <a:tr h="370007">
                <a:tc>
                  <a:txBody>
                    <a:bodyPr/>
                    <a:lstStyle/>
                    <a:p>
                      <a:r>
                        <a:rPr lang="en-US" sz="1400" dirty="0"/>
                        <a:t>PageRank</a:t>
                      </a:r>
                    </a:p>
                  </a:txBody>
                  <a:tcPr marL="71190" marR="71190" marT="35595" marB="35595" anchorCtr="1"/>
                </a:tc>
                <a:tc>
                  <a:txBody>
                    <a:bodyPr/>
                    <a:lstStyle/>
                    <a:p>
                      <a:r>
                        <a:rPr lang="en-US" sz="1400" dirty="0"/>
                        <a:t>0.127</a:t>
                      </a:r>
                    </a:p>
                  </a:txBody>
                  <a:tcPr marL="71190" marR="71190" marT="35595" marB="35595" anchorCtr="1"/>
                </a:tc>
                <a:tc>
                  <a:txBody>
                    <a:bodyPr/>
                    <a:lstStyle/>
                    <a:p>
                      <a:r>
                        <a:rPr lang="en-US" sz="1400" dirty="0"/>
                        <a:t>0.029</a:t>
                      </a:r>
                    </a:p>
                  </a:txBody>
                  <a:tcPr marL="71190" marR="71190" marT="35595" marB="35595" anchorCtr="1"/>
                </a:tc>
                <a:tc>
                  <a:txBody>
                    <a:bodyPr/>
                    <a:lstStyle/>
                    <a:p>
                      <a:r>
                        <a:rPr lang="en-US" sz="1400" dirty="0"/>
                        <a:t>&lt;</a:t>
                      </a:r>
                    </a:p>
                  </a:txBody>
                  <a:tcPr marL="71190" marR="71190" marT="35595" marB="35595" anchorCtr="1"/>
                </a:tc>
                <a:tc>
                  <a:txBody>
                    <a:bodyPr/>
                    <a:lstStyle/>
                    <a:p>
                      <a:r>
                        <a:rPr lang="en-US" sz="1400" dirty="0"/>
                        <a:t>0.150</a:t>
                      </a:r>
                    </a:p>
                  </a:txBody>
                  <a:tcPr marL="71190" marR="71190" marT="35595" marB="35595" anchorCtr="1"/>
                </a:tc>
                <a:tc>
                  <a:txBody>
                    <a:bodyPr/>
                    <a:lstStyle/>
                    <a:p>
                      <a:r>
                        <a:rPr lang="en-US" sz="1400" dirty="0"/>
                        <a:t>0.036</a:t>
                      </a:r>
                    </a:p>
                  </a:txBody>
                  <a:tcPr marL="71190" marR="71190" marT="35595" marB="35595" anchorCtr="1"/>
                </a:tc>
                <a:extLst>
                  <a:ext uri="{0D108BD9-81ED-4DB2-BD59-A6C34878D82A}">
                    <a16:rowId xmlns:a16="http://schemas.microsoft.com/office/drawing/2014/main" val="10004"/>
                  </a:ext>
                </a:extLst>
              </a:tr>
            </a:tbl>
          </a:graphicData>
        </a:graphic>
      </p:graphicFrame>
      <p:pic>
        <p:nvPicPr>
          <p:cNvPr id="9218" name="Picture 2" descr="C:\Users\Daniel\Documents\work\GECCO 2017\ssci_rgg\figures\colla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278" y="4269926"/>
            <a:ext cx="2092404" cy="1786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8305" y="3651089"/>
            <a:ext cx="6615268" cy="455380"/>
          </a:xfrm>
          <a:prstGeom prst="rect">
            <a:avLst/>
          </a:prstGeom>
          <a:noFill/>
        </p:spPr>
        <p:txBody>
          <a:bodyPr wrap="square" lIns="71182" tIns="35591" rIns="71182" bIns="35591" rtlCol="0">
            <a:spAutoFit/>
          </a:bodyPr>
          <a:lstStyle/>
          <a:p>
            <a:r>
              <a:rPr lang="en-US" sz="2492" b="1" dirty="0"/>
              <a:t> Actual Graph		  Low-GP	        High-GP</a:t>
            </a:r>
          </a:p>
        </p:txBody>
      </p:sp>
      <p:pic>
        <p:nvPicPr>
          <p:cNvPr id="9219" name="Picture 3" descr="C:\Users\Daniel\Documents\work\GECCO 2017\ssci_rgg\figures\collab_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058" y="4389019"/>
            <a:ext cx="2417227" cy="15918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aniel\Documents\work\GECCO 2017\ssci_rgg\figures\collab_hi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375" y="4389016"/>
            <a:ext cx="2176373" cy="164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35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Evolved Random Collaboration Network Generator</a:t>
            </a:r>
          </a:p>
        </p:txBody>
      </p:sp>
      <p:pic>
        <p:nvPicPr>
          <p:cNvPr id="10242" name="Picture 2" descr="C:\Users\Daniel\Documents\work\GECCO 2017\ssci_rgg\figures\m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34" y="2307771"/>
            <a:ext cx="7007424" cy="341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87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152245" y="2005195"/>
            <a:ext cx="6783453" cy="3722331"/>
          </a:xfrm>
        </p:spPr>
        <p:txBody>
          <a:bodyPr>
            <a:normAutofit lnSpcReduction="10000"/>
          </a:bodyPr>
          <a:lstStyle/>
          <a:p>
            <a:r>
              <a:rPr lang="en-US" dirty="0"/>
              <a:t>Traditional random graph models do not always produce appropriate representations of certain concepts</a:t>
            </a:r>
          </a:p>
          <a:p>
            <a:r>
              <a:rPr lang="en-US" dirty="0"/>
              <a:t>Accurate random graph model design can be automated using genetic programming</a:t>
            </a:r>
          </a:p>
          <a:p>
            <a:r>
              <a:rPr lang="en-US" dirty="0"/>
              <a:t>More flexible set of low-level primitive operations increases resulting model accuracy</a:t>
            </a:r>
          </a:p>
          <a:p>
            <a:r>
              <a:rPr lang="en-US" dirty="0"/>
              <a:t>Increase in a priori evolution time is amortized over repeated use of the evolved solutions</a:t>
            </a:r>
          </a:p>
        </p:txBody>
      </p:sp>
    </p:spTree>
    <p:extLst>
      <p:ext uri="{BB962C8B-B14F-4D97-AF65-F5344CB8AC3E}">
        <p14:creationId xmlns:p14="http://schemas.microsoft.com/office/powerpoint/2010/main" val="33045172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40" y="2412416"/>
            <a:ext cx="7987553" cy="1143000"/>
          </a:xfrm>
        </p:spPr>
        <p:txBody>
          <a:bodyPr/>
          <a:lstStyle/>
          <a:p>
            <a:r>
              <a:rPr lang="en-US" dirty="0"/>
              <a:t>Some Final Thoughts</a:t>
            </a:r>
          </a:p>
        </p:txBody>
      </p:sp>
    </p:spTree>
    <p:extLst>
      <p:ext uri="{BB962C8B-B14F-4D97-AF65-F5344CB8AC3E}">
        <p14:creationId xmlns:p14="http://schemas.microsoft.com/office/powerpoint/2010/main" val="332086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89" y="2083523"/>
            <a:ext cx="6407128" cy="889879"/>
          </a:xfrm>
        </p:spPr>
        <p:txBody>
          <a:bodyPr>
            <a:normAutofit fontScale="90000"/>
          </a:bodyPr>
          <a:lstStyle/>
          <a:p>
            <a:r>
              <a:rPr lang="en-US" dirty="0"/>
              <a:t>Case Study 1: Evolving Multi-level Graph Partitioning Algorithms [28]</a:t>
            </a:r>
          </a:p>
        </p:txBody>
      </p:sp>
    </p:spTree>
    <p:extLst>
      <p:ext uri="{BB962C8B-B14F-4D97-AF65-F5344CB8AC3E}">
        <p14:creationId xmlns:p14="http://schemas.microsoft.com/office/powerpoint/2010/main" val="1819163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366" y="633396"/>
            <a:ext cx="6407128" cy="889879"/>
          </a:xfrm>
        </p:spPr>
        <p:txBody>
          <a:bodyPr>
            <a:normAutofit/>
          </a:bodyPr>
          <a:lstStyle/>
          <a:p>
            <a:r>
              <a:rPr lang="en-US" dirty="0"/>
              <a:t>Challenges in Hyper-heuristics</a:t>
            </a:r>
          </a:p>
        </p:txBody>
      </p:sp>
      <p:sp>
        <p:nvSpPr>
          <p:cNvPr id="3" name="Content Placeholder 2"/>
          <p:cNvSpPr>
            <a:spLocks noGrp="1"/>
          </p:cNvSpPr>
          <p:nvPr>
            <p:ph idx="1"/>
          </p:nvPr>
        </p:nvSpPr>
        <p:spPr>
          <a:xfrm>
            <a:off x="1264366" y="2005198"/>
            <a:ext cx="6615268" cy="3523674"/>
          </a:xfrm>
        </p:spPr>
        <p:txBody>
          <a:bodyPr>
            <a:normAutofit fontScale="92500" lnSpcReduction="10000"/>
          </a:bodyPr>
          <a:lstStyle/>
          <a:p>
            <a:r>
              <a:rPr lang="en-US" dirty="0"/>
              <a:t>Hyper-heuristics are very computationally expensive (use Asynchronous Parallel GP [26,30])</a:t>
            </a:r>
          </a:p>
          <a:p>
            <a:r>
              <a:rPr lang="en-US" dirty="0"/>
              <a:t>What is the best primitive granularity? (see next slide; also see [41])</a:t>
            </a:r>
          </a:p>
          <a:p>
            <a:r>
              <a:rPr lang="en-US" dirty="0"/>
              <a:t>How to automate decomposition and </a:t>
            </a:r>
            <a:r>
              <a:rPr lang="en-US" dirty="0" err="1"/>
              <a:t>recomposition</a:t>
            </a:r>
            <a:r>
              <a:rPr lang="en-US" dirty="0"/>
              <a:t> of primitives?</a:t>
            </a:r>
          </a:p>
          <a:p>
            <a:r>
              <a:rPr lang="en-US" dirty="0"/>
              <a:t>How to automate primitive extraction?</a:t>
            </a:r>
          </a:p>
          <a:p>
            <a:r>
              <a:rPr lang="en-US" dirty="0"/>
              <a:t>How does hyper-heuristic performance scale for increasing primitive space size? (see [25,27])</a:t>
            </a:r>
          </a:p>
          <a:p>
            <a:endParaRPr lang="en-US" dirty="0"/>
          </a:p>
          <a:p>
            <a:endParaRPr lang="en-US" dirty="0"/>
          </a:p>
        </p:txBody>
      </p:sp>
    </p:spTree>
    <p:extLst>
      <p:ext uri="{BB962C8B-B14F-4D97-AF65-F5344CB8AC3E}">
        <p14:creationId xmlns:p14="http://schemas.microsoft.com/office/powerpoint/2010/main" val="775387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499" y="906231"/>
            <a:ext cx="5019680" cy="616677"/>
          </a:xfrm>
        </p:spPr>
        <p:txBody>
          <a:bodyPr>
            <a:normAutofit/>
          </a:bodyPr>
          <a:lstStyle/>
          <a:p>
            <a:r>
              <a:rPr lang="en-US" dirty="0"/>
              <a:t>Primitive Granularity</a:t>
            </a:r>
          </a:p>
        </p:txBody>
      </p:sp>
      <p:grpSp>
        <p:nvGrpSpPr>
          <p:cNvPr id="8" name="Group 7"/>
          <p:cNvGrpSpPr/>
          <p:nvPr/>
        </p:nvGrpSpPr>
        <p:grpSpPr>
          <a:xfrm>
            <a:off x="2873958" y="1982948"/>
            <a:ext cx="3192441" cy="3997039"/>
            <a:chOff x="1438275" y="1543049"/>
            <a:chExt cx="5467350" cy="5133975"/>
          </a:xfrm>
        </p:grpSpPr>
        <p:sp>
          <p:nvSpPr>
            <p:cNvPr id="4" name="Isosceles Triangle 3"/>
            <p:cNvSpPr/>
            <p:nvPr/>
          </p:nvSpPr>
          <p:spPr>
            <a:xfrm>
              <a:off x="1438275" y="1543049"/>
              <a:ext cx="5467350" cy="51339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5" name="Isosceles Triangle 4"/>
            <p:cNvSpPr/>
            <p:nvPr/>
          </p:nvSpPr>
          <p:spPr>
            <a:xfrm>
              <a:off x="1907381" y="1543049"/>
              <a:ext cx="4529138" cy="424815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1"/>
            </a:p>
          </p:txBody>
        </p:sp>
        <p:sp>
          <p:nvSpPr>
            <p:cNvPr id="7" name="Isosceles Triangle 6"/>
            <p:cNvSpPr/>
            <p:nvPr/>
          </p:nvSpPr>
          <p:spPr>
            <a:xfrm>
              <a:off x="2721173" y="1543049"/>
              <a:ext cx="2901554" cy="271462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1"/>
            </a:p>
          </p:txBody>
        </p:sp>
        <p:sp>
          <p:nvSpPr>
            <p:cNvPr id="6" name="Isosceles Triangle 5"/>
            <p:cNvSpPr/>
            <p:nvPr/>
          </p:nvSpPr>
          <p:spPr>
            <a:xfrm>
              <a:off x="3473648" y="1543049"/>
              <a:ext cx="1403152" cy="132080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401"/>
            </a:p>
          </p:txBody>
        </p:sp>
      </p:grpSp>
      <p:sp>
        <p:nvSpPr>
          <p:cNvPr id="9" name="TextBox 8"/>
          <p:cNvSpPr txBox="1"/>
          <p:nvPr/>
        </p:nvSpPr>
        <p:spPr>
          <a:xfrm>
            <a:off x="5442357" y="1549292"/>
            <a:ext cx="1757511" cy="503214"/>
          </a:xfrm>
          <a:prstGeom prst="rect">
            <a:avLst/>
          </a:prstGeom>
          <a:noFill/>
        </p:spPr>
        <p:txBody>
          <a:bodyPr wrap="square" lIns="71182" tIns="35591" rIns="71182" bIns="35591" rtlCol="0">
            <a:spAutoFit/>
          </a:bodyPr>
          <a:lstStyle/>
          <a:p>
            <a:pPr algn="ctr"/>
            <a:r>
              <a:rPr lang="en-US" sz="2803" u="sng" dirty="0"/>
              <a:t>Primitives</a:t>
            </a:r>
          </a:p>
        </p:txBody>
      </p:sp>
      <p:sp>
        <p:nvSpPr>
          <p:cNvPr id="10" name="TextBox 9"/>
          <p:cNvSpPr txBox="1"/>
          <p:nvPr/>
        </p:nvSpPr>
        <p:spPr>
          <a:xfrm>
            <a:off x="1514460" y="1468797"/>
            <a:ext cx="1757511" cy="503214"/>
          </a:xfrm>
          <a:prstGeom prst="rect">
            <a:avLst/>
          </a:prstGeom>
          <a:noFill/>
        </p:spPr>
        <p:txBody>
          <a:bodyPr wrap="square" lIns="71182" tIns="35591" rIns="71182" bIns="35591" rtlCol="0">
            <a:spAutoFit/>
          </a:bodyPr>
          <a:lstStyle/>
          <a:p>
            <a:pPr algn="ctr"/>
            <a:r>
              <a:rPr lang="en-US" sz="2803" u="sng" dirty="0"/>
              <a:t>Algorithm</a:t>
            </a:r>
          </a:p>
        </p:txBody>
      </p:sp>
      <p:sp>
        <p:nvSpPr>
          <p:cNvPr id="11" name="TextBox 10"/>
          <p:cNvSpPr txBox="1"/>
          <p:nvPr/>
        </p:nvSpPr>
        <p:spPr>
          <a:xfrm>
            <a:off x="5275449" y="2093380"/>
            <a:ext cx="1573973" cy="718593"/>
          </a:xfrm>
          <a:prstGeom prst="rect">
            <a:avLst/>
          </a:prstGeom>
          <a:noFill/>
        </p:spPr>
        <p:txBody>
          <a:bodyPr wrap="square" lIns="71182" tIns="35591" rIns="71182" bIns="35591" rtlCol="0">
            <a:spAutoFit/>
          </a:bodyPr>
          <a:lstStyle/>
          <a:p>
            <a:r>
              <a:rPr lang="en-US" sz="1401" dirty="0"/>
              <a:t>Full BBSAs</a:t>
            </a:r>
          </a:p>
          <a:p>
            <a:r>
              <a:rPr lang="en-US" sz="1401" dirty="0"/>
              <a:t>i.e., EA, SA, SAHC, etc.</a:t>
            </a:r>
          </a:p>
        </p:txBody>
      </p:sp>
      <p:sp>
        <p:nvSpPr>
          <p:cNvPr id="12" name="TextBox 11"/>
          <p:cNvSpPr txBox="1"/>
          <p:nvPr/>
        </p:nvSpPr>
        <p:spPr>
          <a:xfrm>
            <a:off x="2345836" y="2270522"/>
            <a:ext cx="1690526" cy="503021"/>
          </a:xfrm>
          <a:prstGeom prst="rect">
            <a:avLst/>
          </a:prstGeom>
          <a:noFill/>
        </p:spPr>
        <p:txBody>
          <a:bodyPr wrap="square" lIns="71182" tIns="35591" rIns="71182" bIns="35591" rtlCol="0">
            <a:spAutoFit/>
          </a:bodyPr>
          <a:lstStyle/>
          <a:p>
            <a:r>
              <a:rPr lang="en-US" sz="1401" dirty="0"/>
              <a:t>Selective Hyper-heuristics</a:t>
            </a:r>
          </a:p>
        </p:txBody>
      </p:sp>
      <p:sp>
        <p:nvSpPr>
          <p:cNvPr id="13" name="TextBox 12"/>
          <p:cNvSpPr txBox="1"/>
          <p:nvPr/>
        </p:nvSpPr>
        <p:spPr>
          <a:xfrm>
            <a:off x="1846166" y="3895787"/>
            <a:ext cx="1690526" cy="287449"/>
          </a:xfrm>
          <a:prstGeom prst="rect">
            <a:avLst/>
          </a:prstGeom>
          <a:noFill/>
        </p:spPr>
        <p:txBody>
          <a:bodyPr wrap="square" lIns="71182" tIns="35591" rIns="71182" bIns="35591" rtlCol="0">
            <a:spAutoFit/>
          </a:bodyPr>
          <a:lstStyle/>
          <a:p>
            <a:r>
              <a:rPr lang="en-US" sz="1401" dirty="0"/>
              <a:t>Our Hyper-heuristic</a:t>
            </a:r>
          </a:p>
        </p:txBody>
      </p:sp>
      <p:cxnSp>
        <p:nvCxnSpPr>
          <p:cNvPr id="15" name="Straight Connector 14"/>
          <p:cNvCxnSpPr/>
          <p:nvPr/>
        </p:nvCxnSpPr>
        <p:spPr>
          <a:xfrm flipH="1">
            <a:off x="2251044" y="3011251"/>
            <a:ext cx="514054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6044151" y="5394112"/>
            <a:ext cx="1573973" cy="503021"/>
          </a:xfrm>
          <a:prstGeom prst="rect">
            <a:avLst/>
          </a:prstGeom>
          <a:noFill/>
        </p:spPr>
        <p:txBody>
          <a:bodyPr wrap="square" lIns="71182" tIns="35591" rIns="71182" bIns="35591" rtlCol="0">
            <a:spAutoFit/>
          </a:bodyPr>
          <a:lstStyle/>
          <a:p>
            <a:r>
              <a:rPr lang="en-US" sz="1401" dirty="0"/>
              <a:t>Turing Complete Set of Primitives</a:t>
            </a:r>
          </a:p>
        </p:txBody>
      </p:sp>
      <p:sp>
        <p:nvSpPr>
          <p:cNvPr id="19" name="TextBox 18"/>
          <p:cNvSpPr txBox="1"/>
          <p:nvPr/>
        </p:nvSpPr>
        <p:spPr>
          <a:xfrm>
            <a:off x="2091183" y="3069544"/>
            <a:ext cx="1865148" cy="503021"/>
          </a:xfrm>
          <a:prstGeom prst="rect">
            <a:avLst/>
          </a:prstGeom>
          <a:noFill/>
        </p:spPr>
        <p:txBody>
          <a:bodyPr wrap="square" lIns="71182" tIns="35591" rIns="71182" bIns="35591" rtlCol="0">
            <a:spAutoFit/>
          </a:bodyPr>
          <a:lstStyle/>
          <a:p>
            <a:r>
              <a:rPr lang="en-US" sz="1401" dirty="0"/>
              <a:t>Generative Hyper-heuristics</a:t>
            </a:r>
          </a:p>
        </p:txBody>
      </p:sp>
      <p:sp>
        <p:nvSpPr>
          <p:cNvPr id="20" name="TextBox 19"/>
          <p:cNvSpPr txBox="1"/>
          <p:nvPr/>
        </p:nvSpPr>
        <p:spPr>
          <a:xfrm>
            <a:off x="5609004" y="3041358"/>
            <a:ext cx="1865148" cy="1149736"/>
          </a:xfrm>
          <a:prstGeom prst="rect">
            <a:avLst/>
          </a:prstGeom>
          <a:noFill/>
        </p:spPr>
        <p:txBody>
          <a:bodyPr wrap="square" lIns="71182" tIns="35591" rIns="71182" bIns="35591" rtlCol="0">
            <a:spAutoFit/>
          </a:bodyPr>
          <a:lstStyle/>
          <a:p>
            <a:r>
              <a:rPr lang="en-US" sz="1401" dirty="0"/>
              <a:t>High-level BBSA operations</a:t>
            </a:r>
          </a:p>
          <a:p>
            <a:r>
              <a:rPr lang="en-US" sz="1401" dirty="0"/>
              <a:t>i.e., Truncation Selection, Bit-Flip Mutation, etc.</a:t>
            </a:r>
          </a:p>
        </p:txBody>
      </p:sp>
      <p:sp>
        <p:nvSpPr>
          <p:cNvPr id="22" name="Left Brace 21"/>
          <p:cNvSpPr/>
          <p:nvPr/>
        </p:nvSpPr>
        <p:spPr>
          <a:xfrm>
            <a:off x="3374340" y="3766818"/>
            <a:ext cx="111235" cy="59655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1182" tIns="35591" rIns="71182" bIns="35591" rtlCol="0" anchor="ctr"/>
          <a:lstStyle/>
          <a:p>
            <a:pPr algn="ctr"/>
            <a:endParaRPr lang="en-US" sz="1401"/>
          </a:p>
        </p:txBody>
      </p:sp>
      <p:cxnSp>
        <p:nvCxnSpPr>
          <p:cNvPr id="23" name="Straight Connector 22"/>
          <p:cNvCxnSpPr/>
          <p:nvPr/>
        </p:nvCxnSpPr>
        <p:spPr>
          <a:xfrm flipH="1">
            <a:off x="2251044" y="5290330"/>
            <a:ext cx="514054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4" name="TextBox 23"/>
          <p:cNvSpPr txBox="1"/>
          <p:nvPr/>
        </p:nvSpPr>
        <p:spPr>
          <a:xfrm>
            <a:off x="5958212" y="4190240"/>
            <a:ext cx="1955891" cy="1149736"/>
          </a:xfrm>
          <a:prstGeom prst="rect">
            <a:avLst/>
          </a:prstGeom>
          <a:noFill/>
        </p:spPr>
        <p:txBody>
          <a:bodyPr wrap="square" lIns="71182" tIns="35591" rIns="71182" bIns="35591" rtlCol="0">
            <a:spAutoFit/>
          </a:bodyPr>
          <a:lstStyle/>
          <a:p>
            <a:r>
              <a:rPr lang="en-US" sz="1401" dirty="0"/>
              <a:t>Low-level BBSA operations</a:t>
            </a:r>
          </a:p>
          <a:p>
            <a:r>
              <a:rPr lang="en-US" sz="1401" dirty="0"/>
              <a:t>i.e., If Converged Statements, For loops, etc.</a:t>
            </a:r>
          </a:p>
        </p:txBody>
      </p:sp>
      <p:sp>
        <p:nvSpPr>
          <p:cNvPr id="25" name="TextBox 24"/>
          <p:cNvSpPr txBox="1"/>
          <p:nvPr/>
        </p:nvSpPr>
        <p:spPr>
          <a:xfrm>
            <a:off x="1180524" y="5444019"/>
            <a:ext cx="1865148" cy="287449"/>
          </a:xfrm>
          <a:prstGeom prst="rect">
            <a:avLst/>
          </a:prstGeom>
          <a:noFill/>
        </p:spPr>
        <p:txBody>
          <a:bodyPr wrap="square" lIns="71182" tIns="35591" rIns="71182" bIns="35591" rtlCol="0">
            <a:spAutoFit/>
          </a:bodyPr>
          <a:lstStyle/>
          <a:p>
            <a:r>
              <a:rPr lang="en-US" sz="1401" dirty="0"/>
              <a:t>Genetic Programming</a:t>
            </a:r>
          </a:p>
        </p:txBody>
      </p:sp>
    </p:spTree>
    <p:extLst>
      <p:ext uri="{BB962C8B-B14F-4D97-AF65-F5344CB8AC3E}">
        <p14:creationId xmlns:p14="http://schemas.microsoft.com/office/powerpoint/2010/main" val="11140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19" grpId="0"/>
      <p:bldP spid="20" grpId="0"/>
      <p:bldP spid="22" grpId="0" animBg="1"/>
      <p:bldP spid="24" grpId="0"/>
      <p:bldP spid="2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File </a:t>
            </a:r>
            <a:r>
              <a:rPr lang="en-GB" dirty="0">
                <a:sym typeface="Wingdings" pitchFamily="2" charset="2"/>
              </a:rPr>
              <a:t></a:t>
            </a:r>
            <a:endParaRPr lang="en-GB" dirty="0"/>
          </a:p>
        </p:txBody>
      </p:sp>
      <p:sp>
        <p:nvSpPr>
          <p:cNvPr id="3" name="Content Placeholder 2"/>
          <p:cNvSpPr>
            <a:spLocks noGrp="1"/>
          </p:cNvSpPr>
          <p:nvPr>
            <p:ph idx="1"/>
          </p:nvPr>
        </p:nvSpPr>
        <p:spPr/>
        <p:txBody>
          <a:bodyPr/>
          <a:lstStyle/>
          <a:p>
            <a:r>
              <a:rPr lang="en-GB" dirty="0"/>
              <a:t>Thank you for listening !!!</a:t>
            </a:r>
          </a:p>
          <a:p>
            <a:r>
              <a:rPr lang="en-GB" dirty="0"/>
              <a:t>We are glad to take any </a:t>
            </a:r>
          </a:p>
          <a:p>
            <a:pPr lvl="1"/>
            <a:r>
              <a:rPr lang="en-GB" dirty="0"/>
              <a:t>comments (+,-)</a:t>
            </a:r>
          </a:p>
          <a:p>
            <a:pPr lvl="1"/>
            <a:r>
              <a:rPr lang="en-GB" dirty="0"/>
              <a:t>suggestions/criticisms</a:t>
            </a:r>
          </a:p>
          <a:p>
            <a:pPr marL="355957" lvl="1" indent="0">
              <a:buNone/>
            </a:pPr>
            <a:r>
              <a:rPr lang="en-GB" dirty="0"/>
              <a:t>Please email us any missing references!</a:t>
            </a:r>
          </a:p>
          <a:p>
            <a:pPr marL="355957" lvl="1" indent="0">
              <a:buNone/>
            </a:pPr>
            <a:endParaRPr lang="en-GB" dirty="0"/>
          </a:p>
          <a:p>
            <a:pPr marL="355957" lvl="1" indent="0">
              <a:buNone/>
            </a:pPr>
            <a:r>
              <a:rPr lang="en-GB" dirty="0"/>
              <a:t>John Woodward’s website:</a:t>
            </a:r>
          </a:p>
          <a:p>
            <a:pPr marL="355957" lvl="1" indent="0">
              <a:buNone/>
            </a:pPr>
            <a:r>
              <a:rPr lang="en-GB" dirty="0">
                <a:hlinkClick r:id="rId2"/>
              </a:rPr>
              <a:t>https://www.lboro.ac.uk/departments/compsci/staff/john-woodward/</a:t>
            </a:r>
            <a:endParaRPr lang="en-GB" dirty="0"/>
          </a:p>
          <a:p>
            <a:pPr marL="355957" lvl="1" indent="0">
              <a:buNone/>
            </a:pPr>
            <a:r>
              <a:rPr lang="en-GB" dirty="0"/>
              <a:t>Daniel Tauritz’ website:</a:t>
            </a:r>
          </a:p>
          <a:p>
            <a:pPr marL="355957" lvl="1" indent="0">
              <a:buNone/>
            </a:pPr>
            <a:r>
              <a:rPr lang="en-GB" dirty="0">
                <a:hlinkClick r:id="rId3"/>
              </a:rPr>
              <a:t>https://bonsai.auburn.edu/dtauritz/</a:t>
            </a:r>
            <a:endParaRPr lang="en-GB" dirty="0"/>
          </a:p>
        </p:txBody>
      </p:sp>
    </p:spTree>
    <p:extLst>
      <p:ext uri="{BB962C8B-B14F-4D97-AF65-F5344CB8AC3E}">
        <p14:creationId xmlns:p14="http://schemas.microsoft.com/office/powerpoint/2010/main" val="16693266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88640"/>
            <a:ext cx="7987553" cy="630692"/>
          </a:xfrm>
        </p:spPr>
        <p:txBody>
          <a:bodyPr>
            <a:normAutofit/>
          </a:bodyPr>
          <a:lstStyle/>
          <a:p>
            <a:r>
              <a:rPr lang="en-GB" sz="3177" dirty="0"/>
              <a:t>References 1</a:t>
            </a:r>
          </a:p>
        </p:txBody>
      </p:sp>
      <p:sp>
        <p:nvSpPr>
          <p:cNvPr id="3" name="Content Placeholder 2"/>
          <p:cNvSpPr>
            <a:spLocks noGrp="1"/>
          </p:cNvSpPr>
          <p:nvPr>
            <p:ph idx="1"/>
          </p:nvPr>
        </p:nvSpPr>
        <p:spPr>
          <a:xfrm>
            <a:off x="578224" y="819333"/>
            <a:ext cx="7987553" cy="5537019"/>
          </a:xfrm>
        </p:spPr>
        <p:txBody>
          <a:bodyPr>
            <a:noAutofit/>
          </a:bodyPr>
          <a:lstStyle/>
          <a:p>
            <a:pPr marL="266272" indent="-266272">
              <a:buFont typeface="+mj-lt"/>
              <a:buAutoNum type="arabicPeriod"/>
            </a:pPr>
            <a:r>
              <a:rPr lang="en-GB" sz="1246" dirty="0"/>
              <a:t>John Woodward. Computable and Incomputable Search Algorithms and Functions. IEEE International Conference on Intelligent Computing and Intelligent Systems (IEEE ICIS 2009), pp. 871-875, 2009.</a:t>
            </a:r>
          </a:p>
          <a:p>
            <a:pPr marL="266272" indent="-266272">
              <a:buFont typeface="+mj-lt"/>
              <a:buAutoNum type="arabicPeriod"/>
            </a:pPr>
            <a:r>
              <a:rPr lang="en-GB" sz="1246" dirty="0"/>
              <a:t>John Woodward. The Necessity of Meta Bias in Search Algorithms. International Conference on Computational Intelligence and Software Engineering (</a:t>
            </a:r>
            <a:r>
              <a:rPr lang="en-GB" sz="1246" dirty="0" err="1"/>
              <a:t>CiSE</a:t>
            </a:r>
            <a:r>
              <a:rPr lang="en-GB" sz="1246" dirty="0"/>
              <a:t>), pp. 1-4, 2010.</a:t>
            </a:r>
          </a:p>
          <a:p>
            <a:pPr marL="266272" indent="-266272">
              <a:buFont typeface="+mj-lt"/>
              <a:buAutoNum type="arabicPeriod"/>
            </a:pPr>
            <a:r>
              <a:rPr lang="en-GB" sz="1246" dirty="0"/>
              <a:t>John Woodward &amp; </a:t>
            </a:r>
            <a:r>
              <a:rPr lang="en-GB" sz="1246" dirty="0" err="1"/>
              <a:t>Ruibin</a:t>
            </a:r>
            <a:r>
              <a:rPr lang="en-GB" sz="1246" dirty="0"/>
              <a:t> Bai. Why Evolution is not a Good Paradigm for Program Induction: A Critique of Genetic Programming. In Proceedings of the first ACM/SIGEVO Summit on Genetic and Evolutionary Computation, pp. 593-600, 2009.</a:t>
            </a:r>
          </a:p>
          <a:p>
            <a:pPr marL="266272" indent="-266272">
              <a:buFont typeface="+mj-lt"/>
              <a:buAutoNum type="arabicPeriod"/>
            </a:pPr>
            <a:r>
              <a:rPr lang="en-GB" sz="1246" dirty="0"/>
              <a:t>Jerry Swan, John Woodward, Ender </a:t>
            </a:r>
            <a:r>
              <a:rPr lang="en-GB" sz="1246" dirty="0" err="1"/>
              <a:t>Ozcan</a:t>
            </a:r>
            <a:r>
              <a:rPr lang="en-GB" sz="1246" dirty="0"/>
              <a:t>, Graham Kendall, Edmund Burke. Searching the Hyper-heuristic Design Space. Cognitive Computation, 6:66-73, 2014.</a:t>
            </a:r>
          </a:p>
          <a:p>
            <a:pPr marL="266272" indent="-266272">
              <a:buFont typeface="+mj-lt"/>
              <a:buAutoNum type="arabicPeriod"/>
            </a:pPr>
            <a:r>
              <a:rPr lang="en-GB" sz="1246" dirty="0"/>
              <a:t>Gisele L. Pappa, Gabriela Ochoa, Matthew R. Hyde, Alex A. Freitas, John Woodward, Jerry Swan. Contrasting meta-learning and hyper-heuristic research. Genetic Programming and Evolvable Machines, 15:3-35, 2014.</a:t>
            </a:r>
          </a:p>
          <a:p>
            <a:pPr marL="266272" indent="-266272">
              <a:buFont typeface="+mj-lt"/>
              <a:buAutoNum type="arabicPeriod"/>
            </a:pPr>
            <a:r>
              <a:rPr lang="en-GB" sz="1246" dirty="0"/>
              <a:t>Edmund K. Burke, Matthew Hyde, Graham Kendall, and John Woodward. Automating the Packing Heuristic Design Process with Genetic Programming. Evolutionary Computation, 20(1):63-89, 2012.</a:t>
            </a:r>
          </a:p>
          <a:p>
            <a:pPr marL="266272" indent="-266272">
              <a:buFont typeface="+mj-lt"/>
              <a:buAutoNum type="arabicPeriod"/>
            </a:pPr>
            <a:r>
              <a:rPr lang="en-GB" sz="1246" dirty="0"/>
              <a:t>Edmund K. Burke, Matthew R. Hyde, Graham Kendall, and John Woodward. A Genetic Programming Hyper-Heuristic Approach for Evolving Two Dimensional Strip Packing Heuristics. IEEE Transactions on Evolutionary Computation, 14(6):942-958, 2010.</a:t>
            </a:r>
          </a:p>
          <a:p>
            <a:pPr>
              <a:buFont typeface="+mj-lt"/>
              <a:buAutoNum type="arabicPeriod" startAt="8"/>
            </a:pPr>
            <a:r>
              <a:rPr lang="en-GB" sz="1246" dirty="0"/>
              <a:t>Edmund K. Burke, Matthew R. Hyde, Graham Kendall, Gabriela Ochoa, Ender </a:t>
            </a:r>
            <a:r>
              <a:rPr lang="en-GB" sz="1246" dirty="0" err="1"/>
              <a:t>Ozcan</a:t>
            </a:r>
            <a:r>
              <a:rPr lang="en-GB" sz="1246" dirty="0"/>
              <a:t> and John R. Woodward. Exploring Hyper-heuristic Methodologies with Genetic Programming, Computational Intelligence: Collaboration, Fusion and Emergence, In C. Mumford and L. Jain (eds.), Intelligent Systems Reference Library, Springer, pp. 177-201, 2009.</a:t>
            </a:r>
          </a:p>
          <a:p>
            <a:pPr>
              <a:buFont typeface="+mj-lt"/>
              <a:buAutoNum type="arabicPeriod" startAt="8"/>
            </a:pPr>
            <a:r>
              <a:rPr lang="en-GB" sz="1246" dirty="0"/>
              <a:t>Edmund K. Burke, Matthew Hyde, Graham Kendall and John R. Woodward. The Scalability of Evolved On Line Bin Packing Heuristics. In Proceedings of the IEEE Congress on Evolutionary Computation, pp. 2530-2537, 2007.</a:t>
            </a:r>
          </a:p>
          <a:p>
            <a:pPr>
              <a:buFont typeface="+mj-lt"/>
              <a:buAutoNum type="arabicPeriod" startAt="8"/>
            </a:pPr>
            <a:r>
              <a:rPr lang="en-GB" sz="1246" dirty="0"/>
              <a:t>R. </a:t>
            </a:r>
            <a:r>
              <a:rPr lang="en-GB" sz="1246" dirty="0" err="1"/>
              <a:t>Poli</a:t>
            </a:r>
            <a:r>
              <a:rPr lang="en-GB" sz="1246" dirty="0"/>
              <a:t>, John R. Woodward, and Edmund K. Burke. A Histogram-matching Approach to the Evolution of Bin-packing Strategies. In Proceedings of the IEEE Congress on Evolutionary Computation, pp. 3500-3507, 2007.</a:t>
            </a:r>
          </a:p>
          <a:p>
            <a:pPr>
              <a:buFont typeface="+mj-lt"/>
              <a:buAutoNum type="arabicPeriod" startAt="8"/>
            </a:pPr>
            <a:r>
              <a:rPr lang="en-GB" sz="1246" dirty="0"/>
              <a:t>Edmund K. Burke, Matthew Hyde, Graham Kendall, and John Woodward. Automatic Heuristic Generation with Genetic Programming: Evolving a Jack-of-all-Trades or a Master of One, In Proceedings of the Genetic and Evolutionary Computation Conference, pp. 1559-1565, 2007.</a:t>
            </a:r>
          </a:p>
        </p:txBody>
      </p:sp>
    </p:spTree>
    <p:extLst>
      <p:ext uri="{BB962C8B-B14F-4D97-AF65-F5344CB8AC3E}">
        <p14:creationId xmlns:p14="http://schemas.microsoft.com/office/powerpoint/2010/main" val="237878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29421"/>
            <a:ext cx="7987553" cy="739976"/>
          </a:xfrm>
        </p:spPr>
        <p:txBody>
          <a:bodyPr>
            <a:normAutofit/>
          </a:bodyPr>
          <a:lstStyle/>
          <a:p>
            <a:r>
              <a:rPr lang="en-GB" sz="3177" dirty="0"/>
              <a:t>References 2</a:t>
            </a:r>
          </a:p>
        </p:txBody>
      </p:sp>
      <p:sp>
        <p:nvSpPr>
          <p:cNvPr id="3" name="Content Placeholder 2"/>
          <p:cNvSpPr>
            <a:spLocks noGrp="1"/>
          </p:cNvSpPr>
          <p:nvPr>
            <p:ph idx="1"/>
          </p:nvPr>
        </p:nvSpPr>
        <p:spPr>
          <a:xfrm>
            <a:off x="578224" y="633396"/>
            <a:ext cx="7987553" cy="5591209"/>
          </a:xfrm>
        </p:spPr>
        <p:txBody>
          <a:bodyPr>
            <a:noAutofit/>
          </a:bodyPr>
          <a:lstStyle/>
          <a:p>
            <a:pPr marL="301888" indent="-302582">
              <a:buFont typeface="+mj-lt"/>
              <a:buAutoNum type="arabicPeriod" startAt="12"/>
            </a:pPr>
            <a:r>
              <a:rPr lang="en-GB" sz="1246" dirty="0"/>
              <a:t>John R. Woodward and Jerry Swan. Template Method Hyper-heuristics, Metaheuristic Design Patterns (</a:t>
            </a:r>
            <a:r>
              <a:rPr lang="en-GB" sz="1246" dirty="0" err="1"/>
              <a:t>MetaDeeP</a:t>
            </a:r>
            <a:r>
              <a:rPr lang="en-GB" sz="1246" dirty="0"/>
              <a:t>) workshop, GECCO Comp’14, pp. 1437-1438, 2014.</a:t>
            </a:r>
          </a:p>
          <a:p>
            <a:pPr marL="266272">
              <a:buFont typeface="+mj-lt"/>
              <a:buAutoNum type="arabicPeriod" startAt="12"/>
            </a:pPr>
            <a:r>
              <a:rPr lang="en-GB" sz="1246" dirty="0" err="1"/>
              <a:t>Saemundur</a:t>
            </a:r>
            <a:r>
              <a:rPr lang="en-GB" sz="1246" dirty="0"/>
              <a:t> O. </a:t>
            </a:r>
            <a:r>
              <a:rPr lang="en-GB" sz="1246" dirty="0" err="1"/>
              <a:t>Haraldsson</a:t>
            </a:r>
            <a:r>
              <a:rPr lang="en-GB" sz="1246" dirty="0"/>
              <a:t> and John R. Woodward, Automated Design of Algorithms and Genetic Improvement: Contrast and Commonalities, 4th Workshop on Automatic Design of Algorithms (ECADA), GECCO Comp ‘14, pp. 1373-1380, 2014.</a:t>
            </a:r>
          </a:p>
          <a:p>
            <a:pPr>
              <a:buFont typeface="+mj-lt"/>
              <a:buAutoNum type="arabicPeriod" startAt="14"/>
            </a:pPr>
            <a:r>
              <a:rPr lang="en-GB" sz="1246" dirty="0"/>
              <a:t>John R. Woodward, Simon P. Martin and Jerry Swan. Benchmarks That Matter For Genetic Programming, 4th Workshop on Evolutionary Computation for the Automated Design of Algorithms (ECADA), GECCO Comp ‘14, pp. 1397-1404, 2014. </a:t>
            </a:r>
          </a:p>
          <a:p>
            <a:pPr>
              <a:buFont typeface="+mj-lt"/>
              <a:buAutoNum type="arabicPeriod" startAt="14"/>
            </a:pPr>
            <a:r>
              <a:rPr lang="en-GB" sz="1246" dirty="0"/>
              <a:t>John R. Woodward and Jerry Swan. The Automatic Generation of Mutation Operators for Genetic Algorithms, 2nd Workshop on Evolutionary Computation for the Automated Design of Algorithms (ECADA), GECCO Comp’ 12, pp. 67-74, 2012.</a:t>
            </a:r>
          </a:p>
          <a:p>
            <a:pPr>
              <a:buFont typeface="+mj-lt"/>
              <a:buAutoNum type="arabicPeriod" startAt="14"/>
            </a:pPr>
            <a:r>
              <a:rPr lang="en-GB" sz="1246" dirty="0"/>
              <a:t>John R. Woodward and Jerry Swan. Automatically Designing Selection Heuristics. 1st Workshop on Evolutionary Computation for Designing Generic Algorithms, pp. 583-590, 2011.</a:t>
            </a:r>
          </a:p>
          <a:p>
            <a:pPr>
              <a:buFont typeface="+mj-lt"/>
              <a:buAutoNum type="arabicPeriod" startAt="14"/>
            </a:pPr>
            <a:r>
              <a:rPr lang="en-GB" sz="1246" dirty="0"/>
              <a:t>Edmund K. Burke, Matthew Hyde, Graham Kendall, Gabriela Ochoa, Ender </a:t>
            </a:r>
            <a:r>
              <a:rPr lang="en-GB" sz="1246" dirty="0" err="1"/>
              <a:t>Ozcan</a:t>
            </a:r>
            <a:r>
              <a:rPr lang="en-GB" sz="1246" dirty="0"/>
              <a:t>, and John Woodward. A Classification of Hyper-heuristics Approaches, Handbook of Metaheuristics, pp. 449-468, International Series in Operations Research &amp; Management Science, M. </a:t>
            </a:r>
            <a:r>
              <a:rPr lang="en-GB" sz="1246" dirty="0" err="1"/>
              <a:t>Gendreau</a:t>
            </a:r>
            <a:r>
              <a:rPr lang="en-GB" sz="1246" dirty="0"/>
              <a:t> and J-Y </a:t>
            </a:r>
            <a:r>
              <a:rPr lang="en-GB" sz="1246" dirty="0" err="1"/>
              <a:t>Potvin</a:t>
            </a:r>
            <a:r>
              <a:rPr lang="en-GB" sz="1246" dirty="0"/>
              <a:t> (Eds.), Springer, 2010.</a:t>
            </a:r>
          </a:p>
          <a:p>
            <a:pPr>
              <a:buFont typeface="+mj-lt"/>
              <a:buAutoNum type="arabicPeriod" startAt="14"/>
            </a:pPr>
            <a:r>
              <a:rPr lang="en-GB" sz="1246" dirty="0" err="1"/>
              <a:t>Libin</a:t>
            </a:r>
            <a:r>
              <a:rPr lang="en-GB" sz="1246" dirty="0"/>
              <a:t> Hong and John Woodward and </a:t>
            </a:r>
            <a:r>
              <a:rPr lang="en-GB" sz="1246" dirty="0" err="1"/>
              <a:t>Jingpeng</a:t>
            </a:r>
            <a:r>
              <a:rPr lang="en-GB" sz="1246" dirty="0"/>
              <a:t> Li and Ender </a:t>
            </a:r>
            <a:r>
              <a:rPr lang="en-GB" sz="1246" dirty="0" err="1"/>
              <a:t>Ozcan</a:t>
            </a:r>
            <a:r>
              <a:rPr lang="en-GB" sz="1246" dirty="0"/>
              <a:t>. Automated Design of Probability Distributions as Mutation Operators for Evolutionary Programming Using Genetic Programming. Proceedings of the 16th European Conference on Genetic Programming (</a:t>
            </a:r>
            <a:r>
              <a:rPr lang="en-GB" sz="1246" dirty="0" err="1"/>
              <a:t>EuroGP</a:t>
            </a:r>
            <a:r>
              <a:rPr lang="en-GB" sz="1246" dirty="0"/>
              <a:t> 2013), volume 7831, pp. 85-96, 2013.</a:t>
            </a:r>
          </a:p>
          <a:p>
            <a:pPr>
              <a:buFont typeface="+mj-lt"/>
              <a:buAutoNum type="arabicPeriod" startAt="14"/>
            </a:pPr>
            <a:r>
              <a:rPr lang="en-US" sz="1246" dirty="0"/>
              <a:t>Ekaterina A. </a:t>
            </a:r>
            <a:r>
              <a:rPr lang="en-US" sz="1246" dirty="0" err="1"/>
              <a:t>Smorodkina</a:t>
            </a:r>
            <a:r>
              <a:rPr lang="en-US" sz="1246" dirty="0"/>
              <a:t> and Daniel R. Tauritz. Toward Automating EA Configuration: the Parent Selection Stage. In Proceedings of CEC 2007 - IEEE Congress on Evolutionary Computation, pp. 63-70, 2007.</a:t>
            </a:r>
          </a:p>
          <a:p>
            <a:pPr>
              <a:buFont typeface="+mj-lt"/>
              <a:buAutoNum type="arabicPeriod" startAt="20"/>
            </a:pPr>
            <a:r>
              <a:rPr lang="en-US" sz="1246" dirty="0"/>
              <a:t>Brian W. Goldman and Daniel R. Tauritz. Self-Configuring Crossover. In Proceedings of the 13th Annual Conference Companion on Genetic and Evolutionary Computation (GECCO '11), pp. 575-582, 2011.</a:t>
            </a:r>
          </a:p>
          <a:p>
            <a:pPr>
              <a:buFont typeface="+mj-lt"/>
              <a:buAutoNum type="arabicPeriod" startAt="20"/>
            </a:pPr>
            <a:r>
              <a:rPr lang="en-US" sz="1246" dirty="0"/>
              <a:t>Matthew A. Martin and Daniel R. Tauritz. Evolving Black-Box Search Algorithms Employing Genetic Programming. In Proceedings of the 15th Annual Conference Companion on Genetic and Evolutionary Computation (GECCO '13), pp. 1497-1504, 2013.</a:t>
            </a:r>
          </a:p>
          <a:p>
            <a:pPr marL="266272">
              <a:buFont typeface="+mj-lt"/>
              <a:buAutoNum type="arabicPeriod" startAt="11"/>
            </a:pPr>
            <a:endParaRPr lang="en-GB" sz="1246" dirty="0"/>
          </a:p>
        </p:txBody>
      </p:sp>
    </p:spTree>
    <p:extLst>
      <p:ext uri="{BB962C8B-B14F-4D97-AF65-F5344CB8AC3E}">
        <p14:creationId xmlns:p14="http://schemas.microsoft.com/office/powerpoint/2010/main" val="36122374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435" y="123987"/>
            <a:ext cx="6407128" cy="594458"/>
          </a:xfrm>
        </p:spPr>
        <p:txBody>
          <a:bodyPr>
            <a:normAutofit/>
          </a:bodyPr>
          <a:lstStyle/>
          <a:p>
            <a:r>
              <a:rPr lang="en-GB" sz="3177" dirty="0"/>
              <a:t>References 3</a:t>
            </a:r>
          </a:p>
        </p:txBody>
      </p:sp>
      <p:sp>
        <p:nvSpPr>
          <p:cNvPr id="3" name="Content Placeholder 2"/>
          <p:cNvSpPr>
            <a:spLocks noGrp="1"/>
          </p:cNvSpPr>
          <p:nvPr>
            <p:ph idx="1"/>
          </p:nvPr>
        </p:nvSpPr>
        <p:spPr>
          <a:xfrm>
            <a:off x="578225" y="718445"/>
            <a:ext cx="7987552" cy="5506161"/>
          </a:xfrm>
        </p:spPr>
        <p:txBody>
          <a:bodyPr>
            <a:noAutofit/>
          </a:bodyPr>
          <a:lstStyle/>
          <a:p>
            <a:pPr marL="302582" indent="-302582">
              <a:buFont typeface="+mj-lt"/>
              <a:buAutoNum type="arabicPeriod" startAt="22"/>
            </a:pPr>
            <a:r>
              <a:rPr lang="en-US" sz="1246" dirty="0"/>
              <a:t>Nathaniel R. Kamrath, Brian W. Goldman and Daniel R. Tauritz. Using Supportive Coevolution to Evolve Self-Configuring Crossover. In Proceedings of the 15th Annual Conference Companion on Genetic and Evolutionary Computation (GECCO '13), pp. 1489-1496, 2013.</a:t>
            </a:r>
          </a:p>
          <a:p>
            <a:pPr>
              <a:buFont typeface="+mj-lt"/>
              <a:buAutoNum type="arabicPeriod" startAt="22"/>
            </a:pPr>
            <a:r>
              <a:rPr lang="en-US" sz="1246" dirty="0"/>
              <a:t>Matthew A. Martin and Daniel R. Tauritz. A Problem Configuration Study of the Robustness of a Black-Box Search Algorithm Hyper-Heuristic. In Proceedings of the 16th Annual Conference Companion on Genetic and Evolutionary Computation (GECCO '14), pp. 1389-1396, 2014.</a:t>
            </a:r>
          </a:p>
          <a:p>
            <a:pPr>
              <a:buFont typeface="+mj-lt"/>
              <a:buAutoNum type="arabicPeriod" startAt="22"/>
            </a:pPr>
            <a:r>
              <a:rPr lang="en-US" sz="1246" dirty="0"/>
              <a:t>Sean Harris, Travis Bueter, and Daniel R. Tauritz. A Comparison of Genetic Programming Variants for Hyper-Heuristics. In Proceedings of the 17th Annual Conference Companion on Genetic and Evolutionary Computation (GECCO '15), pp. 1043-1050, 2015.</a:t>
            </a:r>
          </a:p>
          <a:p>
            <a:pPr>
              <a:buFont typeface="+mj-lt"/>
              <a:buAutoNum type="arabicPeriod" startAt="22"/>
            </a:pPr>
            <a:r>
              <a:rPr lang="en-US" sz="1246" dirty="0"/>
              <a:t>Matthew A. Martin and Daniel R. Tauritz. Hyper-Heuristics: A Study On Increasing Primitive-Space. In Proceedings of the 17th Annual Conference Companion on Genetic and Evolutionary Computation (GECCO '15), pp. 1051-1058, 2015.</a:t>
            </a:r>
            <a:endParaRPr lang="en-US" sz="1401" dirty="0"/>
          </a:p>
          <a:p>
            <a:pPr>
              <a:buFont typeface="+mj-lt"/>
              <a:buAutoNum type="arabicPeriod" startAt="22"/>
            </a:pPr>
            <a:r>
              <a:rPr lang="en-US" sz="1244" dirty="0"/>
              <a:t>Alex R. </a:t>
            </a:r>
            <a:r>
              <a:rPr lang="en-US" sz="1244" dirty="0" err="1"/>
              <a:t>Bertels</a:t>
            </a:r>
            <a:r>
              <a:rPr lang="en-US" sz="1244" dirty="0"/>
              <a:t> and Daniel R. Tauritz. Why Asynchronous Parallel Evolution is the Future of Hyper-heuristics: A CDCL SAT Solver Case Study. In Proceedings of the 18th Annual Conference Companion on Genetic and Evolutionary Computation (GECCO `16), pp. 1359-1365, 2016.</a:t>
            </a:r>
          </a:p>
          <a:p>
            <a:pPr>
              <a:buFont typeface="+mj-lt"/>
              <a:buAutoNum type="arabicPeriod" startAt="22"/>
            </a:pPr>
            <a:r>
              <a:rPr lang="en-US" sz="1244" dirty="0"/>
              <a:t>Aaron S. Pope, Daniel R. Tauritz and Alexander D. Kent. Evolving Random Graph Generators: A Case for Increased Algorithmic Primitive Granularity. In Proceedings of the 2016 IEEE Symposium Series on Computational Intelligence (IEEE SSCI 2016), 2016.</a:t>
            </a:r>
          </a:p>
          <a:p>
            <a:pPr>
              <a:buFont typeface="+mj-lt"/>
              <a:buAutoNum type="arabicPeriod" startAt="22"/>
            </a:pPr>
            <a:r>
              <a:rPr lang="en-US" sz="1244" dirty="0"/>
              <a:t>Aaron S. Pope, Daniel R. Tauritz and Alexander D. Kent. Evolving Multi-level Graph Partitioning Algorithms. In Proceedings of the 2016 IEEE Symposium Series on Computational Intelligence (IEEE SSCI 2016), 2016.</a:t>
            </a:r>
          </a:p>
          <a:p>
            <a:pPr marL="302582" indent="-302582">
              <a:buFont typeface="+mj-lt"/>
              <a:buAutoNum type="arabicPeriod" startAt="29"/>
            </a:pPr>
            <a:r>
              <a:rPr lang="en-US" sz="1246" dirty="0"/>
              <a:t>Islam Elnabarawy, Daniel R. Tauritz, Donald C. </a:t>
            </a:r>
            <a:r>
              <a:rPr lang="en-US" sz="1246" dirty="0" err="1"/>
              <a:t>Wunsch</a:t>
            </a:r>
            <a:r>
              <a:rPr lang="en-US" sz="1246" dirty="0"/>
              <a:t>. Evolutionary Computation for the Automated Design of Category Functions for Fuzzy ART: An Initial Exploration. In Proceedings of the 19</a:t>
            </a:r>
            <a:r>
              <a:rPr lang="en-US" sz="1246" baseline="30000" dirty="0"/>
              <a:t>th</a:t>
            </a:r>
            <a:r>
              <a:rPr lang="en-US" sz="1246" dirty="0"/>
              <a:t> Annual Conference Companion on Genetic and Evolutionary Computation (GECCO’17), pp. 1133-1140, 2017.</a:t>
            </a:r>
          </a:p>
          <a:p>
            <a:pPr>
              <a:buFont typeface="+mj-lt"/>
              <a:buAutoNum type="arabicPeriod" startAt="29"/>
            </a:pPr>
            <a:r>
              <a:rPr lang="en-US" sz="1246" dirty="0"/>
              <a:t>Adam Harter, Daniel R. Tauritz, William M. </a:t>
            </a:r>
            <a:r>
              <a:rPr lang="en-US" sz="1246" dirty="0" err="1"/>
              <a:t>Siever</a:t>
            </a:r>
            <a:r>
              <a:rPr lang="en-US" sz="1246" dirty="0"/>
              <a:t>. Asynchronous Parallel Cartesian Genetic Programming. In Proceedings of the 19</a:t>
            </a:r>
            <a:r>
              <a:rPr lang="en-US" sz="1246" baseline="30000" dirty="0"/>
              <a:t>th</a:t>
            </a:r>
            <a:r>
              <a:rPr lang="en-US" sz="1246" dirty="0"/>
              <a:t> Annual Conference Companion on Genetic and Evolutionary Computation (GECCO’17), pp. 1820-1824, 2017.</a:t>
            </a:r>
          </a:p>
          <a:p>
            <a:pPr>
              <a:buFont typeface="+mj-lt"/>
              <a:buAutoNum type="arabicPeriod" startAt="22"/>
            </a:pPr>
            <a:endParaRPr lang="en-US" sz="1244" dirty="0"/>
          </a:p>
          <a:p>
            <a:pPr marL="0" indent="0">
              <a:buNone/>
            </a:pPr>
            <a:endParaRPr lang="en-GB" sz="1401" dirty="0"/>
          </a:p>
        </p:txBody>
      </p:sp>
    </p:spTree>
    <p:extLst>
      <p:ext uri="{BB962C8B-B14F-4D97-AF65-F5344CB8AC3E}">
        <p14:creationId xmlns:p14="http://schemas.microsoft.com/office/powerpoint/2010/main" val="13602876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104" y="125104"/>
            <a:ext cx="6407128" cy="448493"/>
          </a:xfrm>
        </p:spPr>
        <p:txBody>
          <a:bodyPr>
            <a:noAutofit/>
          </a:bodyPr>
          <a:lstStyle/>
          <a:p>
            <a:r>
              <a:rPr lang="en-GB" sz="3177" dirty="0"/>
              <a:t>References 4</a:t>
            </a:r>
          </a:p>
        </p:txBody>
      </p:sp>
      <p:sp>
        <p:nvSpPr>
          <p:cNvPr id="3" name="Content Placeholder 2"/>
          <p:cNvSpPr>
            <a:spLocks noGrp="1"/>
          </p:cNvSpPr>
          <p:nvPr>
            <p:ph idx="1"/>
          </p:nvPr>
        </p:nvSpPr>
        <p:spPr>
          <a:xfrm>
            <a:off x="578224" y="573596"/>
            <a:ext cx="7987553" cy="5841618"/>
          </a:xfrm>
        </p:spPr>
        <p:txBody>
          <a:bodyPr>
            <a:noAutofit/>
          </a:bodyPr>
          <a:lstStyle/>
          <a:p>
            <a:pPr marL="302582" indent="-302582">
              <a:buFont typeface="+mj-lt"/>
              <a:buAutoNum type="arabicPeriod" startAt="31"/>
            </a:pPr>
            <a:r>
              <a:rPr lang="en-US" sz="1246" dirty="0"/>
              <a:t>Marketa Illetskova, Alex R. </a:t>
            </a:r>
            <a:r>
              <a:rPr lang="en-US" sz="1246" dirty="0" err="1"/>
              <a:t>Bertels</a:t>
            </a:r>
            <a:r>
              <a:rPr lang="en-US" sz="1246" dirty="0"/>
              <a:t>, Joshua M. </a:t>
            </a:r>
            <a:r>
              <a:rPr lang="en-US" sz="1246" dirty="0" err="1"/>
              <a:t>Tuggle</a:t>
            </a:r>
            <a:r>
              <a:rPr lang="en-US" sz="1246" dirty="0"/>
              <a:t>, Adam Harter, Samuel Richter, Daniel R. Tauritz, Samuel Mulder, Denis Bueno, Michelle Leger and William M. </a:t>
            </a:r>
            <a:r>
              <a:rPr lang="en-US" sz="1246" dirty="0" err="1"/>
              <a:t>Siever</a:t>
            </a:r>
            <a:r>
              <a:rPr lang="en-US" sz="1246" dirty="0"/>
              <a:t>. Improving Performance of CDCL SAT Solvers by Automated Design of Variable Selection Heuristics. In Proceedings of the 2017 IEEE Symposium Series on Computational Intelligence (SSCI 2017), 2017.</a:t>
            </a:r>
            <a:r>
              <a:rPr lang="en-GB" sz="1246" dirty="0"/>
              <a:t> </a:t>
            </a:r>
          </a:p>
          <a:p>
            <a:pPr marL="302582" indent="-302582">
              <a:buFont typeface="+mj-lt"/>
              <a:buAutoNum type="arabicPeriod" startAt="31"/>
            </a:pPr>
            <a:r>
              <a:rPr lang="en-GB" sz="1246" dirty="0"/>
              <a:t>John R. Woodward, Jerry Swan, "Why classifying search algorithms is essential", Progress in Informatics and Computing (PIC) 2010 IEEE International Conference on, vol. 1, pp. 285-289, 2010.</a:t>
            </a:r>
          </a:p>
          <a:p>
            <a:pPr marL="302582" indent="-302582">
              <a:buFont typeface="+mj-lt"/>
              <a:buAutoNum type="arabicPeriod" startAt="31"/>
            </a:pPr>
            <a:r>
              <a:rPr lang="en-US" sz="1246" dirty="0"/>
              <a:t>Samuel N. Richter and Daniel R. Tauritz. The Automated Design of Probabilistic Selection Methods for Evolutionary Algorithms. In Proceedings of the 20th Annual Conference Companion on Genetic and Evolutionary Computation (GECCO 2018), pp. 1545-1552, 2018.</a:t>
            </a:r>
            <a:endParaRPr lang="en-GB" sz="1246" dirty="0"/>
          </a:p>
          <a:p>
            <a:pPr marL="302582" indent="-302582">
              <a:buFont typeface="+mj-lt"/>
              <a:buAutoNum type="arabicPeriod" startAt="31"/>
            </a:pPr>
            <a:r>
              <a:rPr lang="en-US" sz="1246" dirty="0"/>
              <a:t>Aaron Scott Pope, Robert Morning, Daniel R. Tauritz, and Alexander D. Kent. Automated Design of Network Security Metrics. In Proceedings of the 20th Annual Conference Companion on Genetic and Evolutionary Computation (GECCO 2018), pp. 1680-1687, 2018.</a:t>
            </a:r>
          </a:p>
          <a:p>
            <a:pPr marL="302582" indent="-302582">
              <a:buFont typeface="+mj-lt"/>
              <a:buAutoNum type="arabicPeriod" startAt="38"/>
            </a:pPr>
            <a:r>
              <a:rPr lang="en-GB" sz="1244" dirty="0"/>
              <a:t>John R. Woodward and </a:t>
            </a:r>
            <a:r>
              <a:rPr lang="en-GB" sz="1244" dirty="0" err="1"/>
              <a:t>Ruibin</a:t>
            </a:r>
            <a:r>
              <a:rPr lang="en-GB" sz="1244" dirty="0"/>
              <a:t> Bai. Canonical representation genetic programming. In Proceedings of the first ACM/SIGEVO Summit on Genetic and Evolutionary Computation, pp. 585-592, 2009.</a:t>
            </a:r>
          </a:p>
          <a:p>
            <a:pPr marL="302582" indent="-302582">
              <a:buFont typeface="+mj-lt"/>
              <a:buAutoNum type="arabicPeriod" startAt="38"/>
            </a:pPr>
            <a:r>
              <a:rPr lang="en-GB" sz="1244" dirty="0" err="1"/>
              <a:t>Saemundur</a:t>
            </a:r>
            <a:r>
              <a:rPr lang="en-GB" sz="1244" dirty="0"/>
              <a:t> O. </a:t>
            </a:r>
            <a:r>
              <a:rPr lang="en-GB" sz="1244" dirty="0" err="1"/>
              <a:t>Haraldsson</a:t>
            </a:r>
            <a:r>
              <a:rPr lang="en-GB" sz="1244" dirty="0"/>
              <a:t>, John R. Woodward, Alexander EI Brownlee, and Kristin </a:t>
            </a:r>
            <a:r>
              <a:rPr lang="en-GB" sz="1244" dirty="0" err="1"/>
              <a:t>Siggeirsdottir</a:t>
            </a:r>
            <a:r>
              <a:rPr lang="en-GB" sz="1244" dirty="0"/>
              <a:t>. Fixing bugs in your sleep: How genetic improvement became an overnight success. In Proceedings of the Genetic and Evolutionary Computation Conference Companion, pp. 1513-1520, 2017.</a:t>
            </a:r>
          </a:p>
          <a:p>
            <a:pPr marL="302582" indent="-302582">
              <a:buFont typeface="+mj-lt"/>
              <a:buAutoNum type="arabicPeriod" startAt="38"/>
            </a:pPr>
            <a:r>
              <a:rPr lang="en-GB" sz="1244" dirty="0"/>
              <a:t>Aaron Scott Pope, Daniel R. Tauritz, and Melissa </a:t>
            </a:r>
            <a:r>
              <a:rPr lang="en-GB" sz="1244" dirty="0" err="1"/>
              <a:t>Turcotte</a:t>
            </a:r>
            <a:r>
              <a:rPr lang="en-GB" sz="1244" dirty="0"/>
              <a:t>. Automated Design of Tailored Link Prediction Heuristics for Applications in Enterprise Network Security. In Proceedings of the 21st Annual Conference Companion on Genetic and Evolutionary Computation (GECCO ’19), pp. 1634–1642, 2019.</a:t>
            </a:r>
          </a:p>
          <a:p>
            <a:pPr marL="302582" indent="-302582">
              <a:buFont typeface="+mj-lt"/>
              <a:buAutoNum type="arabicPeriod" startAt="38"/>
            </a:pPr>
            <a:r>
              <a:rPr lang="en-GB" sz="1244" dirty="0"/>
              <a:t>Adam Harter, Aaron Scott Pope, Daniel R. Tauritz, and Chris Rawlings. Empirical Evidence of the Eﬀectiveness of Primitive Granularity Control for Hyper-Heuristics. In Proceedings of the 21st Annual Conference Companion on Genetic and Evolutionary Computation (GECCO ’19), pp. 1478–1486, 2019.</a:t>
            </a:r>
          </a:p>
          <a:p>
            <a:pPr marL="302582" indent="-302582">
              <a:buFont typeface="+mj-lt"/>
              <a:buAutoNum type="arabicPeriod" startAt="38"/>
            </a:pPr>
            <a:r>
              <a:rPr lang="en-GB" sz="1244" dirty="0"/>
              <a:t>Aaron Scott Pope, Daniel R. Tauritz, and Chris Rawlings. Automated Design of Random Dynamic Graph Models. In Proceedings of the 21st Annual Conference Companion on Genetic and Evolutionary Computation (GECCO ’19), pp. 1504–1512, 2019.</a:t>
            </a:r>
          </a:p>
          <a:p>
            <a:pPr marL="302582" indent="-302582">
              <a:buFont typeface="+mj-lt"/>
              <a:buAutoNum type="arabicPeriod" startAt="38"/>
            </a:pPr>
            <a:r>
              <a:rPr lang="en-GB" sz="1244" dirty="0"/>
              <a:t>Samuel N. Richter, Michael G. Schoen, and Daniel R. Tauritz. Evolving Mean-Update Selection Methods for CMA-ES. In Proceedings of the 21st Annual Conference Companion on Genetic and Evolutionary Computation (GECCO ’19), pp. 1513–1517, 2019.</a:t>
            </a:r>
            <a:endParaRPr lang="en-US" sz="1401" dirty="0"/>
          </a:p>
          <a:p>
            <a:pPr marL="0" indent="0">
              <a:buNone/>
            </a:pPr>
            <a:endParaRPr lang="en-GB" sz="1401" dirty="0"/>
          </a:p>
        </p:txBody>
      </p:sp>
    </p:spTree>
    <p:extLst>
      <p:ext uri="{BB962C8B-B14F-4D97-AF65-F5344CB8AC3E}">
        <p14:creationId xmlns:p14="http://schemas.microsoft.com/office/powerpoint/2010/main" val="13141894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104" y="125104"/>
            <a:ext cx="6407128" cy="448493"/>
          </a:xfrm>
        </p:spPr>
        <p:txBody>
          <a:bodyPr>
            <a:noAutofit/>
          </a:bodyPr>
          <a:lstStyle/>
          <a:p>
            <a:r>
              <a:rPr lang="en-GB" sz="3177" dirty="0"/>
              <a:t>References 5</a:t>
            </a:r>
          </a:p>
        </p:txBody>
      </p:sp>
      <p:sp>
        <p:nvSpPr>
          <p:cNvPr id="3" name="Content Placeholder 2"/>
          <p:cNvSpPr>
            <a:spLocks noGrp="1"/>
          </p:cNvSpPr>
          <p:nvPr>
            <p:ph idx="1"/>
          </p:nvPr>
        </p:nvSpPr>
        <p:spPr>
          <a:xfrm>
            <a:off x="578224" y="573596"/>
            <a:ext cx="7987553" cy="5841618"/>
          </a:xfrm>
        </p:spPr>
        <p:txBody>
          <a:bodyPr>
            <a:noAutofit/>
          </a:bodyPr>
          <a:lstStyle/>
          <a:p>
            <a:pPr marL="302582" indent="-302582">
              <a:buFont typeface="+mj-lt"/>
              <a:buAutoNum type="arabicPeriod" startAt="44"/>
            </a:pPr>
            <a:r>
              <a:rPr lang="en-US" sz="1244" dirty="0"/>
              <a:t>Aaron Scott Pope and Daniel R. Tauritz. Automated Design of Multi-Level Network Partitioning Heuristics Employing Self-Adaptive Primitive Granularity Control. In Proceedings of the 22nd Annual Conference on Genetic and Evolutionary Computation (GECCO ’20), 1168–1176, </a:t>
            </a:r>
            <a:r>
              <a:rPr lang="en-US" sz="1244" dirty="0" err="1"/>
              <a:t>Cancún</a:t>
            </a:r>
            <a:r>
              <a:rPr lang="en-US" sz="1244" dirty="0"/>
              <a:t>, Mexico, July 8-12, 2020.</a:t>
            </a:r>
            <a:endParaRPr lang="en-GB" sz="1244" dirty="0"/>
          </a:p>
          <a:p>
            <a:pPr marL="302582" indent="-302582">
              <a:buFont typeface="+mj-lt"/>
              <a:buAutoNum type="arabicPeriod" startAt="44"/>
            </a:pPr>
            <a:r>
              <a:rPr lang="en-US" sz="1244" dirty="0"/>
              <a:t>Braden N. Tisdale, Aaron Scott Pope, and Daniel R. Tauritz. Dynamic Primitive Granularity Control: An Exploration of Unique Design Considerations. In Proceedings of the 22nd Annual Conference Companion on Genetic and Evolutionary Computation (GECCO ’20), pages 1906– 1914, </a:t>
            </a:r>
            <a:r>
              <a:rPr lang="en-US" sz="1244" dirty="0" err="1"/>
              <a:t>Cancún</a:t>
            </a:r>
            <a:r>
              <a:rPr lang="en-US" sz="1244" dirty="0"/>
              <a:t>, Mexico, July 8-12, 2020.</a:t>
            </a:r>
          </a:p>
          <a:p>
            <a:pPr marL="302582" indent="-302582">
              <a:buFont typeface="+mj-lt"/>
              <a:buAutoNum type="arabicPeriod" startAt="44"/>
            </a:pPr>
            <a:r>
              <a:rPr lang="en-US" sz="1244" dirty="0"/>
              <a:t>Nathaniel R. Kamrath, Aaron Scott Pope, and Daniel R. Tauritz. The Automated Design of Local Optimizers for Memetic Algorithms Employing Supportive Coevolution. In Proceedings of the 22nd Annual Conference Companion on Genetic and Evolutionary Computation (GECCO ’20), pages 1889–1897, Cancún, Mexico, July 8-12, 2020.</a:t>
            </a:r>
          </a:p>
          <a:p>
            <a:pPr marL="302582" indent="-302582">
              <a:buFont typeface="+mj-lt"/>
              <a:buAutoNum type="arabicPeriod" startAt="44"/>
            </a:pPr>
            <a:r>
              <a:rPr lang="en-US" sz="1244" dirty="0"/>
              <a:t>Braden N. Tisdale, Deacon J. Seals, Aaron Scott Pope, and Daniel R. Tauritz. Directing </a:t>
            </a:r>
            <a:r>
              <a:rPr lang="en-US" sz="1244" dirty="0" err="1"/>
              <a:t>Evolution</a:t>
            </a:r>
            <a:r>
              <a:rPr lang="en-US" sz="1244" dirty="0"/>
              <a:t>: The Automated Design of Evolutionary Pathways Using Directed Graphs. In Proceedings of the 23rd Annual Conference on Genetic and Evolutionary Computation (GECCO ’21), pages 732-740, Lille, France, July 10–14, 2021.</a:t>
            </a:r>
          </a:p>
          <a:p>
            <a:pPr marL="302582" indent="-302582">
              <a:buFont typeface="+mj-lt"/>
              <a:buAutoNum type="arabicPeriod" startAt="44"/>
            </a:pPr>
            <a:r>
              <a:rPr lang="en-US" sz="1244" dirty="0"/>
              <a:t>Braden N. Tisdale and Daniel R. Tauritz. Breaking the Cycle: Exploring the Advantages of Novel Evolutionary Cycles. In Proceedings of the 2023 IEEE Symposium Series </a:t>
            </a:r>
            <a:r>
              <a:rPr lang="en-US" sz="1244"/>
              <a:t>on Computational Intelligence </a:t>
            </a:r>
            <a:r>
              <a:rPr lang="en-US" sz="1244" dirty="0"/>
              <a:t>(IEEE SSCI 2023), pages 355–360, Mexico City, Mexico, December 5–8, 2023.</a:t>
            </a:r>
          </a:p>
        </p:txBody>
      </p:sp>
    </p:spTree>
    <p:extLst>
      <p:ext uri="{BB962C8B-B14F-4D97-AF65-F5344CB8AC3E}">
        <p14:creationId xmlns:p14="http://schemas.microsoft.com/office/powerpoint/2010/main" val="387083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5358</Words>
  <Application>Microsoft Office PowerPoint</Application>
  <PresentationFormat>Letter Paper (8.5x11 in)</PresentationFormat>
  <Paragraphs>737</Paragraphs>
  <Slides>97</Slides>
  <Notes>4</Notes>
  <HiddenSlides>23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4" baseType="lpstr">
      <vt:lpstr>Times New Roman</vt:lpstr>
      <vt:lpstr>Wingdings</vt:lpstr>
      <vt:lpstr>Calibri</vt:lpstr>
      <vt:lpstr>Arial</vt:lpstr>
      <vt:lpstr>Cambria Math</vt:lpstr>
      <vt:lpstr>Office Theme</vt:lpstr>
      <vt:lpstr>Acrobat Document</vt:lpstr>
      <vt:lpstr>Hyper-heuristics</vt:lpstr>
      <vt:lpstr>Real-World Challenges</vt:lpstr>
      <vt:lpstr>Automated Design of Algorithms</vt:lpstr>
      <vt:lpstr>Relationship between Hyper-heuristics, Genetic Programming, and Genetic Improvement</vt:lpstr>
      <vt:lpstr>Generative hyper-heuristics</vt:lpstr>
      <vt:lpstr>Conceptual Overview</vt:lpstr>
      <vt:lpstr>One Man – One/Many Algorithm</vt:lpstr>
      <vt:lpstr>A Paradigm Shift?</vt:lpstr>
      <vt:lpstr>Case Study 1: Evolving Multi-level Graph Partitioning Algorithms [28]</vt:lpstr>
      <vt:lpstr>Graph Partitioning</vt:lpstr>
      <vt:lpstr>Multi-level Graph Partitioning</vt:lpstr>
      <vt:lpstr>Coarsening: Matching Contraction</vt:lpstr>
      <vt:lpstr>Coarsening: Subgraph Contraction</vt:lpstr>
      <vt:lpstr>Optimizing Multi-level Partitioning</vt:lpstr>
      <vt:lpstr>Hyper-heuristic Approach</vt:lpstr>
      <vt:lpstr>Methodology</vt:lpstr>
      <vt:lpstr>Primitive Operations</vt:lpstr>
      <vt:lpstr>Globally and Locally Greedy Coarsening</vt:lpstr>
      <vt:lpstr>Primitive Operations (cont.)</vt:lpstr>
      <vt:lpstr>Experiment</vt:lpstr>
      <vt:lpstr>Results</vt:lpstr>
      <vt:lpstr>Representative High Fitness Final Evolved Solution (EBA)</vt:lpstr>
      <vt:lpstr>Conclusion</vt:lpstr>
      <vt:lpstr>Case Study 2: The Automated Design of Mutation Operators for Evolutionary Programming</vt:lpstr>
      <vt:lpstr>Designing Mutation Operators for Evolutionary Programming [18]</vt:lpstr>
      <vt:lpstr>(Fast) Evolutionary Programming</vt:lpstr>
      <vt:lpstr>Optimization &amp; Benchmark Functions</vt:lpstr>
      <vt:lpstr>Function Class 1</vt:lpstr>
      <vt:lpstr>Function Classes 2</vt:lpstr>
      <vt:lpstr>Meta and Base Learning</vt:lpstr>
      <vt:lpstr>Compare Signatures (Input-Output)</vt:lpstr>
      <vt:lpstr>Genetic Programming to Generate Probability Distributions</vt:lpstr>
      <vt:lpstr>Means and Standard Deviations</vt:lpstr>
      <vt:lpstr>T-tests</vt:lpstr>
      <vt:lpstr>Performance on Other Problem Classes</vt:lpstr>
      <vt:lpstr>Case Study 3: The Automated Design of On-Line Bin Packing Algorithms</vt:lpstr>
      <vt:lpstr>On-line Bin Packing Problem [9,11]</vt:lpstr>
      <vt:lpstr>Genetic Programming  applied to on-line bin packing</vt:lpstr>
      <vt:lpstr>How the heuristics are applied (skip)</vt:lpstr>
      <vt:lpstr>The Best Fit Heuristic</vt:lpstr>
      <vt:lpstr>Our Best Heuristic</vt:lpstr>
      <vt:lpstr>Robustness of Heuristics</vt:lpstr>
      <vt:lpstr>Testing Heuristics on problems of much larger size than in training</vt:lpstr>
      <vt:lpstr>Compared with Best Fit</vt:lpstr>
      <vt:lpstr>Compared with Best Fit</vt:lpstr>
      <vt:lpstr>Step by Step Guide to Automatic Design of Algorithms [8, 12]</vt:lpstr>
      <vt:lpstr>A Brief History (Example Applications) [5]</vt:lpstr>
      <vt:lpstr>Case Study 4: The Automated Design of Black Box Search Algorithms [21, 23, 25]</vt:lpstr>
      <vt:lpstr>Approach</vt:lpstr>
      <vt:lpstr>Our Solution </vt:lpstr>
      <vt:lpstr>Our Solution</vt:lpstr>
      <vt:lpstr>Parse Tree</vt:lpstr>
      <vt:lpstr>Primitive Types</vt:lpstr>
      <vt:lpstr>Variation Primitives</vt:lpstr>
      <vt:lpstr>Selection Primitives</vt:lpstr>
      <vt:lpstr>Set-Operation Primitives</vt:lpstr>
      <vt:lpstr>Evaluation Primitive</vt:lpstr>
      <vt:lpstr>Terminal Primitives</vt:lpstr>
      <vt:lpstr>Meta-Genetic Program</vt:lpstr>
      <vt:lpstr>BBSA Evaluation</vt:lpstr>
      <vt:lpstr>Termination Conditions</vt:lpstr>
      <vt:lpstr>Proof of Concept Testing</vt:lpstr>
      <vt:lpstr>Proof of Concept Testing (cont.)</vt:lpstr>
      <vt:lpstr>Results</vt:lpstr>
      <vt:lpstr>Results:  Bit-Length = 100 Trap Size = 5</vt:lpstr>
      <vt:lpstr>Results:  Bit-Length = 200 Trap Size = 5</vt:lpstr>
      <vt:lpstr>Results:  Bit-Length = 105 Trap Size = 7</vt:lpstr>
      <vt:lpstr>Results:  Bit-Length = 210 Trap Size = 7</vt:lpstr>
      <vt:lpstr>PowerPoint Presentation</vt:lpstr>
      <vt:lpstr>BBSA1</vt:lpstr>
      <vt:lpstr>BBSA2</vt:lpstr>
      <vt:lpstr>BBSA3</vt:lpstr>
      <vt:lpstr>BBSA2</vt:lpstr>
      <vt:lpstr>Over-Specialization</vt:lpstr>
      <vt:lpstr>Case Study 5: Evolving Random Graph Generators: A Case for Increased Algorithmic Primitive Granularity [27]</vt:lpstr>
      <vt:lpstr>Random Graphs</vt:lpstr>
      <vt:lpstr>Traditional Random Graph Models</vt:lpstr>
      <vt:lpstr>Automated Random Graph Model Design</vt:lpstr>
      <vt:lpstr>Hyper-heuristic Approach</vt:lpstr>
      <vt:lpstr>Previous Attempts at Evolving Random Graph Generators</vt:lpstr>
      <vt:lpstr>Increased Algorithmic Primitive Granularity</vt:lpstr>
      <vt:lpstr>Methodology</vt:lpstr>
      <vt:lpstr>Primitive Operations</vt:lpstr>
      <vt:lpstr>Example Evolved Random Graph Generator</vt:lpstr>
      <vt:lpstr>Reproducing Erdös-Rényi</vt:lpstr>
      <vt:lpstr>Reproducing Random Community Graphs</vt:lpstr>
      <vt:lpstr>Evolved Random Collaboration Network Generator</vt:lpstr>
      <vt:lpstr>Conclusion</vt:lpstr>
      <vt:lpstr>Some Final Thoughts</vt:lpstr>
      <vt:lpstr>Challenges in Hyper-heuristics</vt:lpstr>
      <vt:lpstr>Primitive Granularity</vt:lpstr>
      <vt:lpstr>End of File </vt:lpstr>
      <vt:lpstr>References 1</vt:lpstr>
      <vt:lpstr>References 2</vt:lpstr>
      <vt:lpstr>References 3</vt:lpstr>
      <vt:lpstr>References 4</vt:lpstr>
      <vt:lpstr>References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Hyper-heuristics Tutorial</dc:title>
  <dc:creator>John R Woodward</dc:creator>
  <cp:lastModifiedBy>Daniel Tauritz</cp:lastModifiedBy>
  <cp:revision>106</cp:revision>
  <cp:lastPrinted>2024-05-07T20:26:07Z</cp:lastPrinted>
  <dcterms:created xsi:type="dcterms:W3CDTF">2016-03-16T15:04:12Z</dcterms:created>
  <dcterms:modified xsi:type="dcterms:W3CDTF">2025-11-03T16:37:45Z</dcterms:modified>
</cp:coreProperties>
</file>