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54"/>
  </p:notesMasterIdLst>
  <p:sldIdLst>
    <p:sldId id="257" r:id="rId3"/>
    <p:sldId id="259"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8" r:id="rId19"/>
    <p:sldId id="279" r:id="rId20"/>
    <p:sldId id="277" r:id="rId21"/>
    <p:sldId id="280" r:id="rId22"/>
    <p:sldId id="281" r:id="rId23"/>
    <p:sldId id="282" r:id="rId24"/>
    <p:sldId id="283" r:id="rId25"/>
    <p:sldId id="284" r:id="rId26"/>
    <p:sldId id="285" r:id="rId27"/>
    <p:sldId id="286" r:id="rId28"/>
    <p:sldId id="289" r:id="rId29"/>
    <p:sldId id="287" r:id="rId30"/>
    <p:sldId id="288" r:id="rId31"/>
    <p:sldId id="290" r:id="rId32"/>
    <p:sldId id="291" r:id="rId33"/>
    <p:sldId id="293" r:id="rId34"/>
    <p:sldId id="294" r:id="rId35"/>
    <p:sldId id="295" r:id="rId36"/>
    <p:sldId id="296" r:id="rId37"/>
    <p:sldId id="297" r:id="rId38"/>
    <p:sldId id="299" r:id="rId39"/>
    <p:sldId id="300" r:id="rId40"/>
    <p:sldId id="301" r:id="rId41"/>
    <p:sldId id="302" r:id="rId42"/>
    <p:sldId id="303" r:id="rId43"/>
    <p:sldId id="307" r:id="rId44"/>
    <p:sldId id="304" r:id="rId45"/>
    <p:sldId id="305" r:id="rId46"/>
    <p:sldId id="306" r:id="rId47"/>
    <p:sldId id="308" r:id="rId48"/>
    <p:sldId id="310" r:id="rId49"/>
    <p:sldId id="312" r:id="rId50"/>
    <p:sldId id="311" r:id="rId51"/>
    <p:sldId id="313" r:id="rId52"/>
    <p:sldId id="314"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4763F6-F3AA-9756-178C-AAB52081B068}" v="12" dt="2021-11-03T03:24:11.372"/>
    <p1510:client id="{5DCDAA60-3050-ABCC-56C2-3602818631E8}" v="9" dt="2021-11-15T01:09:18.869"/>
    <p1510:client id="{F216AA71-D251-8020-BD2A-81CA15BFCAF8}" v="29" dt="2021-10-31T23:12:48.0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102" y="504"/>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microsoft.com/office/2015/10/relationships/revisionInfo" Target="revisionInfo.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5CA94-719E-47A0-B230-3D5A6B2CBE84}" type="datetimeFigureOut">
              <a:rPr lang="en-US" smtClean="0"/>
              <a:t>11/15/2021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84067-2F7E-4E3A-8627-CA3DA45C61B5}" type="slidenum">
              <a:rPr lang="en-US" smtClean="0"/>
              <a:t>‹#›</a:t>
            </a:fld>
            <a:endParaRPr lang="en-US"/>
          </a:p>
        </p:txBody>
      </p:sp>
    </p:spTree>
    <p:extLst>
      <p:ext uri="{BB962C8B-B14F-4D97-AF65-F5344CB8AC3E}">
        <p14:creationId xmlns:p14="http://schemas.microsoft.com/office/powerpoint/2010/main" val="4231144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 outperforms SCX.</a:t>
            </a:r>
            <a:r>
              <a:rPr lang="en-US" baseline="0" dirty="0"/>
              <a:t>  Looks like a longer run might allow other configurations to catch up in performance.  Note that these results are smoothed so the large changes in fitness are indicators of either multiple runs that saw large improvements at the same point in evolution, or a single run which experienced a very large change in fitness at that point.</a:t>
            </a:r>
            <a:endParaRPr lang="en-US" dirty="0"/>
          </a:p>
        </p:txBody>
      </p:sp>
      <p:sp>
        <p:nvSpPr>
          <p:cNvPr id="4" name="Slide Number Placeholder 3"/>
          <p:cNvSpPr>
            <a:spLocks noGrp="1"/>
          </p:cNvSpPr>
          <p:nvPr>
            <p:ph type="sldNum" sz="quarter" idx="10"/>
          </p:nvPr>
        </p:nvSpPr>
        <p:spPr/>
        <p:txBody>
          <a:bodyPr/>
          <a:lstStyle/>
          <a:p>
            <a:fld id="{C9884067-2F7E-4E3A-8627-CA3DA45C61B5}" type="slidenum">
              <a:rPr lang="en-US" smtClean="0"/>
              <a:t>9</a:t>
            </a:fld>
            <a:endParaRPr lang="en-US"/>
          </a:p>
        </p:txBody>
      </p:sp>
    </p:spTree>
    <p:extLst>
      <p:ext uri="{BB962C8B-B14F-4D97-AF65-F5344CB8AC3E}">
        <p14:creationId xmlns:p14="http://schemas.microsoft.com/office/powerpoint/2010/main" val="727438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Self-adapted</a:t>
            </a:r>
            <a:r>
              <a:rPr lang="en-US" baseline="0" dirty="0"/>
              <a:t> SCX is not explicitly evaluated since it is evaluated as part of the offspring.  However, </a:t>
            </a:r>
            <a:r>
              <a:rPr lang="en-US" baseline="0" dirty="0" err="1"/>
              <a:t>SuCo+SCX</a:t>
            </a:r>
            <a:r>
              <a:rPr lang="en-US" baseline="0" dirty="0"/>
              <a:t> must always use at least one evaluation per offspring generated</a:t>
            </a:r>
          </a:p>
        </p:txBody>
      </p:sp>
      <p:sp>
        <p:nvSpPr>
          <p:cNvPr id="4" name="Slide Number Placeholder 3"/>
          <p:cNvSpPr>
            <a:spLocks noGrp="1"/>
          </p:cNvSpPr>
          <p:nvPr>
            <p:ph type="sldNum" sz="quarter" idx="10"/>
          </p:nvPr>
        </p:nvSpPr>
        <p:spPr/>
        <p:txBody>
          <a:bodyPr/>
          <a:lstStyle/>
          <a:p>
            <a:fld id="{C9884067-2F7E-4E3A-8627-CA3DA45C61B5}" type="slidenum">
              <a:rPr lang="en-US" smtClean="0"/>
              <a:t>10</a:t>
            </a:fld>
            <a:endParaRPr lang="en-US"/>
          </a:p>
        </p:txBody>
      </p:sp>
    </p:spTree>
    <p:extLst>
      <p:ext uri="{BB962C8B-B14F-4D97-AF65-F5344CB8AC3E}">
        <p14:creationId xmlns:p14="http://schemas.microsoft.com/office/powerpoint/2010/main" val="1542846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Best</a:t>
            </a:r>
            <a:r>
              <a:rPr lang="en-US" baseline="0" dirty="0"/>
              <a:t> in bold, f-tests/t-tests with confidence of 0.05</a:t>
            </a:r>
          </a:p>
        </p:txBody>
      </p:sp>
      <p:sp>
        <p:nvSpPr>
          <p:cNvPr id="4" name="Slide Number Placeholder 3"/>
          <p:cNvSpPr>
            <a:spLocks noGrp="1"/>
          </p:cNvSpPr>
          <p:nvPr>
            <p:ph type="sldNum" sz="quarter" idx="10"/>
          </p:nvPr>
        </p:nvSpPr>
        <p:spPr/>
        <p:txBody>
          <a:bodyPr/>
          <a:lstStyle/>
          <a:p>
            <a:fld id="{C9884067-2F7E-4E3A-8627-CA3DA45C61B5}" type="slidenum">
              <a:rPr lang="en-US" smtClean="0"/>
              <a:t>16</a:t>
            </a:fld>
            <a:endParaRPr lang="en-US"/>
          </a:p>
        </p:txBody>
      </p:sp>
    </p:spTree>
    <p:extLst>
      <p:ext uri="{BB962C8B-B14F-4D97-AF65-F5344CB8AC3E}">
        <p14:creationId xmlns:p14="http://schemas.microsoft.com/office/powerpoint/2010/main" val="3536620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84067-2F7E-4E3A-8627-CA3DA45C61B5}" type="slidenum">
              <a:rPr lang="en-US" smtClean="0"/>
              <a:t>26</a:t>
            </a:fld>
            <a:endParaRPr lang="en-US"/>
          </a:p>
        </p:txBody>
      </p:sp>
    </p:spTree>
    <p:extLst>
      <p:ext uri="{BB962C8B-B14F-4D97-AF65-F5344CB8AC3E}">
        <p14:creationId xmlns:p14="http://schemas.microsoft.com/office/powerpoint/2010/main" val="3866928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Best</a:t>
            </a:r>
            <a:r>
              <a:rPr lang="en-US" baseline="0" dirty="0"/>
              <a:t> in bold, f-tests/t-tests with confidence of 0.05</a:t>
            </a:r>
          </a:p>
          <a:p>
            <a:endParaRPr lang="en-US" dirty="0"/>
          </a:p>
        </p:txBody>
      </p:sp>
      <p:sp>
        <p:nvSpPr>
          <p:cNvPr id="4" name="Slide Number Placeholder 3"/>
          <p:cNvSpPr>
            <a:spLocks noGrp="1"/>
          </p:cNvSpPr>
          <p:nvPr>
            <p:ph type="sldNum" sz="quarter" idx="10"/>
          </p:nvPr>
        </p:nvSpPr>
        <p:spPr/>
        <p:txBody>
          <a:bodyPr/>
          <a:lstStyle/>
          <a:p>
            <a:fld id="{C9884067-2F7E-4E3A-8627-CA3DA45C61B5}" type="slidenum">
              <a:rPr lang="en-US" smtClean="0"/>
              <a:t>27</a:t>
            </a:fld>
            <a:endParaRPr lang="en-US"/>
          </a:p>
        </p:txBody>
      </p:sp>
    </p:spTree>
    <p:extLst>
      <p:ext uri="{BB962C8B-B14F-4D97-AF65-F5344CB8AC3E}">
        <p14:creationId xmlns:p14="http://schemas.microsoft.com/office/powerpoint/2010/main" val="1683080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84067-2F7E-4E3A-8627-CA3DA45C61B5}" type="slidenum">
              <a:rPr lang="en-US" smtClean="0"/>
              <a:t>30</a:t>
            </a:fld>
            <a:endParaRPr lang="en-US"/>
          </a:p>
        </p:txBody>
      </p:sp>
    </p:spTree>
    <p:extLst>
      <p:ext uri="{BB962C8B-B14F-4D97-AF65-F5344CB8AC3E}">
        <p14:creationId xmlns:p14="http://schemas.microsoft.com/office/powerpoint/2010/main" val="243127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912DA91-4FAC-4E73-87B5-E667B0B4E727}" type="datetimeFigureOut">
              <a:rPr lang="en-US" smtClean="0"/>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15334-B6C4-4E7D-B420-5F917C665B5A}" type="slidenum">
              <a:rPr lang="en-US" smtClean="0"/>
              <a:t>‹#›</a:t>
            </a:fld>
            <a:endParaRPr lang="en-US"/>
          </a:p>
        </p:txBody>
      </p:sp>
    </p:spTree>
    <p:extLst>
      <p:ext uri="{BB962C8B-B14F-4D97-AF65-F5344CB8AC3E}">
        <p14:creationId xmlns:p14="http://schemas.microsoft.com/office/powerpoint/2010/main" val="968406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12DA91-4FAC-4E73-87B5-E667B0B4E727}" type="datetimeFigureOut">
              <a:rPr lang="en-US" smtClean="0"/>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15334-B6C4-4E7D-B420-5F917C665B5A}" type="slidenum">
              <a:rPr lang="en-US" smtClean="0"/>
              <a:t>‹#›</a:t>
            </a:fld>
            <a:endParaRPr lang="en-US"/>
          </a:p>
        </p:txBody>
      </p:sp>
    </p:spTree>
    <p:extLst>
      <p:ext uri="{BB962C8B-B14F-4D97-AF65-F5344CB8AC3E}">
        <p14:creationId xmlns:p14="http://schemas.microsoft.com/office/powerpoint/2010/main" val="1338175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12DA91-4FAC-4E73-87B5-E667B0B4E727}" type="datetimeFigureOut">
              <a:rPr lang="en-US" smtClean="0"/>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15334-B6C4-4E7D-B420-5F917C665B5A}" type="slidenum">
              <a:rPr lang="en-US" smtClean="0"/>
              <a:t>‹#›</a:t>
            </a:fld>
            <a:endParaRPr lang="en-US"/>
          </a:p>
        </p:txBody>
      </p:sp>
    </p:spTree>
    <p:extLst>
      <p:ext uri="{BB962C8B-B14F-4D97-AF65-F5344CB8AC3E}">
        <p14:creationId xmlns:p14="http://schemas.microsoft.com/office/powerpoint/2010/main" val="3709238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Default - Title Slide">
    <p:spTree>
      <p:nvGrpSpPr>
        <p:cNvPr id="1" name=""/>
        <p:cNvGrpSpPr/>
        <p:nvPr/>
      </p:nvGrpSpPr>
      <p:grpSpPr>
        <a:xfrm>
          <a:off x="0" y="0"/>
          <a:ext cx="0" cy="0"/>
          <a:chOff x="0" y="0"/>
          <a:chExt cx="0" cy="0"/>
        </a:xfrm>
      </p:grpSpPr>
      <p:sp>
        <p:nvSpPr>
          <p:cNvPr id="10" name="Shape 10"/>
          <p:cNvSpPr/>
          <p:nvPr/>
        </p:nvSpPr>
        <p:spPr>
          <a:xfrm>
            <a:off x="-5162" y="4835023"/>
            <a:ext cx="12227863" cy="2022977"/>
          </a:xfrm>
          <a:prstGeom prst="rect">
            <a:avLst/>
          </a:prstGeom>
          <a:solidFill>
            <a:srgbClr val="03244D"/>
          </a:solidFill>
          <a:ln>
            <a:round/>
          </a:ln>
          <a:effectLst>
            <a:outerShdw blurRad="38100" dist="23000" dir="5400000" rotWithShape="0">
              <a:srgbClr val="000000">
                <a:alpha val="35000"/>
              </a:srgbClr>
            </a:outerShdw>
          </a:effectLst>
        </p:spPr>
        <p:txBody>
          <a:bodyPr lIns="38100" tIns="38100" rIns="38100" bIns="38100" anchor="ctr"/>
          <a:lstStyle/>
          <a:p>
            <a:pPr lvl="0" algn="ctr" defTabSz="584200">
              <a:buClr>
                <a:srgbClr val="FFFFFF"/>
              </a:buClr>
              <a:defRPr sz="4000">
                <a:solidFill>
                  <a:srgbClr val="FFFFFF"/>
                </a:solidFill>
                <a:effectLst>
                  <a:outerShdw blurRad="38100" dist="12700" dir="5400000" rotWithShape="0">
                    <a:srgbClr val="000000">
                      <a:alpha val="50000"/>
                    </a:srgbClr>
                  </a:outerShdw>
                </a:effectLst>
                <a:uFill>
                  <a:solidFill>
                    <a:srgbClr val="FFFFFF"/>
                  </a:solidFill>
                </a:uFill>
              </a:defRPr>
            </a:pPr>
            <a:endParaRPr sz="4000"/>
          </a:p>
        </p:txBody>
      </p:sp>
      <p:sp>
        <p:nvSpPr>
          <p:cNvPr id="11" name="Shape 11"/>
          <p:cNvSpPr/>
          <p:nvPr/>
        </p:nvSpPr>
        <p:spPr>
          <a:xfrm>
            <a:off x="-5162" y="4504664"/>
            <a:ext cx="12227863" cy="250980"/>
          </a:xfrm>
          <a:prstGeom prst="rect">
            <a:avLst/>
          </a:prstGeom>
          <a:solidFill>
            <a:srgbClr val="F68026"/>
          </a:solidFill>
          <a:ln>
            <a:round/>
          </a:ln>
          <a:effectLst>
            <a:outerShdw blurRad="38100" dist="23000" dir="5400000" rotWithShape="0">
              <a:srgbClr val="000000">
                <a:alpha val="35000"/>
              </a:srgbClr>
            </a:outerShdw>
          </a:effectLst>
        </p:spPr>
        <p:txBody>
          <a:bodyPr lIns="38100" tIns="38100" rIns="38100" bIns="38100" anchor="ctr"/>
          <a:lstStyle/>
          <a:p>
            <a:pPr lvl="0" algn="ctr" defTabSz="584200">
              <a:buClr>
                <a:srgbClr val="FFFFFF"/>
              </a:buClr>
              <a:defRPr sz="4000">
                <a:solidFill>
                  <a:srgbClr val="FFFFFF"/>
                </a:solidFill>
                <a:effectLst>
                  <a:outerShdw blurRad="38100" dist="12700" dir="5400000" rotWithShape="0">
                    <a:srgbClr val="000000">
                      <a:alpha val="50000"/>
                    </a:srgbClr>
                  </a:outerShdw>
                </a:effectLst>
                <a:uFill>
                  <a:solidFill>
                    <a:srgbClr val="FFFFFF"/>
                  </a:solidFill>
                </a:uFill>
              </a:defRPr>
            </a:pPr>
            <a:endParaRPr sz="4000"/>
          </a:p>
        </p:txBody>
      </p:sp>
      <p:sp>
        <p:nvSpPr>
          <p:cNvPr id="16" name="Shape 16"/>
          <p:cNvSpPr>
            <a:spLocks noGrp="1"/>
          </p:cNvSpPr>
          <p:nvPr>
            <p:ph idx="3"/>
          </p:nvPr>
        </p:nvSpPr>
        <p:spPr>
          <a:xfrm>
            <a:off x="4087938" y="0"/>
            <a:ext cx="4021793" cy="4445368"/>
          </a:xfrm>
          <a:prstGeom prst="rect">
            <a:avLst/>
          </a:prstGeom>
        </p:spPr>
        <p:txBody>
          <a:bodyPr/>
          <a:lstStyle/>
          <a:p>
            <a:pPr marL="0" lvl="0" indent="0" algn="ctr">
              <a:spcBef>
                <a:spcPts val="0"/>
              </a:spcBef>
              <a:buClrTx/>
              <a:buSzTx/>
              <a:buFontTx/>
              <a:buNone/>
              <a:defRPr sz="4000">
                <a:latin typeface="Gill Sans"/>
                <a:ea typeface="Gill Sans"/>
                <a:cs typeface="Gill Sans"/>
                <a:sym typeface="Gill Sans"/>
              </a:defRPr>
            </a:pPr>
            <a:endParaRPr dirty="0"/>
          </a:p>
        </p:txBody>
      </p:sp>
      <p:sp>
        <p:nvSpPr>
          <p:cNvPr id="17" name="Shape 17"/>
          <p:cNvSpPr>
            <a:spLocks noGrp="1"/>
          </p:cNvSpPr>
          <p:nvPr>
            <p:ph type="title" hasCustomPrompt="1"/>
          </p:nvPr>
        </p:nvSpPr>
        <p:spPr>
          <a:xfrm>
            <a:off x="1518190" y="771440"/>
            <a:ext cx="9178420" cy="602008"/>
          </a:xfrm>
          <a:prstGeom prst="rect">
            <a:avLst/>
          </a:prstGeom>
        </p:spPr>
        <p:txBody>
          <a:bodyPr/>
          <a:lstStyle>
            <a:lvl1pPr algn="ctr"/>
          </a:lstStyle>
          <a:p>
            <a:pPr lvl="0">
              <a:defRPr sz="1800" b="0">
                <a:solidFill>
                  <a:srgbClr val="000000"/>
                </a:solidFill>
                <a:uFillTx/>
              </a:defRPr>
            </a:pPr>
            <a:r>
              <a:rPr sz="3500" b="1" dirty="0">
                <a:solidFill>
                  <a:srgbClr val="FFFFFF"/>
                </a:solidFill>
                <a:uFill>
                  <a:solidFill>
                    <a:srgbClr val="FFFFFF"/>
                  </a:solidFill>
                </a:uFill>
              </a:rPr>
              <a:t>Title</a:t>
            </a:r>
            <a:r>
              <a:rPr lang="en-US" sz="3500" b="1" dirty="0">
                <a:solidFill>
                  <a:srgbClr val="03244D"/>
                </a:solidFill>
                <a:uFill>
                  <a:solidFill>
                    <a:srgbClr val="FFFFFF"/>
                  </a:solidFill>
                </a:uFill>
              </a:rPr>
              <a:t>Title</a:t>
            </a:r>
            <a:r>
              <a:rPr sz="3500" b="1" dirty="0">
                <a:solidFill>
                  <a:srgbClr val="FFFFFF"/>
                </a:solidFill>
                <a:uFill>
                  <a:solidFill>
                    <a:srgbClr val="FFFFFF"/>
                  </a:solidFill>
                </a:uFill>
              </a:rPr>
              <a:t> Text</a:t>
            </a:r>
          </a:p>
        </p:txBody>
      </p:sp>
      <p:pic>
        <p:nvPicPr>
          <p:cNvPr id="3" name="Picture 2">
            <a:extLst>
              <a:ext uri="{FF2B5EF4-FFF2-40B4-BE49-F238E27FC236}">
                <a16:creationId xmlns:a16="http://schemas.microsoft.com/office/drawing/2014/main" id="{15767680-594B-D840-9ADC-D8DEC3EE94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2793" y="5349499"/>
            <a:ext cx="4547621" cy="905559"/>
          </a:xfrm>
          <a:prstGeom prst="rect">
            <a:avLst/>
          </a:prstGeom>
        </p:spPr>
      </p:pic>
    </p:spTree>
    <p:extLst>
      <p:ext uri="{BB962C8B-B14F-4D97-AF65-F5344CB8AC3E}">
        <p14:creationId xmlns:p14="http://schemas.microsoft.com/office/powerpoint/2010/main" val="283184171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Default - Title Slide">
    <p:spTree>
      <p:nvGrpSpPr>
        <p:cNvPr id="1" name=""/>
        <p:cNvGrpSpPr/>
        <p:nvPr/>
      </p:nvGrpSpPr>
      <p:grpSpPr>
        <a:xfrm>
          <a:off x="0" y="0"/>
          <a:ext cx="0" cy="0"/>
          <a:chOff x="0" y="0"/>
          <a:chExt cx="0" cy="0"/>
        </a:xfrm>
      </p:grpSpPr>
      <p:sp>
        <p:nvSpPr>
          <p:cNvPr id="10" name="Shape 10"/>
          <p:cNvSpPr/>
          <p:nvPr/>
        </p:nvSpPr>
        <p:spPr>
          <a:xfrm>
            <a:off x="-5162" y="4835023"/>
            <a:ext cx="12227863" cy="2022977"/>
          </a:xfrm>
          <a:prstGeom prst="rect">
            <a:avLst/>
          </a:prstGeom>
          <a:solidFill>
            <a:srgbClr val="03244D"/>
          </a:solidFill>
          <a:ln>
            <a:round/>
          </a:ln>
          <a:effectLst>
            <a:outerShdw blurRad="38100" dist="23000" dir="5400000" rotWithShape="0">
              <a:srgbClr val="000000">
                <a:alpha val="35000"/>
              </a:srgbClr>
            </a:outerShdw>
          </a:effectLst>
        </p:spPr>
        <p:txBody>
          <a:bodyPr lIns="38100" tIns="38100" rIns="38100" bIns="38100" anchor="ctr"/>
          <a:lstStyle/>
          <a:p>
            <a:pPr lvl="0" algn="ctr" defTabSz="584200">
              <a:buClr>
                <a:srgbClr val="FFFFFF"/>
              </a:buClr>
              <a:defRPr sz="4000">
                <a:solidFill>
                  <a:srgbClr val="FFFFFF"/>
                </a:solidFill>
                <a:effectLst>
                  <a:outerShdw blurRad="38100" dist="12700" dir="5400000" rotWithShape="0">
                    <a:srgbClr val="000000">
                      <a:alpha val="50000"/>
                    </a:srgbClr>
                  </a:outerShdw>
                </a:effectLst>
                <a:uFill>
                  <a:solidFill>
                    <a:srgbClr val="FFFFFF"/>
                  </a:solidFill>
                </a:uFill>
              </a:defRPr>
            </a:pPr>
            <a:endParaRPr sz="4000"/>
          </a:p>
        </p:txBody>
      </p:sp>
      <p:sp>
        <p:nvSpPr>
          <p:cNvPr id="11" name="Shape 11"/>
          <p:cNvSpPr/>
          <p:nvPr/>
        </p:nvSpPr>
        <p:spPr>
          <a:xfrm>
            <a:off x="-5162" y="4504664"/>
            <a:ext cx="12227863" cy="250980"/>
          </a:xfrm>
          <a:prstGeom prst="rect">
            <a:avLst/>
          </a:prstGeom>
          <a:solidFill>
            <a:srgbClr val="F68026"/>
          </a:solidFill>
          <a:ln>
            <a:round/>
          </a:ln>
          <a:effectLst>
            <a:outerShdw blurRad="38100" dist="23000" dir="5400000" rotWithShape="0">
              <a:srgbClr val="000000">
                <a:alpha val="35000"/>
              </a:srgbClr>
            </a:outerShdw>
          </a:effectLst>
        </p:spPr>
        <p:txBody>
          <a:bodyPr lIns="38100" tIns="38100" rIns="38100" bIns="38100" anchor="ctr"/>
          <a:lstStyle/>
          <a:p>
            <a:pPr lvl="0" algn="ctr" defTabSz="584200">
              <a:buClr>
                <a:srgbClr val="FFFFFF"/>
              </a:buClr>
              <a:defRPr sz="4000">
                <a:solidFill>
                  <a:srgbClr val="FFFFFF"/>
                </a:solidFill>
                <a:effectLst>
                  <a:outerShdw blurRad="38100" dist="12700" dir="5400000" rotWithShape="0">
                    <a:srgbClr val="000000">
                      <a:alpha val="50000"/>
                    </a:srgbClr>
                  </a:outerShdw>
                </a:effectLst>
                <a:uFill>
                  <a:solidFill>
                    <a:srgbClr val="FFFFFF"/>
                  </a:solidFill>
                </a:uFill>
              </a:defRPr>
            </a:pPr>
            <a:endParaRPr sz="4000"/>
          </a:p>
        </p:txBody>
      </p:sp>
      <p:sp>
        <p:nvSpPr>
          <p:cNvPr id="16" name="Shape 16"/>
          <p:cNvSpPr>
            <a:spLocks noGrp="1"/>
          </p:cNvSpPr>
          <p:nvPr>
            <p:ph idx="3"/>
          </p:nvPr>
        </p:nvSpPr>
        <p:spPr>
          <a:xfrm>
            <a:off x="4087938" y="0"/>
            <a:ext cx="4021793" cy="4445368"/>
          </a:xfrm>
          <a:prstGeom prst="rect">
            <a:avLst/>
          </a:prstGeom>
        </p:spPr>
        <p:txBody>
          <a:bodyPr/>
          <a:lstStyle/>
          <a:p>
            <a:pPr marL="0" lvl="0" indent="0" algn="ctr">
              <a:spcBef>
                <a:spcPts val="0"/>
              </a:spcBef>
              <a:buClrTx/>
              <a:buSzTx/>
              <a:buFontTx/>
              <a:buNone/>
              <a:defRPr sz="4000">
                <a:latin typeface="Gill Sans"/>
                <a:ea typeface="Gill Sans"/>
                <a:cs typeface="Gill Sans"/>
                <a:sym typeface="Gill Sans"/>
              </a:defRPr>
            </a:pPr>
            <a:endParaRPr dirty="0"/>
          </a:p>
        </p:txBody>
      </p:sp>
      <p:sp>
        <p:nvSpPr>
          <p:cNvPr id="17" name="Shape 17"/>
          <p:cNvSpPr>
            <a:spLocks noGrp="1"/>
          </p:cNvSpPr>
          <p:nvPr>
            <p:ph type="title" hasCustomPrompt="1"/>
          </p:nvPr>
        </p:nvSpPr>
        <p:spPr>
          <a:xfrm>
            <a:off x="1518190" y="771440"/>
            <a:ext cx="9178420" cy="602008"/>
          </a:xfrm>
          <a:prstGeom prst="rect">
            <a:avLst/>
          </a:prstGeom>
        </p:spPr>
        <p:txBody>
          <a:bodyPr/>
          <a:lstStyle>
            <a:lvl1pPr algn="ctr"/>
          </a:lstStyle>
          <a:p>
            <a:pPr lvl="0">
              <a:defRPr sz="1800" b="0">
                <a:solidFill>
                  <a:srgbClr val="000000"/>
                </a:solidFill>
                <a:uFillTx/>
              </a:defRPr>
            </a:pPr>
            <a:r>
              <a:rPr sz="3500" b="1" dirty="0">
                <a:solidFill>
                  <a:srgbClr val="FFFFFF"/>
                </a:solidFill>
                <a:uFill>
                  <a:solidFill>
                    <a:srgbClr val="FFFFFF"/>
                  </a:solidFill>
                </a:uFill>
              </a:rPr>
              <a:t>Title</a:t>
            </a:r>
            <a:r>
              <a:rPr lang="en-US" sz="3500" b="1" dirty="0">
                <a:solidFill>
                  <a:srgbClr val="03244D"/>
                </a:solidFill>
                <a:uFill>
                  <a:solidFill>
                    <a:srgbClr val="FFFFFF"/>
                  </a:solidFill>
                </a:uFill>
              </a:rPr>
              <a:t>Title</a:t>
            </a:r>
            <a:r>
              <a:rPr sz="3500" b="1" dirty="0">
                <a:solidFill>
                  <a:srgbClr val="FFFFFF"/>
                </a:solidFill>
                <a:uFill>
                  <a:solidFill>
                    <a:srgbClr val="FFFFFF"/>
                  </a:solidFill>
                </a:uFill>
              </a:rPr>
              <a:t> Text</a:t>
            </a:r>
          </a:p>
        </p:txBody>
      </p:sp>
      <p:pic>
        <p:nvPicPr>
          <p:cNvPr id="3" name="Picture 2">
            <a:extLst>
              <a:ext uri="{FF2B5EF4-FFF2-40B4-BE49-F238E27FC236}">
                <a16:creationId xmlns:a16="http://schemas.microsoft.com/office/drawing/2014/main" id="{15767680-594B-D840-9ADC-D8DEC3EE94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2793" y="5349499"/>
            <a:ext cx="4547621" cy="905559"/>
          </a:xfrm>
          <a:prstGeom prst="rect">
            <a:avLst/>
          </a:prstGeom>
        </p:spPr>
      </p:pic>
    </p:spTree>
    <p:extLst>
      <p:ext uri="{BB962C8B-B14F-4D97-AF65-F5344CB8AC3E}">
        <p14:creationId xmlns:p14="http://schemas.microsoft.com/office/powerpoint/2010/main" val="2142000704"/>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Default - Title and Content">
    <p:spTree>
      <p:nvGrpSpPr>
        <p:cNvPr id="1" name=""/>
        <p:cNvGrpSpPr/>
        <p:nvPr/>
      </p:nvGrpSpPr>
      <p:grpSpPr>
        <a:xfrm>
          <a:off x="0" y="0"/>
          <a:ext cx="0" cy="0"/>
          <a:chOff x="0" y="0"/>
          <a:chExt cx="0" cy="0"/>
        </a:xfrm>
      </p:grpSpPr>
      <p:sp>
        <p:nvSpPr>
          <p:cNvPr id="19" name="Shape 19"/>
          <p:cNvSpPr>
            <a:spLocks noGrp="1"/>
          </p:cNvSpPr>
          <p:nvPr>
            <p:ph type="title"/>
          </p:nvPr>
        </p:nvSpPr>
        <p:spPr>
          <a:prstGeom prst="rect">
            <a:avLst/>
          </a:prstGeom>
        </p:spPr>
        <p:txBody>
          <a:bodyPr/>
          <a:lstStyle/>
          <a:p>
            <a:pPr lvl="0">
              <a:defRPr sz="1800" b="0">
                <a:solidFill>
                  <a:srgbClr val="000000"/>
                </a:solidFill>
                <a:uFillTx/>
              </a:defRPr>
            </a:pPr>
            <a:r>
              <a:rPr sz="3500" b="1">
                <a:solidFill>
                  <a:srgbClr val="FFFFFF"/>
                </a:solidFill>
                <a:uFill>
                  <a:solidFill>
                    <a:srgbClr val="FFFFFF"/>
                  </a:solidFill>
                </a:uFill>
              </a:rPr>
              <a:t>Title Text</a:t>
            </a:r>
          </a:p>
        </p:txBody>
      </p:sp>
      <p:sp>
        <p:nvSpPr>
          <p:cNvPr id="20" name="Shape 20"/>
          <p:cNvSpPr>
            <a:spLocks noGrp="1"/>
          </p:cNvSpPr>
          <p:nvPr>
            <p:ph type="body" idx="1"/>
          </p:nvPr>
        </p:nvSpPr>
        <p:spPr>
          <a:prstGeom prst="rect">
            <a:avLst/>
          </a:prstGeom>
        </p:spPr>
        <p:txBody>
          <a:bodyPr/>
          <a:lstStyle>
            <a:lvl2pPr marL="742950" indent="-285750">
              <a:spcBef>
                <a:spcPts val="600"/>
              </a:spcBef>
              <a:buChar char="–"/>
              <a:defRPr sz="2800"/>
            </a:lvl2pPr>
            <a:lvl3pPr marL="1143000" indent="-228600">
              <a:spcBef>
                <a:spcPts val="500"/>
              </a:spcBef>
              <a:defRPr sz="2400"/>
            </a:lvl3pPr>
            <a:lvl4pPr marL="1600200" indent="-228600">
              <a:spcBef>
                <a:spcPts val="400"/>
              </a:spcBef>
              <a:buChar char="–"/>
              <a:defRPr sz="2000"/>
            </a:lvl4pPr>
            <a:lvl5pPr marL="2057400" indent="-228600">
              <a:spcBef>
                <a:spcPts val="400"/>
              </a:spcBef>
              <a:buChar char="»"/>
              <a:defRPr sz="2000"/>
            </a:lvl5pPr>
          </a:lstStyle>
          <a:p>
            <a:pPr lvl="0">
              <a:defRPr sz="1800">
                <a:uFillTx/>
              </a:defRPr>
            </a:pPr>
            <a:r>
              <a:rPr sz="3200">
                <a:uFill>
                  <a:solidFill/>
                </a:uFill>
              </a:rPr>
              <a:t>Body Level One</a:t>
            </a:r>
          </a:p>
          <a:p>
            <a:pPr lvl="1">
              <a:defRPr sz="1800">
                <a:uFillTx/>
              </a:defRPr>
            </a:pPr>
            <a:r>
              <a:rPr sz="2800">
                <a:uFill>
                  <a:solidFill/>
                </a:uFill>
              </a:rPr>
              <a:t>Body Level Two</a:t>
            </a:r>
          </a:p>
          <a:p>
            <a:pPr lvl="2">
              <a:defRPr sz="1800">
                <a:uFillTx/>
              </a:defRPr>
            </a:pPr>
            <a:r>
              <a:rPr sz="2400">
                <a:uFill>
                  <a:solidFill/>
                </a:uFill>
              </a:rPr>
              <a:t>Body Level Three</a:t>
            </a:r>
          </a:p>
          <a:p>
            <a:pPr lvl="3">
              <a:defRPr sz="1800">
                <a:uFillTx/>
              </a:defRPr>
            </a:pPr>
            <a:r>
              <a:rPr sz="2000">
                <a:uFill>
                  <a:solidFill/>
                </a:uFill>
              </a:rPr>
              <a:t>Body Level Four</a:t>
            </a:r>
          </a:p>
          <a:p>
            <a:pPr lvl="4">
              <a:defRPr sz="1800">
                <a:uFillTx/>
              </a:defRPr>
            </a:pPr>
            <a:r>
              <a:rPr sz="2000">
                <a:uFill>
                  <a:solidFill/>
                </a:uFill>
              </a:rPr>
              <a:t>Body Level Five</a:t>
            </a:r>
          </a:p>
        </p:txBody>
      </p:sp>
    </p:spTree>
    <p:extLst>
      <p:ext uri="{BB962C8B-B14F-4D97-AF65-F5344CB8AC3E}">
        <p14:creationId xmlns:p14="http://schemas.microsoft.com/office/powerpoint/2010/main" val="470150907"/>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Default - Two Content">
    <p:spTree>
      <p:nvGrpSpPr>
        <p:cNvPr id="1" name=""/>
        <p:cNvGrpSpPr/>
        <p:nvPr/>
      </p:nvGrpSpPr>
      <p:grpSpPr>
        <a:xfrm>
          <a:off x="0" y="0"/>
          <a:ext cx="0" cy="0"/>
          <a:chOff x="0" y="0"/>
          <a:chExt cx="0" cy="0"/>
        </a:xfrm>
      </p:grpSpPr>
      <p:sp>
        <p:nvSpPr>
          <p:cNvPr id="22" name="Shape 22"/>
          <p:cNvSpPr>
            <a:spLocks noGrp="1"/>
          </p:cNvSpPr>
          <p:nvPr>
            <p:ph type="title"/>
          </p:nvPr>
        </p:nvSpPr>
        <p:spPr>
          <a:prstGeom prst="rect">
            <a:avLst/>
          </a:prstGeom>
        </p:spPr>
        <p:txBody>
          <a:bodyPr/>
          <a:lstStyle/>
          <a:p>
            <a:pPr lvl="0">
              <a:defRPr sz="1800" b="0">
                <a:solidFill>
                  <a:srgbClr val="000000"/>
                </a:solidFill>
                <a:uFillTx/>
              </a:defRPr>
            </a:pPr>
            <a:r>
              <a:rPr sz="3500" b="1">
                <a:solidFill>
                  <a:srgbClr val="FFFFFF"/>
                </a:solidFill>
                <a:uFill>
                  <a:solidFill>
                    <a:srgbClr val="FFFFFF"/>
                  </a:solidFill>
                </a:uFill>
              </a:rPr>
              <a:t>Title Text</a:t>
            </a:r>
          </a:p>
        </p:txBody>
      </p:sp>
      <p:sp>
        <p:nvSpPr>
          <p:cNvPr id="23" name="Shape 23"/>
          <p:cNvSpPr>
            <a:spLocks noGrp="1"/>
          </p:cNvSpPr>
          <p:nvPr>
            <p:ph type="body" idx="1"/>
          </p:nvPr>
        </p:nvSpPr>
        <p:spPr>
          <a:xfrm>
            <a:off x="609600" y="1600199"/>
            <a:ext cx="5384800" cy="5257802"/>
          </a:xfrm>
          <a:prstGeom prst="rect">
            <a:avLst/>
          </a:prstGeom>
        </p:spPr>
        <p:txBody>
          <a:bodyPr/>
          <a:lstStyle>
            <a:lvl2pPr marL="742950" indent="-285750">
              <a:spcBef>
                <a:spcPts val="600"/>
              </a:spcBef>
              <a:buChar char="–"/>
              <a:defRPr sz="2800"/>
            </a:lvl2pPr>
            <a:lvl3pPr marL="1143000" indent="-228600">
              <a:spcBef>
                <a:spcPts val="500"/>
              </a:spcBef>
              <a:defRPr sz="2400"/>
            </a:lvl3pPr>
            <a:lvl4pPr marL="1600200" indent="-228600">
              <a:spcBef>
                <a:spcPts val="400"/>
              </a:spcBef>
              <a:buChar char="–"/>
              <a:defRPr sz="2000"/>
            </a:lvl4pPr>
            <a:lvl5pPr marL="2057400" indent="-228600">
              <a:spcBef>
                <a:spcPts val="400"/>
              </a:spcBef>
              <a:buChar char="»"/>
              <a:defRPr sz="2000"/>
            </a:lvl5pPr>
          </a:lstStyle>
          <a:p>
            <a:pPr lvl="0">
              <a:defRPr sz="1800">
                <a:uFillTx/>
              </a:defRPr>
            </a:pPr>
            <a:r>
              <a:rPr sz="3200">
                <a:uFill>
                  <a:solidFill/>
                </a:uFill>
              </a:rPr>
              <a:t>Body Level One</a:t>
            </a:r>
          </a:p>
          <a:p>
            <a:pPr lvl="1">
              <a:defRPr sz="1800">
                <a:uFillTx/>
              </a:defRPr>
            </a:pPr>
            <a:r>
              <a:rPr sz="2800">
                <a:uFill>
                  <a:solidFill/>
                </a:uFill>
              </a:rPr>
              <a:t>Body Level Two</a:t>
            </a:r>
          </a:p>
          <a:p>
            <a:pPr lvl="2">
              <a:defRPr sz="1800">
                <a:uFillTx/>
              </a:defRPr>
            </a:pPr>
            <a:r>
              <a:rPr sz="2400">
                <a:uFill>
                  <a:solidFill/>
                </a:uFill>
              </a:rPr>
              <a:t>Body Level Three</a:t>
            </a:r>
          </a:p>
          <a:p>
            <a:pPr lvl="3">
              <a:defRPr sz="1800">
                <a:uFillTx/>
              </a:defRPr>
            </a:pPr>
            <a:r>
              <a:rPr sz="2000">
                <a:uFill>
                  <a:solidFill/>
                </a:uFill>
              </a:rPr>
              <a:t>Body Level Four</a:t>
            </a:r>
          </a:p>
          <a:p>
            <a:pPr lvl="4">
              <a:defRPr sz="1800">
                <a:uFillTx/>
              </a:defRPr>
            </a:pPr>
            <a:r>
              <a:rPr sz="2000">
                <a:uFill>
                  <a:solidFill/>
                </a:uFill>
              </a:rPr>
              <a:t>Body Level Five</a:t>
            </a:r>
          </a:p>
        </p:txBody>
      </p:sp>
    </p:spTree>
    <p:extLst>
      <p:ext uri="{BB962C8B-B14F-4D97-AF65-F5344CB8AC3E}">
        <p14:creationId xmlns:p14="http://schemas.microsoft.com/office/powerpoint/2010/main" val="1675382539"/>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efault - Two Content">
    <p:spTree>
      <p:nvGrpSpPr>
        <p:cNvPr id="1" name=""/>
        <p:cNvGrpSpPr/>
        <p:nvPr/>
      </p:nvGrpSpPr>
      <p:grpSpPr>
        <a:xfrm>
          <a:off x="0" y="0"/>
          <a:ext cx="0" cy="0"/>
          <a:chOff x="0" y="0"/>
          <a:chExt cx="0" cy="0"/>
        </a:xfrm>
      </p:grpSpPr>
      <p:sp>
        <p:nvSpPr>
          <p:cNvPr id="22" name="Shape 22"/>
          <p:cNvSpPr>
            <a:spLocks noGrp="1"/>
          </p:cNvSpPr>
          <p:nvPr>
            <p:ph type="title"/>
          </p:nvPr>
        </p:nvSpPr>
        <p:spPr>
          <a:prstGeom prst="rect">
            <a:avLst/>
          </a:prstGeom>
        </p:spPr>
        <p:txBody>
          <a:bodyPr/>
          <a:lstStyle/>
          <a:p>
            <a:pPr lvl="0">
              <a:defRPr sz="1800" b="0">
                <a:solidFill>
                  <a:srgbClr val="000000"/>
                </a:solidFill>
                <a:uFillTx/>
              </a:defRPr>
            </a:pPr>
            <a:r>
              <a:rPr sz="3500" b="1">
                <a:solidFill>
                  <a:srgbClr val="FFFFFF"/>
                </a:solidFill>
                <a:uFill>
                  <a:solidFill>
                    <a:srgbClr val="FFFFFF"/>
                  </a:solidFill>
                </a:uFill>
              </a:rPr>
              <a:t>Title Text</a:t>
            </a:r>
          </a:p>
        </p:txBody>
      </p:sp>
      <p:sp>
        <p:nvSpPr>
          <p:cNvPr id="4" name="Shape 23"/>
          <p:cNvSpPr>
            <a:spLocks noGrp="1"/>
          </p:cNvSpPr>
          <p:nvPr>
            <p:ph type="body" idx="10"/>
          </p:nvPr>
        </p:nvSpPr>
        <p:spPr>
          <a:xfrm>
            <a:off x="5994400" y="1600198"/>
            <a:ext cx="5384800" cy="5257802"/>
          </a:xfrm>
          <a:prstGeom prst="rect">
            <a:avLst/>
          </a:prstGeom>
        </p:spPr>
        <p:txBody>
          <a:bodyPr/>
          <a:lstStyle>
            <a:lvl2pPr marL="742950" indent="-285750">
              <a:spcBef>
                <a:spcPts val="600"/>
              </a:spcBef>
              <a:buChar char="–"/>
              <a:defRPr sz="2800"/>
            </a:lvl2pPr>
            <a:lvl3pPr marL="1143000" indent="-228600">
              <a:spcBef>
                <a:spcPts val="500"/>
              </a:spcBef>
              <a:defRPr sz="2400"/>
            </a:lvl3pPr>
            <a:lvl4pPr marL="1600200" indent="-228600">
              <a:spcBef>
                <a:spcPts val="400"/>
              </a:spcBef>
              <a:buChar char="–"/>
              <a:defRPr sz="2000"/>
            </a:lvl4pPr>
            <a:lvl5pPr marL="2057400" indent="-228600">
              <a:spcBef>
                <a:spcPts val="400"/>
              </a:spcBef>
              <a:buChar char="»"/>
              <a:defRPr sz="2000"/>
            </a:lvl5pPr>
          </a:lstStyle>
          <a:p>
            <a:pPr lvl="0">
              <a:defRPr sz="1800">
                <a:uFillTx/>
              </a:defRPr>
            </a:pPr>
            <a:r>
              <a:rPr sz="3200" dirty="0">
                <a:uFill>
                  <a:solidFill/>
                </a:uFill>
              </a:rPr>
              <a:t>Body Level One</a:t>
            </a:r>
          </a:p>
          <a:p>
            <a:pPr lvl="1">
              <a:defRPr sz="1800">
                <a:uFillTx/>
              </a:defRPr>
            </a:pPr>
            <a:r>
              <a:rPr sz="2800" dirty="0">
                <a:uFill>
                  <a:solidFill/>
                </a:uFill>
              </a:rPr>
              <a:t>Body Level Two</a:t>
            </a:r>
          </a:p>
          <a:p>
            <a:pPr lvl="2">
              <a:defRPr sz="1800">
                <a:uFillTx/>
              </a:defRPr>
            </a:pPr>
            <a:r>
              <a:rPr sz="2400" dirty="0">
                <a:uFill>
                  <a:solidFill/>
                </a:uFill>
              </a:rPr>
              <a:t>Body Level Three</a:t>
            </a:r>
          </a:p>
          <a:p>
            <a:pPr lvl="3">
              <a:defRPr sz="1800">
                <a:uFillTx/>
              </a:defRPr>
            </a:pPr>
            <a:r>
              <a:rPr sz="2000" dirty="0">
                <a:uFill>
                  <a:solidFill/>
                </a:uFill>
              </a:rPr>
              <a:t>Body Level Four</a:t>
            </a:r>
          </a:p>
          <a:p>
            <a:pPr lvl="4">
              <a:defRPr sz="1800">
                <a:uFillTx/>
              </a:defRPr>
            </a:pPr>
            <a:r>
              <a:rPr sz="2000" dirty="0">
                <a:uFill>
                  <a:solidFill/>
                </a:uFill>
              </a:rPr>
              <a:t>Body Level Five</a:t>
            </a:r>
          </a:p>
        </p:txBody>
      </p:sp>
    </p:spTree>
    <p:extLst>
      <p:ext uri="{BB962C8B-B14F-4D97-AF65-F5344CB8AC3E}">
        <p14:creationId xmlns:p14="http://schemas.microsoft.com/office/powerpoint/2010/main" val="1680174880"/>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Default - Two Content">
    <p:spTree>
      <p:nvGrpSpPr>
        <p:cNvPr id="1" name=""/>
        <p:cNvGrpSpPr/>
        <p:nvPr/>
      </p:nvGrpSpPr>
      <p:grpSpPr>
        <a:xfrm>
          <a:off x="0" y="0"/>
          <a:ext cx="0" cy="0"/>
          <a:chOff x="0" y="0"/>
          <a:chExt cx="0" cy="0"/>
        </a:xfrm>
      </p:grpSpPr>
      <p:sp>
        <p:nvSpPr>
          <p:cNvPr id="22" name="Shape 22"/>
          <p:cNvSpPr>
            <a:spLocks noGrp="1"/>
          </p:cNvSpPr>
          <p:nvPr>
            <p:ph type="title"/>
          </p:nvPr>
        </p:nvSpPr>
        <p:spPr>
          <a:prstGeom prst="rect">
            <a:avLst/>
          </a:prstGeom>
        </p:spPr>
        <p:txBody>
          <a:bodyPr/>
          <a:lstStyle/>
          <a:p>
            <a:pPr lvl="0">
              <a:defRPr sz="1800" b="0">
                <a:solidFill>
                  <a:srgbClr val="000000"/>
                </a:solidFill>
                <a:uFillTx/>
              </a:defRPr>
            </a:pPr>
            <a:r>
              <a:rPr sz="3500" b="1">
                <a:solidFill>
                  <a:srgbClr val="FFFFFF"/>
                </a:solidFill>
                <a:uFill>
                  <a:solidFill>
                    <a:srgbClr val="FFFFFF"/>
                  </a:solidFill>
                </a:uFill>
              </a:rPr>
              <a:t>Title Text</a:t>
            </a:r>
          </a:p>
        </p:txBody>
      </p:sp>
      <p:sp>
        <p:nvSpPr>
          <p:cNvPr id="4" name="Shape 23"/>
          <p:cNvSpPr>
            <a:spLocks noGrp="1"/>
          </p:cNvSpPr>
          <p:nvPr>
            <p:ph type="body" idx="10"/>
          </p:nvPr>
        </p:nvSpPr>
        <p:spPr>
          <a:xfrm>
            <a:off x="5994400" y="1600198"/>
            <a:ext cx="5384800" cy="5257802"/>
          </a:xfrm>
          <a:prstGeom prst="rect">
            <a:avLst/>
          </a:prstGeom>
        </p:spPr>
        <p:txBody>
          <a:bodyPr/>
          <a:lstStyle>
            <a:lvl2pPr marL="742950" indent="-285750">
              <a:spcBef>
                <a:spcPts val="600"/>
              </a:spcBef>
              <a:buChar char="–"/>
              <a:defRPr sz="2800"/>
            </a:lvl2pPr>
            <a:lvl3pPr marL="1143000" indent="-228600">
              <a:spcBef>
                <a:spcPts val="500"/>
              </a:spcBef>
              <a:defRPr sz="2400"/>
            </a:lvl3pPr>
            <a:lvl4pPr marL="1600200" indent="-228600">
              <a:spcBef>
                <a:spcPts val="400"/>
              </a:spcBef>
              <a:buChar char="–"/>
              <a:defRPr sz="2000"/>
            </a:lvl4pPr>
            <a:lvl5pPr marL="2057400" indent="-228600">
              <a:spcBef>
                <a:spcPts val="400"/>
              </a:spcBef>
              <a:buChar char="»"/>
              <a:defRPr sz="2000"/>
            </a:lvl5pPr>
          </a:lstStyle>
          <a:p>
            <a:pPr lvl="0">
              <a:defRPr sz="1800">
                <a:uFillTx/>
              </a:defRPr>
            </a:pPr>
            <a:r>
              <a:rPr sz="3200" dirty="0">
                <a:uFill>
                  <a:solidFill/>
                </a:uFill>
              </a:rPr>
              <a:t>Body Level One</a:t>
            </a:r>
          </a:p>
          <a:p>
            <a:pPr lvl="1">
              <a:defRPr sz="1800">
                <a:uFillTx/>
              </a:defRPr>
            </a:pPr>
            <a:r>
              <a:rPr sz="2800" dirty="0">
                <a:uFill>
                  <a:solidFill/>
                </a:uFill>
              </a:rPr>
              <a:t>Body Level Two</a:t>
            </a:r>
          </a:p>
          <a:p>
            <a:pPr lvl="2">
              <a:defRPr sz="1800">
                <a:uFillTx/>
              </a:defRPr>
            </a:pPr>
            <a:r>
              <a:rPr sz="2400" dirty="0">
                <a:uFill>
                  <a:solidFill/>
                </a:uFill>
              </a:rPr>
              <a:t>Body Level Three</a:t>
            </a:r>
          </a:p>
          <a:p>
            <a:pPr lvl="3">
              <a:defRPr sz="1800">
                <a:uFillTx/>
              </a:defRPr>
            </a:pPr>
            <a:r>
              <a:rPr sz="2000" dirty="0">
                <a:uFill>
                  <a:solidFill/>
                </a:uFill>
              </a:rPr>
              <a:t>Body Level Four</a:t>
            </a:r>
          </a:p>
          <a:p>
            <a:pPr lvl="4">
              <a:defRPr sz="1800">
                <a:uFillTx/>
              </a:defRPr>
            </a:pPr>
            <a:r>
              <a:rPr sz="2000" dirty="0">
                <a:uFill>
                  <a:solidFill/>
                </a:uFill>
              </a:rPr>
              <a:t>Body Level Five</a:t>
            </a:r>
          </a:p>
        </p:txBody>
      </p:sp>
      <p:sp>
        <p:nvSpPr>
          <p:cNvPr id="5" name="Shape 23"/>
          <p:cNvSpPr>
            <a:spLocks noGrp="1"/>
          </p:cNvSpPr>
          <p:nvPr>
            <p:ph type="body" idx="11"/>
          </p:nvPr>
        </p:nvSpPr>
        <p:spPr>
          <a:xfrm>
            <a:off x="609600" y="1600198"/>
            <a:ext cx="5384800" cy="5257802"/>
          </a:xfrm>
          <a:prstGeom prst="rect">
            <a:avLst/>
          </a:prstGeom>
        </p:spPr>
        <p:txBody>
          <a:bodyPr/>
          <a:lstStyle>
            <a:lvl2pPr marL="742950" indent="-285750">
              <a:spcBef>
                <a:spcPts val="600"/>
              </a:spcBef>
              <a:buChar char="–"/>
              <a:defRPr sz="2800"/>
            </a:lvl2pPr>
            <a:lvl3pPr marL="1143000" indent="-228600">
              <a:spcBef>
                <a:spcPts val="500"/>
              </a:spcBef>
              <a:defRPr sz="2400"/>
            </a:lvl3pPr>
            <a:lvl4pPr marL="1600200" indent="-228600">
              <a:spcBef>
                <a:spcPts val="400"/>
              </a:spcBef>
              <a:buChar char="–"/>
              <a:defRPr sz="2000"/>
            </a:lvl4pPr>
            <a:lvl5pPr marL="2057400" indent="-228600">
              <a:spcBef>
                <a:spcPts val="400"/>
              </a:spcBef>
              <a:buChar char="»"/>
              <a:defRPr sz="2000"/>
            </a:lvl5pPr>
          </a:lstStyle>
          <a:p>
            <a:pPr lvl="0">
              <a:defRPr sz="1800">
                <a:uFillTx/>
              </a:defRPr>
            </a:pPr>
            <a:r>
              <a:rPr sz="3200" dirty="0">
                <a:uFill>
                  <a:solidFill/>
                </a:uFill>
              </a:rPr>
              <a:t>Body Level One</a:t>
            </a:r>
          </a:p>
          <a:p>
            <a:pPr lvl="1">
              <a:defRPr sz="1800">
                <a:uFillTx/>
              </a:defRPr>
            </a:pPr>
            <a:r>
              <a:rPr sz="2800" dirty="0">
                <a:uFill>
                  <a:solidFill/>
                </a:uFill>
              </a:rPr>
              <a:t>Body Level Two</a:t>
            </a:r>
          </a:p>
          <a:p>
            <a:pPr lvl="2">
              <a:defRPr sz="1800">
                <a:uFillTx/>
              </a:defRPr>
            </a:pPr>
            <a:r>
              <a:rPr sz="2400" dirty="0">
                <a:uFill>
                  <a:solidFill/>
                </a:uFill>
              </a:rPr>
              <a:t>Body Level Three</a:t>
            </a:r>
          </a:p>
          <a:p>
            <a:pPr lvl="3">
              <a:defRPr sz="1800">
                <a:uFillTx/>
              </a:defRPr>
            </a:pPr>
            <a:r>
              <a:rPr sz="2000" dirty="0">
                <a:uFill>
                  <a:solidFill/>
                </a:uFill>
              </a:rPr>
              <a:t>Body Level Four</a:t>
            </a:r>
          </a:p>
          <a:p>
            <a:pPr lvl="4">
              <a:defRPr sz="1800">
                <a:uFillTx/>
              </a:defRPr>
            </a:pPr>
            <a:r>
              <a:rPr sz="2000" dirty="0">
                <a:uFill>
                  <a:solidFill/>
                </a:uFill>
              </a:rPr>
              <a:t>Body Level Five</a:t>
            </a:r>
          </a:p>
        </p:txBody>
      </p:sp>
    </p:spTree>
    <p:extLst>
      <p:ext uri="{BB962C8B-B14F-4D97-AF65-F5344CB8AC3E}">
        <p14:creationId xmlns:p14="http://schemas.microsoft.com/office/powerpoint/2010/main" val="1443764838"/>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Default - Section Divider Slide">
    <p:spTree>
      <p:nvGrpSpPr>
        <p:cNvPr id="1" name=""/>
        <p:cNvGrpSpPr/>
        <p:nvPr/>
      </p:nvGrpSpPr>
      <p:grpSpPr>
        <a:xfrm>
          <a:off x="0" y="0"/>
          <a:ext cx="0" cy="0"/>
          <a:chOff x="0" y="0"/>
          <a:chExt cx="0" cy="0"/>
        </a:xfrm>
      </p:grpSpPr>
      <p:sp>
        <p:nvSpPr>
          <p:cNvPr id="25" name="Shape 25"/>
          <p:cNvSpPr>
            <a:spLocks noGrp="1"/>
          </p:cNvSpPr>
          <p:nvPr>
            <p:ph type="title"/>
          </p:nvPr>
        </p:nvSpPr>
        <p:spPr>
          <a:xfrm>
            <a:off x="914400" y="2130426"/>
            <a:ext cx="10363200" cy="1470025"/>
          </a:xfrm>
          <a:prstGeom prst="rect">
            <a:avLst/>
          </a:prstGeom>
        </p:spPr>
        <p:txBody>
          <a:bodyPr/>
          <a:lstStyle>
            <a:lvl1pPr algn="ctr">
              <a:defRPr>
                <a:solidFill>
                  <a:srgbClr val="03244D"/>
                </a:solidFill>
                <a:uFill>
                  <a:solidFill>
                    <a:srgbClr val="143D66"/>
                  </a:solidFill>
                </a:uFill>
              </a:defRPr>
            </a:lvl1pPr>
          </a:lstStyle>
          <a:p>
            <a:pPr lvl="0">
              <a:defRPr sz="1800" b="0">
                <a:solidFill>
                  <a:srgbClr val="000000"/>
                </a:solidFill>
                <a:uFillTx/>
              </a:defRPr>
            </a:pPr>
            <a:r>
              <a:rPr sz="3500" b="1" dirty="0">
                <a:solidFill>
                  <a:srgbClr val="143D66"/>
                </a:solidFill>
                <a:uFill>
                  <a:solidFill>
                    <a:srgbClr val="143D66"/>
                  </a:solidFill>
                </a:uFill>
              </a:rPr>
              <a:t>Title Text</a:t>
            </a:r>
          </a:p>
        </p:txBody>
      </p:sp>
      <p:sp>
        <p:nvSpPr>
          <p:cNvPr id="26" name="Shape 26"/>
          <p:cNvSpPr>
            <a:spLocks noGrp="1"/>
          </p:cNvSpPr>
          <p:nvPr>
            <p:ph type="body" idx="1"/>
          </p:nvPr>
        </p:nvSpPr>
        <p:spPr>
          <a:xfrm>
            <a:off x="1828800" y="3886200"/>
            <a:ext cx="8534400" cy="2971800"/>
          </a:xfrm>
          <a:prstGeom prst="rect">
            <a:avLst/>
          </a:prstGeom>
        </p:spPr>
        <p:txBody>
          <a:bodyPr/>
          <a:lstStyle>
            <a:lvl1pPr marL="0" indent="0" algn="ctr">
              <a:buClr>
                <a:srgbClr val="9A9A9A"/>
              </a:buClr>
              <a:buSzTx/>
              <a:buFont typeface="Calibri"/>
              <a:buNone/>
              <a:defRPr sz="3000">
                <a:solidFill>
                  <a:srgbClr val="496E9C"/>
                </a:solidFill>
                <a:uFill>
                  <a:solidFill>
                    <a:srgbClr val="9A9A9A"/>
                  </a:solidFill>
                </a:uFill>
              </a:defRPr>
            </a:lvl1pPr>
            <a:lvl2pPr marL="457200" indent="0" algn="ctr">
              <a:spcBef>
                <a:spcPts val="600"/>
              </a:spcBef>
              <a:buClr>
                <a:srgbClr val="9A9A9A"/>
              </a:buClr>
              <a:buSzTx/>
              <a:buFont typeface="Calibri"/>
              <a:buNone/>
              <a:defRPr sz="2800">
                <a:solidFill>
                  <a:srgbClr val="496E9C"/>
                </a:solidFill>
                <a:uFill>
                  <a:solidFill>
                    <a:srgbClr val="9A9A9A"/>
                  </a:solidFill>
                </a:uFill>
              </a:defRPr>
            </a:lvl2pPr>
            <a:lvl3pPr marL="914400" indent="0" algn="ctr">
              <a:spcBef>
                <a:spcPts val="500"/>
              </a:spcBef>
              <a:buClr>
                <a:srgbClr val="9A9A9A"/>
              </a:buClr>
              <a:buSzTx/>
              <a:buFont typeface="Calibri"/>
              <a:buNone/>
              <a:defRPr sz="2400">
                <a:solidFill>
                  <a:srgbClr val="496E9C"/>
                </a:solidFill>
                <a:uFill>
                  <a:solidFill>
                    <a:srgbClr val="9A9A9A"/>
                  </a:solidFill>
                </a:uFill>
              </a:defRPr>
            </a:lvl3pPr>
            <a:lvl4pPr marL="1371600" indent="0" algn="ctr">
              <a:spcBef>
                <a:spcPts val="400"/>
              </a:spcBef>
              <a:buClr>
                <a:srgbClr val="9A9A9A"/>
              </a:buClr>
              <a:buSzTx/>
              <a:buFont typeface="Calibri"/>
              <a:buNone/>
              <a:defRPr sz="2000">
                <a:solidFill>
                  <a:srgbClr val="496E9C"/>
                </a:solidFill>
                <a:uFill>
                  <a:solidFill>
                    <a:srgbClr val="9A9A9A"/>
                  </a:solidFill>
                </a:uFill>
              </a:defRPr>
            </a:lvl4pPr>
            <a:lvl5pPr marL="1828800" indent="0" algn="ctr">
              <a:spcBef>
                <a:spcPts val="400"/>
              </a:spcBef>
              <a:buClr>
                <a:srgbClr val="9A9A9A"/>
              </a:buClr>
              <a:buSzTx/>
              <a:buFont typeface="Calibri"/>
              <a:buNone/>
              <a:defRPr sz="2000">
                <a:solidFill>
                  <a:srgbClr val="496E9C"/>
                </a:solidFill>
                <a:uFill>
                  <a:solidFill>
                    <a:srgbClr val="9A9A9A"/>
                  </a:solidFill>
                </a:uFill>
              </a:defRPr>
            </a:lvl5pPr>
          </a:lstStyle>
          <a:p>
            <a:pPr lvl="0">
              <a:defRPr sz="1800">
                <a:solidFill>
                  <a:srgbClr val="000000"/>
                </a:solidFill>
                <a:uFillTx/>
              </a:defRPr>
            </a:pPr>
            <a:r>
              <a:rPr sz="3000" dirty="0">
                <a:solidFill>
                  <a:srgbClr val="9A9A9A"/>
                </a:solidFill>
                <a:uFill>
                  <a:solidFill>
                    <a:srgbClr val="9A9A9A"/>
                  </a:solidFill>
                </a:uFill>
              </a:rPr>
              <a:t>Body Level One</a:t>
            </a:r>
          </a:p>
          <a:p>
            <a:pPr lvl="1">
              <a:defRPr sz="1800">
                <a:solidFill>
                  <a:srgbClr val="000000"/>
                </a:solidFill>
                <a:uFillTx/>
              </a:defRPr>
            </a:pPr>
            <a:r>
              <a:rPr sz="2800" dirty="0">
                <a:solidFill>
                  <a:srgbClr val="9A9A9A"/>
                </a:solidFill>
                <a:uFill>
                  <a:solidFill>
                    <a:srgbClr val="9A9A9A"/>
                  </a:solidFill>
                </a:uFill>
              </a:rPr>
              <a:t>Body Level Two</a:t>
            </a:r>
          </a:p>
          <a:p>
            <a:pPr lvl="2">
              <a:defRPr sz="1800">
                <a:solidFill>
                  <a:srgbClr val="000000"/>
                </a:solidFill>
                <a:uFillTx/>
              </a:defRPr>
            </a:pPr>
            <a:r>
              <a:rPr sz="2400" dirty="0">
                <a:solidFill>
                  <a:srgbClr val="9A9A9A"/>
                </a:solidFill>
                <a:uFill>
                  <a:solidFill>
                    <a:srgbClr val="9A9A9A"/>
                  </a:solidFill>
                </a:uFill>
              </a:rPr>
              <a:t>Body Level Three</a:t>
            </a:r>
          </a:p>
          <a:p>
            <a:pPr lvl="3">
              <a:defRPr sz="1800">
                <a:solidFill>
                  <a:srgbClr val="000000"/>
                </a:solidFill>
                <a:uFillTx/>
              </a:defRPr>
            </a:pPr>
            <a:r>
              <a:rPr sz="2000" dirty="0">
                <a:solidFill>
                  <a:srgbClr val="9A9A9A"/>
                </a:solidFill>
                <a:uFill>
                  <a:solidFill>
                    <a:srgbClr val="9A9A9A"/>
                  </a:solidFill>
                </a:uFill>
              </a:rPr>
              <a:t>Body Level Four</a:t>
            </a:r>
          </a:p>
          <a:p>
            <a:pPr lvl="4">
              <a:defRPr sz="1800">
                <a:solidFill>
                  <a:srgbClr val="000000"/>
                </a:solidFill>
                <a:uFillTx/>
              </a:defRPr>
            </a:pPr>
            <a:r>
              <a:rPr sz="2000" dirty="0">
                <a:solidFill>
                  <a:srgbClr val="9A9A9A"/>
                </a:solidFill>
                <a:uFill>
                  <a:solidFill>
                    <a:srgbClr val="9A9A9A"/>
                  </a:solidFill>
                </a:uFill>
              </a:rPr>
              <a:t>Body Level Five</a:t>
            </a:r>
          </a:p>
        </p:txBody>
      </p:sp>
    </p:spTree>
    <p:extLst>
      <p:ext uri="{BB962C8B-B14F-4D97-AF65-F5344CB8AC3E}">
        <p14:creationId xmlns:p14="http://schemas.microsoft.com/office/powerpoint/2010/main" val="225689195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12DA91-4FAC-4E73-87B5-E667B0B4E727}" type="datetimeFigureOut">
              <a:rPr lang="en-US" smtClean="0"/>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15334-B6C4-4E7D-B420-5F917C665B5A}" type="slidenum">
              <a:rPr lang="en-US" smtClean="0"/>
              <a:t>‹#›</a:t>
            </a:fld>
            <a:endParaRPr lang="en-US"/>
          </a:p>
        </p:txBody>
      </p:sp>
    </p:spTree>
    <p:extLst>
      <p:ext uri="{BB962C8B-B14F-4D97-AF65-F5344CB8AC3E}">
        <p14:creationId xmlns:p14="http://schemas.microsoft.com/office/powerpoint/2010/main" val="1947704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12DA91-4FAC-4E73-87B5-E667B0B4E727}" type="datetimeFigureOut">
              <a:rPr lang="en-US" smtClean="0"/>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15334-B6C4-4E7D-B420-5F917C665B5A}" type="slidenum">
              <a:rPr lang="en-US" smtClean="0"/>
              <a:t>‹#›</a:t>
            </a:fld>
            <a:endParaRPr lang="en-US"/>
          </a:p>
        </p:txBody>
      </p:sp>
    </p:spTree>
    <p:extLst>
      <p:ext uri="{BB962C8B-B14F-4D97-AF65-F5344CB8AC3E}">
        <p14:creationId xmlns:p14="http://schemas.microsoft.com/office/powerpoint/2010/main" val="2570624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12DA91-4FAC-4E73-87B5-E667B0B4E727}" type="datetimeFigureOut">
              <a:rPr lang="en-US" smtClean="0"/>
              <a:t>11/15/2021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915334-B6C4-4E7D-B420-5F917C665B5A}" type="slidenum">
              <a:rPr lang="en-US" smtClean="0"/>
              <a:t>‹#›</a:t>
            </a:fld>
            <a:endParaRPr lang="en-US"/>
          </a:p>
        </p:txBody>
      </p:sp>
    </p:spTree>
    <p:extLst>
      <p:ext uri="{BB962C8B-B14F-4D97-AF65-F5344CB8AC3E}">
        <p14:creationId xmlns:p14="http://schemas.microsoft.com/office/powerpoint/2010/main" val="2606499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12DA91-4FAC-4E73-87B5-E667B0B4E727}" type="datetimeFigureOut">
              <a:rPr lang="en-US" smtClean="0"/>
              <a:t>11/15/2021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915334-B6C4-4E7D-B420-5F917C665B5A}" type="slidenum">
              <a:rPr lang="en-US" smtClean="0"/>
              <a:t>‹#›</a:t>
            </a:fld>
            <a:endParaRPr lang="en-US"/>
          </a:p>
        </p:txBody>
      </p:sp>
    </p:spTree>
    <p:extLst>
      <p:ext uri="{BB962C8B-B14F-4D97-AF65-F5344CB8AC3E}">
        <p14:creationId xmlns:p14="http://schemas.microsoft.com/office/powerpoint/2010/main" val="4106998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12DA91-4FAC-4E73-87B5-E667B0B4E727}" type="datetimeFigureOut">
              <a:rPr lang="en-US" smtClean="0"/>
              <a:t>11/15/2021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915334-B6C4-4E7D-B420-5F917C665B5A}" type="slidenum">
              <a:rPr lang="en-US" smtClean="0"/>
              <a:t>‹#›</a:t>
            </a:fld>
            <a:endParaRPr lang="en-US"/>
          </a:p>
        </p:txBody>
      </p:sp>
    </p:spTree>
    <p:extLst>
      <p:ext uri="{BB962C8B-B14F-4D97-AF65-F5344CB8AC3E}">
        <p14:creationId xmlns:p14="http://schemas.microsoft.com/office/powerpoint/2010/main" val="2729623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12DA91-4FAC-4E73-87B5-E667B0B4E727}" type="datetimeFigureOut">
              <a:rPr lang="en-US" smtClean="0"/>
              <a:t>11/15/2021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915334-B6C4-4E7D-B420-5F917C665B5A}" type="slidenum">
              <a:rPr lang="en-US" smtClean="0"/>
              <a:t>‹#›</a:t>
            </a:fld>
            <a:endParaRPr lang="en-US"/>
          </a:p>
        </p:txBody>
      </p:sp>
    </p:spTree>
    <p:extLst>
      <p:ext uri="{BB962C8B-B14F-4D97-AF65-F5344CB8AC3E}">
        <p14:creationId xmlns:p14="http://schemas.microsoft.com/office/powerpoint/2010/main" val="3820311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12DA91-4FAC-4E73-87B5-E667B0B4E727}" type="datetimeFigureOut">
              <a:rPr lang="en-US" smtClean="0"/>
              <a:t>11/15/2021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915334-B6C4-4E7D-B420-5F917C665B5A}" type="slidenum">
              <a:rPr lang="en-US" smtClean="0"/>
              <a:t>‹#›</a:t>
            </a:fld>
            <a:endParaRPr lang="en-US"/>
          </a:p>
        </p:txBody>
      </p:sp>
    </p:spTree>
    <p:extLst>
      <p:ext uri="{BB962C8B-B14F-4D97-AF65-F5344CB8AC3E}">
        <p14:creationId xmlns:p14="http://schemas.microsoft.com/office/powerpoint/2010/main" val="380893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12DA91-4FAC-4E73-87B5-E667B0B4E727}" type="datetimeFigureOut">
              <a:rPr lang="en-US" smtClean="0"/>
              <a:t>11/15/2021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915334-B6C4-4E7D-B420-5F917C665B5A}" type="slidenum">
              <a:rPr lang="en-US" smtClean="0"/>
              <a:t>‹#›</a:t>
            </a:fld>
            <a:endParaRPr lang="en-US"/>
          </a:p>
        </p:txBody>
      </p:sp>
    </p:spTree>
    <p:extLst>
      <p:ext uri="{BB962C8B-B14F-4D97-AF65-F5344CB8AC3E}">
        <p14:creationId xmlns:p14="http://schemas.microsoft.com/office/powerpoint/2010/main" val="3852389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12DA91-4FAC-4E73-87B5-E667B0B4E727}" type="datetimeFigureOut">
              <a:rPr lang="en-US" smtClean="0"/>
              <a:t>11/15/2021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915334-B6C4-4E7D-B420-5F917C665B5A}" type="slidenum">
              <a:rPr lang="en-US" smtClean="0"/>
              <a:t>‹#›</a:t>
            </a:fld>
            <a:endParaRPr lang="en-US"/>
          </a:p>
        </p:txBody>
      </p:sp>
    </p:spTree>
    <p:extLst>
      <p:ext uri="{BB962C8B-B14F-4D97-AF65-F5344CB8AC3E}">
        <p14:creationId xmlns:p14="http://schemas.microsoft.com/office/powerpoint/2010/main" val="751658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5162" y="0"/>
            <a:ext cx="12227863" cy="1031960"/>
          </a:xfrm>
          <a:prstGeom prst="rect">
            <a:avLst/>
          </a:prstGeom>
          <a:solidFill>
            <a:srgbClr val="03244D"/>
          </a:solidFill>
          <a:ln>
            <a:round/>
          </a:ln>
          <a:effectLst>
            <a:outerShdw blurRad="38100" dist="23000" dir="5400000" rotWithShape="0">
              <a:srgbClr val="000000">
                <a:alpha val="35000"/>
              </a:srgbClr>
            </a:outerShdw>
          </a:effectLst>
        </p:spPr>
        <p:txBody>
          <a:bodyPr lIns="38100" tIns="38100" rIns="38100" bIns="38100" anchor="ctr"/>
          <a:lstStyle/>
          <a:p>
            <a:pPr lvl="0" algn="ctr" defTabSz="584200">
              <a:buClr>
                <a:srgbClr val="FFFFFF"/>
              </a:buClr>
              <a:defRPr sz="4000">
                <a:solidFill>
                  <a:srgbClr val="FFFFFF"/>
                </a:solidFill>
                <a:effectLst>
                  <a:outerShdw blurRad="38100" dist="12700" dir="5400000" rotWithShape="0">
                    <a:srgbClr val="000000">
                      <a:alpha val="50000"/>
                    </a:srgbClr>
                  </a:outerShdw>
                </a:effectLst>
                <a:uFill>
                  <a:solidFill>
                    <a:srgbClr val="FFFFFF"/>
                  </a:solidFill>
                </a:uFill>
              </a:defRPr>
            </a:pPr>
            <a:endParaRPr sz="4000" dirty="0"/>
          </a:p>
        </p:txBody>
      </p:sp>
      <p:sp>
        <p:nvSpPr>
          <p:cNvPr id="3" name="Shape 3"/>
          <p:cNvSpPr/>
          <p:nvPr/>
        </p:nvSpPr>
        <p:spPr>
          <a:xfrm>
            <a:off x="-5162" y="1088660"/>
            <a:ext cx="12227863" cy="124744"/>
          </a:xfrm>
          <a:prstGeom prst="rect">
            <a:avLst/>
          </a:prstGeom>
          <a:solidFill>
            <a:srgbClr val="F68026"/>
          </a:solidFill>
          <a:ln>
            <a:round/>
          </a:ln>
          <a:effectLst>
            <a:outerShdw blurRad="38100" dist="23000" dir="5400000" rotWithShape="0">
              <a:srgbClr val="000000">
                <a:alpha val="35000"/>
              </a:srgbClr>
            </a:outerShdw>
          </a:effectLst>
        </p:spPr>
        <p:txBody>
          <a:bodyPr lIns="38100" tIns="38100" rIns="38100" bIns="38100" anchor="ctr"/>
          <a:lstStyle/>
          <a:p>
            <a:pPr lvl="0" algn="ctr" defTabSz="584200">
              <a:buClr>
                <a:srgbClr val="FFFFFF"/>
              </a:buClr>
              <a:defRPr sz="4000">
                <a:solidFill>
                  <a:srgbClr val="FFFFFF"/>
                </a:solidFill>
                <a:effectLst>
                  <a:outerShdw blurRad="38100" dist="12700" dir="5400000" rotWithShape="0">
                    <a:srgbClr val="000000">
                      <a:alpha val="50000"/>
                    </a:srgbClr>
                  </a:outerShdw>
                </a:effectLst>
                <a:uFill>
                  <a:solidFill>
                    <a:srgbClr val="FFFFFF"/>
                  </a:solidFill>
                </a:uFill>
              </a:defRPr>
            </a:pPr>
            <a:endParaRPr sz="4000"/>
          </a:p>
        </p:txBody>
      </p:sp>
      <p:sp>
        <p:nvSpPr>
          <p:cNvPr id="7" name="Shape 7"/>
          <p:cNvSpPr>
            <a:spLocks noGrp="1"/>
          </p:cNvSpPr>
          <p:nvPr>
            <p:ph type="title"/>
          </p:nvPr>
        </p:nvSpPr>
        <p:spPr>
          <a:xfrm>
            <a:off x="300414" y="-258353"/>
            <a:ext cx="7763964" cy="1143001"/>
          </a:xfrm>
          <a:prstGeom prst="rect">
            <a:avLst/>
          </a:prstGeom>
          <a:ln w="12700">
            <a:round/>
          </a:ln>
          <a:extLst>
            <a:ext uri="{C572A759-6A51-4108-AA02-DFA0A04FC94B}">
              <ma14:wrappingTextBoxFlag xmlns:ma14="http://schemas.microsoft.com/office/mac/drawingml/2011/main" xmlns="" val="1"/>
            </a:ext>
          </a:extLst>
        </p:spPr>
        <p:txBody>
          <a:bodyPr lIns="38100" tIns="38100" rIns="38100" bIns="38100" anchor="b"/>
          <a:lstStyle/>
          <a:p>
            <a:pPr lvl="0">
              <a:defRPr sz="1800" b="0">
                <a:solidFill>
                  <a:srgbClr val="000000"/>
                </a:solidFill>
                <a:uFillTx/>
              </a:defRPr>
            </a:pPr>
            <a:r>
              <a:rPr sz="3500" b="1">
                <a:solidFill>
                  <a:srgbClr val="FFFFFF"/>
                </a:solidFill>
                <a:uFill>
                  <a:solidFill>
                    <a:srgbClr val="FFFFFF"/>
                  </a:solidFill>
                </a:uFill>
              </a:rPr>
              <a:t>Title Text</a:t>
            </a:r>
          </a:p>
        </p:txBody>
      </p:sp>
      <p:sp>
        <p:nvSpPr>
          <p:cNvPr id="8" name="Shape 8"/>
          <p:cNvSpPr>
            <a:spLocks noGrp="1"/>
          </p:cNvSpPr>
          <p:nvPr>
            <p:ph type="body" idx="1"/>
          </p:nvPr>
        </p:nvSpPr>
        <p:spPr>
          <a:xfrm>
            <a:off x="609600" y="1600199"/>
            <a:ext cx="10972800" cy="5257802"/>
          </a:xfrm>
          <a:prstGeom prst="rect">
            <a:avLst/>
          </a:prstGeom>
          <a:ln w="12700">
            <a:round/>
          </a:ln>
          <a:extLst>
            <a:ext uri="{C572A759-6A51-4108-AA02-DFA0A04FC94B}">
              <ma14:wrappingTextBoxFlag xmlns:ma14="http://schemas.microsoft.com/office/mac/drawingml/2011/main" xmlns="" val="1"/>
            </a:ext>
          </a:extLst>
        </p:spPr>
        <p:txBody>
          <a:bodyPr lIns="38100" tIns="38100" rIns="38100" bIns="38100"/>
          <a:lstStyle>
            <a:lvl2pPr marL="742950" indent="-285750">
              <a:spcBef>
                <a:spcPts val="600"/>
              </a:spcBef>
              <a:buChar char="–"/>
              <a:defRPr sz="2800"/>
            </a:lvl2pPr>
            <a:lvl3pPr marL="1143000" indent="-228600">
              <a:spcBef>
                <a:spcPts val="500"/>
              </a:spcBef>
              <a:defRPr sz="2400"/>
            </a:lvl3pPr>
            <a:lvl4pPr marL="1600200" indent="-228600">
              <a:spcBef>
                <a:spcPts val="400"/>
              </a:spcBef>
              <a:buChar char="–"/>
              <a:defRPr sz="2000"/>
            </a:lvl4pPr>
            <a:lvl5pPr marL="2057400" indent="-228600">
              <a:spcBef>
                <a:spcPts val="400"/>
              </a:spcBef>
              <a:buChar char="»"/>
              <a:defRPr sz="2000"/>
            </a:lvl5pPr>
          </a:lstStyle>
          <a:p>
            <a:pPr lvl="0">
              <a:defRPr sz="1800">
                <a:uFillTx/>
              </a:defRPr>
            </a:pPr>
            <a:r>
              <a:rPr sz="3200" dirty="0">
                <a:uFill>
                  <a:solidFill/>
                </a:uFill>
              </a:rPr>
              <a:t>Body Level One</a:t>
            </a:r>
          </a:p>
          <a:p>
            <a:pPr lvl="1">
              <a:defRPr sz="1800">
                <a:uFillTx/>
              </a:defRPr>
            </a:pPr>
            <a:r>
              <a:rPr sz="2800" dirty="0">
                <a:uFill>
                  <a:solidFill/>
                </a:uFill>
              </a:rPr>
              <a:t>Body Level Two</a:t>
            </a:r>
          </a:p>
          <a:p>
            <a:pPr lvl="2">
              <a:defRPr sz="1800">
                <a:uFillTx/>
              </a:defRPr>
            </a:pPr>
            <a:r>
              <a:rPr sz="2400" dirty="0">
                <a:uFill>
                  <a:solidFill/>
                </a:uFill>
              </a:rPr>
              <a:t>Body Level Three</a:t>
            </a:r>
          </a:p>
          <a:p>
            <a:pPr lvl="3">
              <a:defRPr sz="1800">
                <a:uFillTx/>
              </a:defRPr>
            </a:pPr>
            <a:r>
              <a:rPr sz="2000" dirty="0">
                <a:uFill>
                  <a:solidFill/>
                </a:uFill>
              </a:rPr>
              <a:t>Body Level Four</a:t>
            </a:r>
          </a:p>
          <a:p>
            <a:pPr lvl="4">
              <a:defRPr sz="1800">
                <a:uFillTx/>
              </a:defRPr>
            </a:pPr>
            <a:r>
              <a:rPr sz="2000" dirty="0">
                <a:uFill>
                  <a:solidFill/>
                </a:uFill>
              </a:rPr>
              <a:t>Body Level Five</a:t>
            </a:r>
            <a:endParaRPr lang="en-US" sz="2000" dirty="0">
              <a:uFill>
                <a:solidFill/>
              </a:uFill>
            </a:endParaRPr>
          </a:p>
          <a:p>
            <a:pPr lvl="5">
              <a:defRPr sz="1800">
                <a:uFillTx/>
              </a:defRPr>
            </a:pPr>
            <a:endParaRPr sz="2000" dirty="0">
              <a:uFill>
                <a:solidFill/>
              </a:uFill>
            </a:endParaRPr>
          </a:p>
        </p:txBody>
      </p:sp>
      <p:pic>
        <p:nvPicPr>
          <p:cNvPr id="5" name="Picture 4">
            <a:extLst>
              <a:ext uri="{FF2B5EF4-FFF2-40B4-BE49-F238E27FC236}">
                <a16:creationId xmlns:a16="http://schemas.microsoft.com/office/drawing/2014/main" id="{8EA04406-56D9-B540-B36C-10EC095291F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271283" y="221956"/>
            <a:ext cx="2755215" cy="548640"/>
          </a:xfrm>
          <a:prstGeom prst="rect">
            <a:avLst/>
          </a:prstGeom>
        </p:spPr>
      </p:pic>
    </p:spTree>
    <p:extLst>
      <p:ext uri="{BB962C8B-B14F-4D97-AF65-F5344CB8AC3E}">
        <p14:creationId xmlns:p14="http://schemas.microsoft.com/office/powerpoint/2010/main" val="1146262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p:transition spd="med"/>
  <p:txStyles>
    <p:titleStyle>
      <a:lvl1pPr defTabSz="457200">
        <a:defRPr sz="3500" b="1">
          <a:solidFill>
            <a:srgbClr val="FFFFFF"/>
          </a:solidFill>
          <a:uFill>
            <a:solidFill>
              <a:srgbClr val="FFFFFF"/>
            </a:solidFill>
          </a:uFill>
          <a:latin typeface="+mn-lt"/>
          <a:ea typeface="+mn-ea"/>
          <a:cs typeface="+mn-cs"/>
          <a:sym typeface="Calibri"/>
        </a:defRPr>
      </a:lvl1pPr>
      <a:lvl2pPr indent="228600" defTabSz="457200">
        <a:defRPr sz="3500" b="1">
          <a:solidFill>
            <a:srgbClr val="FFFFFF"/>
          </a:solidFill>
          <a:uFill>
            <a:solidFill>
              <a:srgbClr val="FFFFFF"/>
            </a:solidFill>
          </a:uFill>
          <a:latin typeface="+mn-lt"/>
          <a:ea typeface="+mn-ea"/>
          <a:cs typeface="+mn-cs"/>
          <a:sym typeface="Calibri"/>
        </a:defRPr>
      </a:lvl2pPr>
      <a:lvl3pPr indent="457200" defTabSz="457200">
        <a:defRPr sz="3500" b="1">
          <a:solidFill>
            <a:srgbClr val="FFFFFF"/>
          </a:solidFill>
          <a:uFill>
            <a:solidFill>
              <a:srgbClr val="FFFFFF"/>
            </a:solidFill>
          </a:uFill>
          <a:latin typeface="+mn-lt"/>
          <a:ea typeface="+mn-ea"/>
          <a:cs typeface="+mn-cs"/>
          <a:sym typeface="Calibri"/>
        </a:defRPr>
      </a:lvl3pPr>
      <a:lvl4pPr indent="685800" defTabSz="457200">
        <a:defRPr sz="3500" b="1">
          <a:solidFill>
            <a:srgbClr val="FFFFFF"/>
          </a:solidFill>
          <a:uFill>
            <a:solidFill>
              <a:srgbClr val="FFFFFF"/>
            </a:solidFill>
          </a:uFill>
          <a:latin typeface="+mn-lt"/>
          <a:ea typeface="+mn-ea"/>
          <a:cs typeface="+mn-cs"/>
          <a:sym typeface="Calibri"/>
        </a:defRPr>
      </a:lvl4pPr>
      <a:lvl5pPr indent="914400" defTabSz="457200">
        <a:defRPr sz="3500" b="1">
          <a:solidFill>
            <a:srgbClr val="FFFFFF"/>
          </a:solidFill>
          <a:uFill>
            <a:solidFill>
              <a:srgbClr val="FFFFFF"/>
            </a:solidFill>
          </a:uFill>
          <a:latin typeface="+mn-lt"/>
          <a:ea typeface="+mn-ea"/>
          <a:cs typeface="+mn-cs"/>
          <a:sym typeface="Calibri"/>
        </a:defRPr>
      </a:lvl5pPr>
      <a:lvl6pPr indent="1143000" defTabSz="457200">
        <a:defRPr sz="3500" b="1">
          <a:solidFill>
            <a:srgbClr val="FFFFFF"/>
          </a:solidFill>
          <a:uFill>
            <a:solidFill>
              <a:srgbClr val="FFFFFF"/>
            </a:solidFill>
          </a:uFill>
          <a:latin typeface="+mn-lt"/>
          <a:ea typeface="+mn-ea"/>
          <a:cs typeface="+mn-cs"/>
          <a:sym typeface="Calibri"/>
        </a:defRPr>
      </a:lvl6pPr>
      <a:lvl7pPr indent="1371600" defTabSz="457200">
        <a:defRPr sz="3500" b="1">
          <a:solidFill>
            <a:srgbClr val="FFFFFF"/>
          </a:solidFill>
          <a:uFill>
            <a:solidFill>
              <a:srgbClr val="FFFFFF"/>
            </a:solidFill>
          </a:uFill>
          <a:latin typeface="+mn-lt"/>
          <a:ea typeface="+mn-ea"/>
          <a:cs typeface="+mn-cs"/>
          <a:sym typeface="Calibri"/>
        </a:defRPr>
      </a:lvl7pPr>
      <a:lvl8pPr indent="1600200" defTabSz="457200">
        <a:defRPr sz="3500" b="1">
          <a:solidFill>
            <a:srgbClr val="FFFFFF"/>
          </a:solidFill>
          <a:uFill>
            <a:solidFill>
              <a:srgbClr val="FFFFFF"/>
            </a:solidFill>
          </a:uFill>
          <a:latin typeface="+mn-lt"/>
          <a:ea typeface="+mn-ea"/>
          <a:cs typeface="+mn-cs"/>
          <a:sym typeface="Calibri"/>
        </a:defRPr>
      </a:lvl8pPr>
      <a:lvl9pPr indent="1828800" defTabSz="457200">
        <a:defRPr sz="3500" b="1">
          <a:solidFill>
            <a:srgbClr val="FFFFFF"/>
          </a:solidFill>
          <a:uFill>
            <a:solidFill>
              <a:srgbClr val="FFFFFF"/>
            </a:solidFill>
          </a:uFill>
          <a:latin typeface="+mn-lt"/>
          <a:ea typeface="+mn-ea"/>
          <a:cs typeface="+mn-cs"/>
          <a:sym typeface="Calibri"/>
        </a:defRPr>
      </a:lvl9pPr>
    </p:titleStyle>
    <p:bodyStyle>
      <a:lvl1pPr marL="342900" indent="-342900" defTabSz="457200">
        <a:spcBef>
          <a:spcPts val="700"/>
        </a:spcBef>
        <a:buClr>
          <a:srgbClr val="000000"/>
        </a:buClr>
        <a:buSzPct val="100000"/>
        <a:buFont typeface="Arial"/>
        <a:buChar char="•"/>
        <a:defRPr sz="3200">
          <a:solidFill>
            <a:srgbClr val="03244D"/>
          </a:solidFill>
          <a:uFill>
            <a:solidFill/>
          </a:uFill>
          <a:latin typeface="+mn-lt"/>
          <a:ea typeface="+mn-ea"/>
          <a:cs typeface="+mn-cs"/>
          <a:sym typeface="Calibri"/>
        </a:defRPr>
      </a:lvl1pPr>
      <a:lvl2pPr marL="783771" indent="-326571" defTabSz="457200">
        <a:spcBef>
          <a:spcPts val="700"/>
        </a:spcBef>
        <a:buClr>
          <a:srgbClr val="000000"/>
        </a:buClr>
        <a:buSzPct val="100000"/>
        <a:buFont typeface="Arial"/>
        <a:buChar char="•"/>
        <a:defRPr sz="3200">
          <a:solidFill>
            <a:srgbClr val="03244D"/>
          </a:solidFill>
          <a:uFill>
            <a:solidFill/>
          </a:uFill>
          <a:latin typeface="+mn-lt"/>
          <a:ea typeface="+mn-ea"/>
          <a:cs typeface="+mn-cs"/>
          <a:sym typeface="Calibri"/>
        </a:defRPr>
      </a:lvl2pPr>
      <a:lvl3pPr marL="1219200" indent="-304800" defTabSz="457200">
        <a:spcBef>
          <a:spcPts val="700"/>
        </a:spcBef>
        <a:buClr>
          <a:srgbClr val="000000"/>
        </a:buClr>
        <a:buSzPct val="100000"/>
        <a:buFont typeface="Arial"/>
        <a:buChar char="•"/>
        <a:defRPr sz="3200">
          <a:solidFill>
            <a:srgbClr val="03244D"/>
          </a:solidFill>
          <a:uFill>
            <a:solidFill/>
          </a:uFill>
          <a:latin typeface="+mn-lt"/>
          <a:ea typeface="+mn-ea"/>
          <a:cs typeface="+mn-cs"/>
          <a:sym typeface="Calibri"/>
        </a:defRPr>
      </a:lvl3pPr>
      <a:lvl4pPr marL="1737360" indent="-365760" defTabSz="457200">
        <a:spcBef>
          <a:spcPts val="700"/>
        </a:spcBef>
        <a:buClr>
          <a:srgbClr val="000000"/>
        </a:buClr>
        <a:buSzPct val="100000"/>
        <a:buFont typeface="Arial"/>
        <a:buChar char="•"/>
        <a:defRPr sz="3200">
          <a:solidFill>
            <a:srgbClr val="03244D"/>
          </a:solidFill>
          <a:uFill>
            <a:solidFill/>
          </a:uFill>
          <a:latin typeface="+mn-lt"/>
          <a:ea typeface="+mn-ea"/>
          <a:cs typeface="+mn-cs"/>
          <a:sym typeface="Calibri"/>
        </a:defRPr>
      </a:lvl4pPr>
      <a:lvl5pPr marL="2194560" indent="-365760" defTabSz="457200">
        <a:spcBef>
          <a:spcPts val="700"/>
        </a:spcBef>
        <a:buClr>
          <a:srgbClr val="000000"/>
        </a:buClr>
        <a:buSzPct val="100000"/>
        <a:buFont typeface="Arial"/>
        <a:buChar char="•"/>
        <a:defRPr sz="3200">
          <a:solidFill>
            <a:srgbClr val="03244D"/>
          </a:solidFill>
          <a:uFill>
            <a:solidFill/>
          </a:uFill>
          <a:latin typeface="+mn-lt"/>
          <a:ea typeface="+mn-ea"/>
          <a:cs typeface="+mn-cs"/>
          <a:sym typeface="Calibri"/>
        </a:defRPr>
      </a:lvl5pPr>
      <a:lvl6pPr marL="2451100" indent="0" defTabSz="457200">
        <a:spcBef>
          <a:spcPts val="700"/>
        </a:spcBef>
        <a:buClr>
          <a:srgbClr val="000000"/>
        </a:buClr>
        <a:buSzPct val="171000"/>
        <a:buFont typeface="Arial"/>
        <a:buNone/>
        <a:defRPr sz="1800">
          <a:solidFill>
            <a:srgbClr val="03244D"/>
          </a:solidFill>
          <a:uFill>
            <a:solidFill/>
          </a:uFill>
          <a:latin typeface="+mn-lt"/>
          <a:ea typeface="+mn-ea"/>
          <a:cs typeface="+mn-cs"/>
          <a:sym typeface="Calibri"/>
        </a:defRPr>
      </a:lvl6pPr>
      <a:lvl7pPr marL="3721100" indent="-914400" defTabSz="457200">
        <a:spcBef>
          <a:spcPts val="700"/>
        </a:spcBef>
        <a:buClr>
          <a:srgbClr val="000000"/>
        </a:buClr>
        <a:buSzPct val="171000"/>
        <a:buFont typeface="Arial"/>
        <a:buChar char="•"/>
        <a:defRPr sz="3200">
          <a:uFill>
            <a:solidFill/>
          </a:uFill>
          <a:latin typeface="+mn-lt"/>
          <a:ea typeface="+mn-ea"/>
          <a:cs typeface="+mn-cs"/>
          <a:sym typeface="Calibri"/>
        </a:defRPr>
      </a:lvl7pPr>
      <a:lvl8pPr marL="4076700" indent="-914400" defTabSz="457200">
        <a:spcBef>
          <a:spcPts val="700"/>
        </a:spcBef>
        <a:buClr>
          <a:srgbClr val="000000"/>
        </a:buClr>
        <a:buSzPct val="171000"/>
        <a:buFont typeface="Arial"/>
        <a:buChar char="•"/>
        <a:defRPr sz="3200">
          <a:uFill>
            <a:solidFill/>
          </a:uFill>
          <a:latin typeface="+mn-lt"/>
          <a:ea typeface="+mn-ea"/>
          <a:cs typeface="+mn-cs"/>
          <a:sym typeface="Calibri"/>
        </a:defRPr>
      </a:lvl8pPr>
      <a:lvl9pPr marL="4432300" indent="-914400" defTabSz="457200">
        <a:spcBef>
          <a:spcPts val="700"/>
        </a:spcBef>
        <a:buClr>
          <a:srgbClr val="000000"/>
        </a:buClr>
        <a:buSzPct val="171000"/>
        <a:buFont typeface="Arial"/>
        <a:buChar char="•"/>
        <a:defRPr sz="3200">
          <a:uFill>
            <a:solidFill/>
          </a:uFill>
          <a:latin typeface="+mn-lt"/>
          <a:ea typeface="+mn-ea"/>
          <a:cs typeface="+mn-cs"/>
          <a:sym typeface="Calibri"/>
        </a:defRPr>
      </a:lvl9pPr>
    </p:bodyStyle>
    <p:otherStyle>
      <a:lvl1pPr algn="r" defTabSz="457200">
        <a:defRPr sz="1200">
          <a:solidFill>
            <a:schemeClr val="tx1"/>
          </a:solidFill>
          <a:uFill>
            <a:solidFill/>
          </a:uFill>
          <a:latin typeface="+mn-lt"/>
          <a:ea typeface="+mn-ea"/>
          <a:cs typeface="+mn-cs"/>
          <a:sym typeface="Calibri"/>
        </a:defRPr>
      </a:lvl1pPr>
      <a:lvl2pPr algn="r" defTabSz="457200">
        <a:defRPr sz="1200">
          <a:solidFill>
            <a:schemeClr val="tx1"/>
          </a:solidFill>
          <a:uFill>
            <a:solidFill/>
          </a:uFill>
          <a:latin typeface="+mn-lt"/>
          <a:ea typeface="+mn-ea"/>
          <a:cs typeface="+mn-cs"/>
          <a:sym typeface="Calibri"/>
        </a:defRPr>
      </a:lvl2pPr>
      <a:lvl3pPr algn="r" defTabSz="457200">
        <a:defRPr sz="1200">
          <a:solidFill>
            <a:schemeClr val="tx1"/>
          </a:solidFill>
          <a:uFill>
            <a:solidFill/>
          </a:uFill>
          <a:latin typeface="+mn-lt"/>
          <a:ea typeface="+mn-ea"/>
          <a:cs typeface="+mn-cs"/>
          <a:sym typeface="Calibri"/>
        </a:defRPr>
      </a:lvl3pPr>
      <a:lvl4pPr algn="r" defTabSz="457200">
        <a:defRPr sz="1200">
          <a:solidFill>
            <a:schemeClr val="tx1"/>
          </a:solidFill>
          <a:uFill>
            <a:solidFill/>
          </a:uFill>
          <a:latin typeface="+mn-lt"/>
          <a:ea typeface="+mn-ea"/>
          <a:cs typeface="+mn-cs"/>
          <a:sym typeface="Calibri"/>
        </a:defRPr>
      </a:lvl4pPr>
      <a:lvl5pPr algn="r" defTabSz="457200">
        <a:defRPr sz="1200">
          <a:solidFill>
            <a:schemeClr val="tx1"/>
          </a:solidFill>
          <a:uFill>
            <a:solidFill/>
          </a:uFill>
          <a:latin typeface="+mn-lt"/>
          <a:ea typeface="+mn-ea"/>
          <a:cs typeface="+mn-cs"/>
          <a:sym typeface="Calibri"/>
        </a:defRPr>
      </a:lvl5pPr>
      <a:lvl6pPr algn="r" defTabSz="457200">
        <a:defRPr sz="1200">
          <a:solidFill>
            <a:schemeClr val="tx1"/>
          </a:solidFill>
          <a:uFill>
            <a:solidFill/>
          </a:uFill>
          <a:latin typeface="+mn-lt"/>
          <a:ea typeface="+mn-ea"/>
          <a:cs typeface="+mn-cs"/>
          <a:sym typeface="Calibri"/>
        </a:defRPr>
      </a:lvl6pPr>
      <a:lvl7pPr algn="r" defTabSz="457200">
        <a:defRPr sz="1200">
          <a:solidFill>
            <a:schemeClr val="tx1"/>
          </a:solidFill>
          <a:uFill>
            <a:solidFill/>
          </a:uFill>
          <a:latin typeface="+mn-lt"/>
          <a:ea typeface="+mn-ea"/>
          <a:cs typeface="+mn-cs"/>
          <a:sym typeface="Calibri"/>
        </a:defRPr>
      </a:lvl7pPr>
      <a:lvl8pPr algn="r" defTabSz="457200">
        <a:defRPr sz="1200">
          <a:solidFill>
            <a:schemeClr val="tx1"/>
          </a:solidFill>
          <a:uFill>
            <a:solidFill/>
          </a:uFill>
          <a:latin typeface="+mn-lt"/>
          <a:ea typeface="+mn-ea"/>
          <a:cs typeface="+mn-cs"/>
          <a:sym typeface="Calibri"/>
        </a:defRPr>
      </a:lvl8pPr>
      <a:lvl9pPr algn="r" defTabSz="457200">
        <a:defRPr sz="1200">
          <a:solidFill>
            <a:schemeClr val="tx1"/>
          </a:solidFill>
          <a:uFill>
            <a:solidFill/>
          </a:u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29.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4.xml"/><Relationship Id="rId5" Type="http://schemas.openxmlformats.org/officeDocument/2006/relationships/image" Target="../media/image41.png"/><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4.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6.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76349" y="84673"/>
            <a:ext cx="8843554" cy="1635132"/>
          </a:xfrm>
        </p:spPr>
        <p:txBody>
          <a:bodyPr/>
          <a:lstStyle/>
          <a:p>
            <a:r>
              <a:rPr lang="en-US" sz="3200" dirty="0">
                <a:ea typeface="+mj-lt"/>
                <a:cs typeface="+mj-lt"/>
              </a:rPr>
              <a:t>Employing Supportive Coevolution for the Automated Design and Configuration of Evolutionary Algorithm Operators and Parameters</a:t>
            </a:r>
            <a:endParaRPr lang="en-US" dirty="0"/>
          </a:p>
        </p:txBody>
      </p:sp>
      <p:sp>
        <p:nvSpPr>
          <p:cNvPr id="4" name="Title 2"/>
          <p:cNvSpPr txBox="1">
            <a:spLocks/>
          </p:cNvSpPr>
          <p:nvPr/>
        </p:nvSpPr>
        <p:spPr>
          <a:xfrm>
            <a:off x="1676348" y="1753671"/>
            <a:ext cx="8843554" cy="1070211"/>
          </a:xfrm>
          <a:prstGeom prst="rect">
            <a:avLst/>
          </a:prstGeom>
          <a:ln w="12700">
            <a:round/>
          </a:ln>
          <a:extLst>
            <a:ext uri="{C572A759-6A51-4108-AA02-DFA0A04FC94B}">
              <ma14:wrappingTextBoxFlag xmlns="" xmlns:ma14="http://schemas.microsoft.com/office/mac/drawingml/2011/main" val="1"/>
            </a:ext>
          </a:extLst>
        </p:spPr>
        <p:txBody>
          <a:bodyPr lIns="38100" tIns="38100" rIns="38100" bIns="38100" anchor="b"/>
          <a:lstStyle>
            <a:lvl1pPr algn="ctr" defTabSz="457200">
              <a:defRPr sz="3500" b="1">
                <a:solidFill>
                  <a:srgbClr val="FFFFFF"/>
                </a:solidFill>
                <a:uFill>
                  <a:solidFill>
                    <a:srgbClr val="FFFFFF"/>
                  </a:solidFill>
                </a:uFill>
                <a:latin typeface="+mn-lt"/>
                <a:ea typeface="+mn-ea"/>
                <a:cs typeface="+mn-cs"/>
                <a:sym typeface="Calibri"/>
              </a:defRPr>
            </a:lvl1pPr>
            <a:lvl2pPr indent="228600" defTabSz="457200">
              <a:defRPr sz="3500" b="1">
                <a:solidFill>
                  <a:srgbClr val="FFFFFF"/>
                </a:solidFill>
                <a:uFill>
                  <a:solidFill>
                    <a:srgbClr val="FFFFFF"/>
                  </a:solidFill>
                </a:uFill>
                <a:latin typeface="+mn-lt"/>
                <a:ea typeface="+mn-ea"/>
                <a:cs typeface="+mn-cs"/>
                <a:sym typeface="Calibri"/>
              </a:defRPr>
            </a:lvl2pPr>
            <a:lvl3pPr indent="457200" defTabSz="457200">
              <a:defRPr sz="3500" b="1">
                <a:solidFill>
                  <a:srgbClr val="FFFFFF"/>
                </a:solidFill>
                <a:uFill>
                  <a:solidFill>
                    <a:srgbClr val="FFFFFF"/>
                  </a:solidFill>
                </a:uFill>
                <a:latin typeface="+mn-lt"/>
                <a:ea typeface="+mn-ea"/>
                <a:cs typeface="+mn-cs"/>
                <a:sym typeface="Calibri"/>
              </a:defRPr>
            </a:lvl3pPr>
            <a:lvl4pPr indent="685800" defTabSz="457200">
              <a:defRPr sz="3500" b="1">
                <a:solidFill>
                  <a:srgbClr val="FFFFFF"/>
                </a:solidFill>
                <a:uFill>
                  <a:solidFill>
                    <a:srgbClr val="FFFFFF"/>
                  </a:solidFill>
                </a:uFill>
                <a:latin typeface="+mn-lt"/>
                <a:ea typeface="+mn-ea"/>
                <a:cs typeface="+mn-cs"/>
                <a:sym typeface="Calibri"/>
              </a:defRPr>
            </a:lvl4pPr>
            <a:lvl5pPr indent="914400" defTabSz="457200">
              <a:defRPr sz="3500" b="1">
                <a:solidFill>
                  <a:srgbClr val="FFFFFF"/>
                </a:solidFill>
                <a:uFill>
                  <a:solidFill>
                    <a:srgbClr val="FFFFFF"/>
                  </a:solidFill>
                </a:uFill>
                <a:latin typeface="+mn-lt"/>
                <a:ea typeface="+mn-ea"/>
                <a:cs typeface="+mn-cs"/>
                <a:sym typeface="Calibri"/>
              </a:defRPr>
            </a:lvl5pPr>
            <a:lvl6pPr indent="1143000" defTabSz="457200">
              <a:defRPr sz="3500" b="1">
                <a:solidFill>
                  <a:srgbClr val="FFFFFF"/>
                </a:solidFill>
                <a:uFill>
                  <a:solidFill>
                    <a:srgbClr val="FFFFFF"/>
                  </a:solidFill>
                </a:uFill>
                <a:latin typeface="+mn-lt"/>
                <a:ea typeface="+mn-ea"/>
                <a:cs typeface="+mn-cs"/>
                <a:sym typeface="Calibri"/>
              </a:defRPr>
            </a:lvl6pPr>
            <a:lvl7pPr indent="1371600" defTabSz="457200">
              <a:defRPr sz="3500" b="1">
                <a:solidFill>
                  <a:srgbClr val="FFFFFF"/>
                </a:solidFill>
                <a:uFill>
                  <a:solidFill>
                    <a:srgbClr val="FFFFFF"/>
                  </a:solidFill>
                </a:uFill>
                <a:latin typeface="+mn-lt"/>
                <a:ea typeface="+mn-ea"/>
                <a:cs typeface="+mn-cs"/>
                <a:sym typeface="Calibri"/>
              </a:defRPr>
            </a:lvl7pPr>
            <a:lvl8pPr indent="1600200" defTabSz="457200">
              <a:defRPr sz="3500" b="1">
                <a:solidFill>
                  <a:srgbClr val="FFFFFF"/>
                </a:solidFill>
                <a:uFill>
                  <a:solidFill>
                    <a:srgbClr val="FFFFFF"/>
                  </a:solidFill>
                </a:uFill>
                <a:latin typeface="+mn-lt"/>
                <a:ea typeface="+mn-ea"/>
                <a:cs typeface="+mn-cs"/>
                <a:sym typeface="Calibri"/>
              </a:defRPr>
            </a:lvl8pPr>
            <a:lvl9pPr indent="1828800" defTabSz="457200">
              <a:defRPr sz="3500" b="1">
                <a:solidFill>
                  <a:srgbClr val="FFFFFF"/>
                </a:solidFill>
                <a:uFill>
                  <a:solidFill>
                    <a:srgbClr val="FFFFFF"/>
                  </a:solidFill>
                </a:uFill>
                <a:latin typeface="+mn-lt"/>
                <a:ea typeface="+mn-ea"/>
                <a:cs typeface="+mn-cs"/>
                <a:sym typeface="Calibri"/>
              </a:defRPr>
            </a:lvl9pPr>
          </a:lstStyle>
          <a:p>
            <a:r>
              <a:rPr lang="en-US" sz="2600" dirty="0">
                <a:solidFill>
                  <a:srgbClr val="496E9C"/>
                </a:solidFill>
              </a:rPr>
              <a:t>Nathaniel Kamrath</a:t>
            </a:r>
          </a:p>
          <a:p>
            <a:r>
              <a:rPr lang="en-US" sz="2600" dirty="0">
                <a:solidFill>
                  <a:srgbClr val="496E9C"/>
                </a:solidFill>
              </a:rPr>
              <a:t>Evolutionary Computing – Fall 2021</a:t>
            </a:r>
            <a:endParaRPr lang="en-US" sz="2600" dirty="0">
              <a:solidFill>
                <a:srgbClr val="496E9C"/>
              </a:solidFill>
              <a:cs typeface="Calibri"/>
            </a:endParaRPr>
          </a:p>
        </p:txBody>
      </p:sp>
    </p:spTree>
    <p:extLst>
      <p:ext uri="{BB962C8B-B14F-4D97-AF65-F5344CB8AC3E}">
        <p14:creationId xmlns:p14="http://schemas.microsoft.com/office/powerpoint/2010/main" val="420476610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SuCo</a:t>
            </a:r>
            <a:r>
              <a:rPr lang="en-US" dirty="0"/>
              <a:t> SCX Discussion</a:t>
            </a:r>
          </a:p>
        </p:txBody>
      </p:sp>
      <p:sp>
        <p:nvSpPr>
          <p:cNvPr id="3" name="Text Placeholder 2"/>
          <p:cNvSpPr>
            <a:spLocks noGrp="1"/>
          </p:cNvSpPr>
          <p:nvPr>
            <p:ph type="body" idx="1"/>
          </p:nvPr>
        </p:nvSpPr>
        <p:spPr>
          <a:xfrm>
            <a:off x="609600" y="1600199"/>
            <a:ext cx="5660571" cy="5257802"/>
          </a:xfrm>
        </p:spPr>
        <p:txBody>
          <a:bodyPr/>
          <a:lstStyle/>
          <a:p>
            <a:r>
              <a:rPr lang="en-US" dirty="0"/>
              <a:t>300k evaluations averaged over 10 runs</a:t>
            </a:r>
          </a:p>
          <a:p>
            <a:pPr lvl="1"/>
            <a:r>
              <a:rPr lang="en-US" dirty="0"/>
              <a:t>Relative positions unchanged</a:t>
            </a:r>
          </a:p>
          <a:p>
            <a:pPr lvl="1"/>
            <a:r>
              <a:rPr lang="en-US" dirty="0"/>
              <a:t>Self-adapted vs 1 </a:t>
            </a:r>
            <a:r>
              <a:rPr lang="en-US" dirty="0" err="1"/>
              <a:t>Eval</a:t>
            </a:r>
            <a:r>
              <a:rPr lang="en-US" dirty="0"/>
              <a:t> Per Generation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260" y="1974901"/>
            <a:ext cx="5020118" cy="4217856"/>
          </a:xfrm>
          <a:prstGeom prst="rect">
            <a:avLst/>
          </a:prstGeom>
        </p:spPr>
      </p:pic>
    </p:spTree>
    <p:extLst>
      <p:ext uri="{BB962C8B-B14F-4D97-AF65-F5344CB8AC3E}">
        <p14:creationId xmlns:p14="http://schemas.microsoft.com/office/powerpoint/2010/main" val="263758898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SuCo</a:t>
            </a:r>
            <a:r>
              <a:rPr lang="en-US" dirty="0"/>
              <a:t> SCX Conclusions</a:t>
            </a:r>
          </a:p>
        </p:txBody>
      </p:sp>
      <p:sp>
        <p:nvSpPr>
          <p:cNvPr id="3" name="Text Placeholder 2"/>
          <p:cNvSpPr>
            <a:spLocks noGrp="1"/>
          </p:cNvSpPr>
          <p:nvPr>
            <p:ph type="body" idx="1"/>
          </p:nvPr>
        </p:nvSpPr>
        <p:spPr/>
        <p:txBody>
          <a:bodyPr/>
          <a:lstStyle/>
          <a:p>
            <a:r>
              <a:rPr lang="en-US" dirty="0" err="1"/>
              <a:t>SuCo</a:t>
            </a:r>
            <a:r>
              <a:rPr lang="en-US" dirty="0"/>
              <a:t> + SCX can improve EA performance through flexibility</a:t>
            </a:r>
          </a:p>
          <a:p>
            <a:pPr lvl="1"/>
            <a:r>
              <a:rPr lang="en-US" dirty="0"/>
              <a:t>Can outperform self-adaptation</a:t>
            </a:r>
          </a:p>
          <a:p>
            <a:r>
              <a:rPr lang="en-US" dirty="0" err="1"/>
              <a:t>SuCo</a:t>
            </a:r>
            <a:r>
              <a:rPr lang="en-US" dirty="0"/>
              <a:t> is a promising way of evolving multiple parameters and operators</a:t>
            </a:r>
          </a:p>
        </p:txBody>
      </p:sp>
    </p:spTree>
    <p:extLst>
      <p:ext uri="{BB962C8B-B14F-4D97-AF65-F5344CB8AC3E}">
        <p14:creationId xmlns:p14="http://schemas.microsoft.com/office/powerpoint/2010/main" val="238048799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SuCo</a:t>
            </a:r>
            <a:r>
              <a:rPr lang="en-US" dirty="0"/>
              <a:t> MA</a:t>
            </a:r>
          </a:p>
        </p:txBody>
      </p:sp>
      <p:sp>
        <p:nvSpPr>
          <p:cNvPr id="3" name="Text Placeholder 2"/>
          <p:cNvSpPr>
            <a:spLocks noGrp="1"/>
          </p:cNvSpPr>
          <p:nvPr>
            <p:ph type="body" idx="1"/>
          </p:nvPr>
        </p:nvSpPr>
        <p:spPr/>
        <p:txBody>
          <a:bodyPr/>
          <a:lstStyle/>
          <a:p>
            <a:r>
              <a:rPr lang="en-US" dirty="0"/>
              <a:t>Supportive Coevolution Memetic Algorithm (</a:t>
            </a:r>
            <a:r>
              <a:rPr lang="en-US" dirty="0" err="1"/>
              <a:t>SuCo</a:t>
            </a:r>
            <a:r>
              <a:rPr lang="en-US" dirty="0"/>
              <a:t> MA)</a:t>
            </a:r>
          </a:p>
          <a:p>
            <a:r>
              <a:rPr lang="en-US" dirty="0"/>
              <a:t>Single support population of local optimizers encoded using </a:t>
            </a:r>
            <a:r>
              <a:rPr lang="en-US" dirty="0" err="1"/>
              <a:t>PushGP</a:t>
            </a:r>
            <a:r>
              <a:rPr lang="en-US" dirty="0"/>
              <a:t> to create a generative hyper-heuristic</a:t>
            </a:r>
          </a:p>
          <a:p>
            <a:pPr lvl="1"/>
            <a:r>
              <a:rPr lang="en-US" dirty="0" err="1"/>
              <a:t>PushGP</a:t>
            </a:r>
            <a:r>
              <a:rPr lang="en-US" dirty="0"/>
              <a:t> is a stack based, linear programming language that is well suited for program evolution</a:t>
            </a:r>
          </a:p>
          <a:p>
            <a:pPr lvl="1"/>
            <a:r>
              <a:rPr lang="en-US" dirty="0"/>
              <a:t>Support population explores the space of local optimization algorithms</a:t>
            </a:r>
          </a:p>
          <a:p>
            <a:pPr lvl="1"/>
            <a:endParaRPr lang="en-US" dirty="0"/>
          </a:p>
        </p:txBody>
      </p:sp>
    </p:spTree>
    <p:extLst>
      <p:ext uri="{BB962C8B-B14F-4D97-AF65-F5344CB8AC3E}">
        <p14:creationId xmlns:p14="http://schemas.microsoft.com/office/powerpoint/2010/main" val="196820586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SuCo</a:t>
            </a:r>
            <a:r>
              <a:rPr lang="en-US" dirty="0"/>
              <a:t> MA Structure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430" y="1347334"/>
            <a:ext cx="8821140" cy="5510666"/>
          </a:xfrm>
          <a:prstGeom prst="rect">
            <a:avLst/>
          </a:prstGeom>
        </p:spPr>
      </p:pic>
    </p:spTree>
    <p:extLst>
      <p:ext uri="{BB962C8B-B14F-4D97-AF65-F5344CB8AC3E}">
        <p14:creationId xmlns:p14="http://schemas.microsoft.com/office/powerpoint/2010/main" val="271499079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PushGP</a:t>
            </a:r>
            <a:r>
              <a:rPr lang="en-US" dirty="0"/>
              <a:t> Vector Stack Instructions</a:t>
            </a:r>
          </a:p>
        </p:txBody>
      </p:sp>
      <p:sp>
        <p:nvSpPr>
          <p:cNvPr id="3" name="Text Placeholder 2"/>
          <p:cNvSpPr>
            <a:spLocks noGrp="1"/>
          </p:cNvSpPr>
          <p:nvPr>
            <p:ph type="body"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2916516" y="1291825"/>
            <a:ext cx="6358968" cy="5475557"/>
          </a:xfrm>
          <a:prstGeom prst="rect">
            <a:avLst/>
          </a:prstGeom>
        </p:spPr>
      </p:pic>
    </p:spTree>
    <p:extLst>
      <p:ext uri="{BB962C8B-B14F-4D97-AF65-F5344CB8AC3E}">
        <p14:creationId xmlns:p14="http://schemas.microsoft.com/office/powerpoint/2010/main" val="93040947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SuCo</a:t>
            </a:r>
            <a:r>
              <a:rPr lang="en-US" dirty="0"/>
              <a:t> MA Experiments</a:t>
            </a:r>
          </a:p>
        </p:txBody>
      </p:sp>
      <p:sp>
        <p:nvSpPr>
          <p:cNvPr id="3" name="Text Placeholder 2"/>
          <p:cNvSpPr>
            <a:spLocks noGrp="1"/>
          </p:cNvSpPr>
          <p:nvPr>
            <p:ph type="body" idx="1"/>
          </p:nvPr>
        </p:nvSpPr>
        <p:spPr>
          <a:xfrm>
            <a:off x="609600" y="1600198"/>
            <a:ext cx="10972800" cy="5257802"/>
          </a:xfrm>
        </p:spPr>
        <p:txBody>
          <a:bodyPr/>
          <a:lstStyle/>
          <a:p>
            <a:r>
              <a:rPr lang="en-US" dirty="0"/>
              <a:t>Shift Vector</a:t>
            </a:r>
          </a:p>
          <a:p>
            <a:endParaRPr lang="en-US" dirty="0"/>
          </a:p>
          <a:p>
            <a:r>
              <a:rPr lang="en-US" dirty="0"/>
              <a:t>Shifted </a:t>
            </a:r>
            <a:r>
              <a:rPr lang="en-US" dirty="0" err="1"/>
              <a:t>Rastrigin</a:t>
            </a:r>
            <a:endParaRPr lang="en-US" dirty="0"/>
          </a:p>
          <a:p>
            <a:endParaRPr lang="en-US" dirty="0"/>
          </a:p>
          <a:p>
            <a:r>
              <a:rPr lang="en-US" dirty="0"/>
              <a:t>Shifted </a:t>
            </a:r>
            <a:r>
              <a:rPr lang="en-US" dirty="0" err="1"/>
              <a:t>Rosenbrock</a:t>
            </a:r>
            <a:endParaRPr lang="en-US" dirty="0"/>
          </a:p>
        </p:txBody>
      </p:sp>
      <p:pic>
        <p:nvPicPr>
          <p:cNvPr id="4" name="Picture 3"/>
          <p:cNvPicPr>
            <a:picLocks noChangeAspect="1"/>
          </p:cNvPicPr>
          <p:nvPr/>
        </p:nvPicPr>
        <p:blipFill>
          <a:blip r:embed="rId2"/>
          <a:stretch>
            <a:fillRect/>
          </a:stretch>
        </p:blipFill>
        <p:spPr>
          <a:xfrm>
            <a:off x="5209630" y="1723548"/>
            <a:ext cx="5901997" cy="396005"/>
          </a:xfrm>
          <a:prstGeom prst="rect">
            <a:avLst/>
          </a:prstGeom>
        </p:spPr>
      </p:pic>
      <p:pic>
        <p:nvPicPr>
          <p:cNvPr id="5" name="Picture 4"/>
          <p:cNvPicPr>
            <a:picLocks noChangeAspect="1"/>
          </p:cNvPicPr>
          <p:nvPr/>
        </p:nvPicPr>
        <p:blipFill>
          <a:blip r:embed="rId3"/>
          <a:stretch>
            <a:fillRect/>
          </a:stretch>
        </p:blipFill>
        <p:spPr>
          <a:xfrm>
            <a:off x="5113378" y="2600375"/>
            <a:ext cx="5491906" cy="737719"/>
          </a:xfrm>
          <a:prstGeom prst="rect">
            <a:avLst/>
          </a:prstGeom>
        </p:spPr>
      </p:pic>
      <p:pic>
        <p:nvPicPr>
          <p:cNvPr id="6" name="Picture 5"/>
          <p:cNvPicPr>
            <a:picLocks noChangeAspect="1"/>
          </p:cNvPicPr>
          <p:nvPr/>
        </p:nvPicPr>
        <p:blipFill>
          <a:blip r:embed="rId4"/>
          <a:stretch>
            <a:fillRect/>
          </a:stretch>
        </p:blipFill>
        <p:spPr>
          <a:xfrm>
            <a:off x="5113378" y="3818916"/>
            <a:ext cx="5715000" cy="828675"/>
          </a:xfrm>
          <a:prstGeom prst="rect">
            <a:avLst/>
          </a:prstGeom>
        </p:spPr>
      </p:pic>
    </p:spTree>
    <p:extLst>
      <p:ext uri="{BB962C8B-B14F-4D97-AF65-F5344CB8AC3E}">
        <p14:creationId xmlns:p14="http://schemas.microsoft.com/office/powerpoint/2010/main" val="122247999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SuCo</a:t>
            </a:r>
            <a:r>
              <a:rPr lang="en-US" dirty="0"/>
              <a:t> MA Results</a:t>
            </a:r>
          </a:p>
        </p:txBody>
      </p:sp>
      <p:sp>
        <p:nvSpPr>
          <p:cNvPr id="3" name="Text Placeholder 2"/>
          <p:cNvSpPr>
            <a:spLocks noGrp="1"/>
          </p:cNvSpPr>
          <p:nvPr>
            <p:ph type="body" idx="1"/>
          </p:nvPr>
        </p:nvSpPr>
        <p:spPr/>
        <p:txBody>
          <a:bodyPr/>
          <a:lstStyle/>
          <a:p>
            <a:endParaRPr lang="en-US" dirty="0"/>
          </a:p>
        </p:txBody>
      </p:sp>
      <p:pic>
        <p:nvPicPr>
          <p:cNvPr id="5" name="Picture 4"/>
          <p:cNvPicPr>
            <a:picLocks noChangeAspect="1"/>
          </p:cNvPicPr>
          <p:nvPr/>
        </p:nvPicPr>
        <p:blipFill>
          <a:blip r:embed="rId3"/>
          <a:stretch>
            <a:fillRect/>
          </a:stretch>
        </p:blipFill>
        <p:spPr>
          <a:xfrm>
            <a:off x="1385887" y="1600199"/>
            <a:ext cx="9420225" cy="1828800"/>
          </a:xfrm>
          <a:prstGeom prst="rect">
            <a:avLst/>
          </a:prstGeom>
        </p:spPr>
      </p:pic>
      <p:pic>
        <p:nvPicPr>
          <p:cNvPr id="6" name="Picture 5"/>
          <p:cNvPicPr>
            <a:picLocks noChangeAspect="1"/>
          </p:cNvPicPr>
          <p:nvPr/>
        </p:nvPicPr>
        <p:blipFill>
          <a:blip r:embed="rId4"/>
          <a:stretch>
            <a:fillRect/>
          </a:stretch>
        </p:blipFill>
        <p:spPr>
          <a:xfrm>
            <a:off x="728661" y="4340569"/>
            <a:ext cx="10734675" cy="1809750"/>
          </a:xfrm>
          <a:prstGeom prst="rect">
            <a:avLst/>
          </a:prstGeom>
        </p:spPr>
      </p:pic>
      <p:sp>
        <p:nvSpPr>
          <p:cNvPr id="7" name="TextBox 6"/>
          <p:cNvSpPr txBox="1"/>
          <p:nvPr/>
        </p:nvSpPr>
        <p:spPr>
          <a:xfrm>
            <a:off x="4918335" y="3359346"/>
            <a:ext cx="2355325"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457200" rtl="0" fontAlgn="auto" latinLnBrk="1" hangingPunct="0">
              <a:lnSpc>
                <a:spcPct val="100000"/>
              </a:lnSpc>
              <a:spcBef>
                <a:spcPts val="0"/>
              </a:spcBef>
              <a:spcAft>
                <a:spcPts val="0"/>
              </a:spcAft>
              <a:buClr>
                <a:srgbClr val="000000"/>
              </a:buClr>
              <a:buSzTx/>
              <a:buFont typeface="Calibri"/>
              <a:buNone/>
              <a:tabLst/>
            </a:pPr>
            <a:r>
              <a:rPr kumimoji="0" lang="en-US" sz="1800" b="0" i="0" u="none" strike="noStrike" cap="none" spc="0" normalizeH="0" baseline="0" dirty="0">
                <a:ln>
                  <a:noFill/>
                </a:ln>
                <a:solidFill>
                  <a:srgbClr val="000000"/>
                </a:solidFill>
                <a:effectLst/>
                <a:uFill>
                  <a:solidFill>
                    <a:srgbClr val="000000"/>
                  </a:solidFill>
                </a:uFill>
                <a:latin typeface="+mn-lt"/>
                <a:ea typeface="+mn-ea"/>
                <a:cs typeface="+mn-cs"/>
                <a:sym typeface="Calibri"/>
              </a:rPr>
              <a:t>Shifted </a:t>
            </a:r>
            <a:r>
              <a:rPr kumimoji="0" lang="en-US" sz="1800" b="0" i="0" u="none" strike="noStrike" cap="none" spc="0" normalizeH="0" baseline="0" dirty="0" err="1">
                <a:ln>
                  <a:noFill/>
                </a:ln>
                <a:solidFill>
                  <a:srgbClr val="000000"/>
                </a:solidFill>
                <a:effectLst/>
                <a:uFill>
                  <a:solidFill>
                    <a:srgbClr val="000000"/>
                  </a:solidFill>
                </a:uFill>
                <a:latin typeface="+mn-lt"/>
                <a:ea typeface="+mn-ea"/>
                <a:cs typeface="+mn-cs"/>
                <a:sym typeface="Calibri"/>
              </a:rPr>
              <a:t>Rastrigin</a:t>
            </a:r>
            <a:r>
              <a:rPr kumimoji="0" lang="en-US" sz="1800" b="0" i="0" u="none" strike="noStrike" cap="none" spc="0" normalizeH="0" baseline="0" dirty="0">
                <a:ln>
                  <a:noFill/>
                </a:ln>
                <a:solidFill>
                  <a:srgbClr val="000000"/>
                </a:solidFill>
                <a:effectLst/>
                <a:uFill>
                  <a:solidFill>
                    <a:srgbClr val="000000"/>
                  </a:solidFill>
                </a:uFill>
                <a:latin typeface="+mn-lt"/>
                <a:ea typeface="+mn-ea"/>
                <a:cs typeface="+mn-cs"/>
                <a:sym typeface="Calibri"/>
              </a:rPr>
              <a:t> Results</a:t>
            </a:r>
          </a:p>
        </p:txBody>
      </p:sp>
      <p:sp>
        <p:nvSpPr>
          <p:cNvPr id="9" name="TextBox 8"/>
          <p:cNvSpPr txBox="1"/>
          <p:nvPr/>
        </p:nvSpPr>
        <p:spPr>
          <a:xfrm>
            <a:off x="4781021" y="6124568"/>
            <a:ext cx="2629951"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457200" rtl="0" fontAlgn="auto" latinLnBrk="1" hangingPunct="0">
              <a:lnSpc>
                <a:spcPct val="100000"/>
              </a:lnSpc>
              <a:spcBef>
                <a:spcPts val="0"/>
              </a:spcBef>
              <a:spcAft>
                <a:spcPts val="0"/>
              </a:spcAft>
              <a:buClr>
                <a:srgbClr val="000000"/>
              </a:buClr>
              <a:buSzTx/>
              <a:buFont typeface="Calibri"/>
              <a:buNone/>
              <a:tabLst/>
            </a:pPr>
            <a:r>
              <a:rPr kumimoji="0" lang="en-US" sz="1800" b="0" i="0" u="none" strike="noStrike" cap="none" spc="0" normalizeH="0" baseline="0" dirty="0">
                <a:ln>
                  <a:noFill/>
                </a:ln>
                <a:solidFill>
                  <a:srgbClr val="000000"/>
                </a:solidFill>
                <a:effectLst/>
                <a:uFill>
                  <a:solidFill>
                    <a:srgbClr val="000000"/>
                  </a:solidFill>
                </a:uFill>
                <a:latin typeface="+mn-lt"/>
                <a:ea typeface="+mn-ea"/>
                <a:cs typeface="+mn-cs"/>
                <a:sym typeface="Calibri"/>
              </a:rPr>
              <a:t>Shifted </a:t>
            </a:r>
            <a:r>
              <a:rPr kumimoji="0" lang="en-US" sz="1800" b="0" i="0" u="none" strike="noStrike" cap="none" spc="0" normalizeH="0" baseline="0" dirty="0" err="1">
                <a:ln>
                  <a:noFill/>
                </a:ln>
                <a:solidFill>
                  <a:srgbClr val="000000"/>
                </a:solidFill>
                <a:effectLst/>
                <a:uFill>
                  <a:solidFill>
                    <a:srgbClr val="000000"/>
                  </a:solidFill>
                </a:uFill>
                <a:latin typeface="+mn-lt"/>
                <a:ea typeface="+mn-ea"/>
                <a:cs typeface="+mn-cs"/>
                <a:sym typeface="Calibri"/>
              </a:rPr>
              <a:t>Rosenbrock</a:t>
            </a:r>
            <a:r>
              <a:rPr kumimoji="0" lang="en-US" sz="1800" b="0" i="0" u="none" strike="noStrike" cap="none" spc="0" normalizeH="0" baseline="0" dirty="0">
                <a:ln>
                  <a:noFill/>
                </a:ln>
                <a:solidFill>
                  <a:srgbClr val="000000"/>
                </a:solidFill>
                <a:effectLst/>
                <a:uFill>
                  <a:solidFill>
                    <a:srgbClr val="000000"/>
                  </a:solidFill>
                </a:uFill>
                <a:latin typeface="+mn-lt"/>
                <a:ea typeface="+mn-ea"/>
                <a:cs typeface="+mn-cs"/>
                <a:sym typeface="Calibri"/>
              </a:rPr>
              <a:t> Results</a:t>
            </a:r>
          </a:p>
        </p:txBody>
      </p:sp>
    </p:spTree>
    <p:extLst>
      <p:ext uri="{BB962C8B-B14F-4D97-AF65-F5344CB8AC3E}">
        <p14:creationId xmlns:p14="http://schemas.microsoft.com/office/powerpoint/2010/main" val="292092599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SuCo</a:t>
            </a:r>
            <a:r>
              <a:rPr lang="en-US" dirty="0"/>
              <a:t> MA Results</a:t>
            </a:r>
          </a:p>
        </p:txBody>
      </p:sp>
      <p:sp>
        <p:nvSpPr>
          <p:cNvPr id="3" name="Text Placeholder 2"/>
          <p:cNvSpPr>
            <a:spLocks noGrp="1"/>
          </p:cNvSpPr>
          <p:nvPr>
            <p:ph type="body" idx="1"/>
          </p:nvPr>
        </p:nvSpPr>
        <p:spPr/>
        <p:txBody>
          <a:bodyPr/>
          <a:lstStyle/>
          <a:p>
            <a:r>
              <a:rPr lang="en-US" dirty="0"/>
              <a:t>Fitness vs. </a:t>
            </a:r>
            <a:r>
              <a:rPr lang="en-US" dirty="0" err="1"/>
              <a:t>evals</a:t>
            </a:r>
            <a:r>
              <a:rPr lang="en-US" dirty="0"/>
              <a:t> for Shifted </a:t>
            </a:r>
            <a:r>
              <a:rPr lang="en-US" dirty="0" err="1"/>
              <a:t>Rastrigin</a:t>
            </a:r>
            <a:r>
              <a:rPr lang="en-US" dirty="0"/>
              <a:t> in 200 dimensions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414" y="2472122"/>
            <a:ext cx="6047619" cy="409523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1407" y="2617443"/>
            <a:ext cx="6047619" cy="4095238"/>
          </a:xfrm>
          <a:prstGeom prst="rect">
            <a:avLst/>
          </a:prstGeom>
        </p:spPr>
      </p:pic>
    </p:spTree>
    <p:extLst>
      <p:ext uri="{BB962C8B-B14F-4D97-AF65-F5344CB8AC3E}">
        <p14:creationId xmlns:p14="http://schemas.microsoft.com/office/powerpoint/2010/main" val="253899821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SuCo</a:t>
            </a:r>
            <a:r>
              <a:rPr lang="en-US" dirty="0"/>
              <a:t> MA Results</a:t>
            </a:r>
          </a:p>
        </p:txBody>
      </p:sp>
      <p:sp>
        <p:nvSpPr>
          <p:cNvPr id="3" name="Text Placeholder 2"/>
          <p:cNvSpPr>
            <a:spLocks noGrp="1"/>
          </p:cNvSpPr>
          <p:nvPr>
            <p:ph type="body" idx="1"/>
          </p:nvPr>
        </p:nvSpPr>
        <p:spPr/>
        <p:txBody>
          <a:bodyPr/>
          <a:lstStyle/>
          <a:p>
            <a:r>
              <a:rPr lang="en-US" dirty="0"/>
              <a:t>Fitness vs. </a:t>
            </a:r>
            <a:r>
              <a:rPr lang="en-US" dirty="0" err="1"/>
              <a:t>evals</a:t>
            </a:r>
            <a:r>
              <a:rPr lang="en-US" dirty="0"/>
              <a:t> Shifted </a:t>
            </a:r>
            <a:r>
              <a:rPr lang="en-US" dirty="0" err="1"/>
              <a:t>Rosenbrock</a:t>
            </a:r>
            <a:r>
              <a:rPr lang="en-US" dirty="0"/>
              <a:t> in 50 dimensions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2052" y="2762762"/>
            <a:ext cx="6047619" cy="409523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329" y="2663908"/>
            <a:ext cx="6047619" cy="4095238"/>
          </a:xfrm>
          <a:prstGeom prst="rect">
            <a:avLst/>
          </a:prstGeom>
        </p:spPr>
      </p:pic>
    </p:spTree>
    <p:extLst>
      <p:ext uri="{BB962C8B-B14F-4D97-AF65-F5344CB8AC3E}">
        <p14:creationId xmlns:p14="http://schemas.microsoft.com/office/powerpoint/2010/main" val="321281048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SuCo</a:t>
            </a:r>
            <a:r>
              <a:rPr lang="en-US" dirty="0"/>
              <a:t> MA Evolved Optimizers</a:t>
            </a:r>
          </a:p>
        </p:txBody>
      </p:sp>
      <p:pic>
        <p:nvPicPr>
          <p:cNvPr id="4" name="Picture 3"/>
          <p:cNvPicPr>
            <a:picLocks noChangeAspect="1"/>
          </p:cNvPicPr>
          <p:nvPr/>
        </p:nvPicPr>
        <p:blipFill>
          <a:blip r:embed="rId2"/>
          <a:stretch>
            <a:fillRect/>
          </a:stretch>
        </p:blipFill>
        <p:spPr>
          <a:xfrm>
            <a:off x="871537" y="2285999"/>
            <a:ext cx="10448925" cy="3019425"/>
          </a:xfrm>
          <a:prstGeom prst="rect">
            <a:avLst/>
          </a:prstGeom>
        </p:spPr>
      </p:pic>
    </p:spTree>
    <p:extLst>
      <p:ext uri="{BB962C8B-B14F-4D97-AF65-F5344CB8AC3E}">
        <p14:creationId xmlns:p14="http://schemas.microsoft.com/office/powerpoint/2010/main" val="413558481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82C60-8D91-48A8-8751-B04E8AE659B1}"/>
              </a:ext>
            </a:extLst>
          </p:cNvPr>
          <p:cNvSpPr>
            <a:spLocks noGrp="1"/>
          </p:cNvSpPr>
          <p:nvPr>
            <p:ph type="title"/>
          </p:nvPr>
        </p:nvSpPr>
        <p:spPr/>
        <p:txBody>
          <a:bodyPr/>
          <a:lstStyle/>
          <a:p>
            <a:r>
              <a:rPr lang="en-US" dirty="0"/>
              <a:t>Outline</a:t>
            </a:r>
          </a:p>
        </p:txBody>
      </p:sp>
      <p:sp>
        <p:nvSpPr>
          <p:cNvPr id="3" name="Text Placeholder 2">
            <a:extLst>
              <a:ext uri="{FF2B5EF4-FFF2-40B4-BE49-F238E27FC236}">
                <a16:creationId xmlns:a16="http://schemas.microsoft.com/office/drawing/2014/main" id="{76E70D82-53A0-417C-9899-C54EBA226F26}"/>
              </a:ext>
            </a:extLst>
          </p:cNvPr>
          <p:cNvSpPr>
            <a:spLocks noGrp="1"/>
          </p:cNvSpPr>
          <p:nvPr>
            <p:ph type="body" idx="1"/>
          </p:nvPr>
        </p:nvSpPr>
        <p:spPr/>
        <p:txBody>
          <a:bodyPr lIns="38100" tIns="38100" rIns="38100" bIns="38100" anchor="t"/>
          <a:lstStyle/>
          <a:p>
            <a:r>
              <a:rPr lang="en-US" dirty="0"/>
              <a:t>Introduction</a:t>
            </a:r>
          </a:p>
          <a:p>
            <a:r>
              <a:rPr lang="en-US" dirty="0"/>
              <a:t>Using </a:t>
            </a:r>
            <a:r>
              <a:rPr lang="en-US" dirty="0" err="1"/>
              <a:t>SuCo</a:t>
            </a:r>
            <a:r>
              <a:rPr lang="en-US" dirty="0"/>
              <a:t> to Evolve Self-Configuring Crossover</a:t>
            </a:r>
          </a:p>
          <a:p>
            <a:r>
              <a:rPr lang="en-US" dirty="0"/>
              <a:t> The Automated Design of Local Optimizers for Memetic Algorithms Employing </a:t>
            </a:r>
            <a:r>
              <a:rPr lang="en-US" dirty="0" err="1"/>
              <a:t>SuCo</a:t>
            </a:r>
            <a:endParaRPr lang="en-US" dirty="0"/>
          </a:p>
          <a:p>
            <a:r>
              <a:rPr lang="en-US" dirty="0"/>
              <a:t>The Evolution of Deme Specific Local Optimizers in a Diffusion Memetic Algorithm Employing </a:t>
            </a:r>
            <a:r>
              <a:rPr lang="en-US" dirty="0" err="1"/>
              <a:t>SuCo</a:t>
            </a:r>
            <a:endParaRPr lang="en-US" dirty="0"/>
          </a:p>
          <a:p>
            <a:r>
              <a:rPr lang="en-US" dirty="0"/>
              <a:t>Solving the Traveling Thief Problem with a Diffusion Memetic Algorithm Employing </a:t>
            </a:r>
            <a:r>
              <a:rPr lang="en-US" dirty="0" err="1"/>
              <a:t>SuCo</a:t>
            </a:r>
            <a:endParaRPr lang="en-US" dirty="0"/>
          </a:p>
        </p:txBody>
      </p:sp>
    </p:spTree>
    <p:extLst>
      <p:ext uri="{BB962C8B-B14F-4D97-AF65-F5344CB8AC3E}">
        <p14:creationId xmlns:p14="http://schemas.microsoft.com/office/powerpoint/2010/main" val="3398479823"/>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SuCo</a:t>
            </a:r>
            <a:r>
              <a:rPr lang="en-US" dirty="0"/>
              <a:t> MA Discussion</a:t>
            </a:r>
          </a:p>
        </p:txBody>
      </p:sp>
      <p:sp>
        <p:nvSpPr>
          <p:cNvPr id="3" name="Text Placeholder 2"/>
          <p:cNvSpPr>
            <a:spLocks noGrp="1"/>
          </p:cNvSpPr>
          <p:nvPr>
            <p:ph type="body" idx="1"/>
          </p:nvPr>
        </p:nvSpPr>
        <p:spPr/>
        <p:txBody>
          <a:bodyPr/>
          <a:lstStyle/>
          <a:p>
            <a:r>
              <a:rPr lang="en-US" dirty="0"/>
              <a:t>Evaluations Per Local Optimizer</a:t>
            </a:r>
          </a:p>
          <a:p>
            <a:pPr lvl="1"/>
            <a:r>
              <a:rPr lang="en-US" dirty="0"/>
              <a:t>Each local optimizer can be applied to multiple primary individuals</a:t>
            </a:r>
          </a:p>
          <a:p>
            <a:pPr lvl="1"/>
            <a:endParaRPr lang="en-US" dirty="0"/>
          </a:p>
          <a:p>
            <a:pPr lvl="1"/>
            <a:endParaRPr lang="en-US" dirty="0"/>
          </a:p>
          <a:p>
            <a:pPr lvl="1"/>
            <a:endParaRPr lang="en-US" dirty="0"/>
          </a:p>
          <a:p>
            <a:endParaRPr lang="en-US" dirty="0"/>
          </a:p>
        </p:txBody>
      </p:sp>
      <p:pic>
        <p:nvPicPr>
          <p:cNvPr id="4" name="Picture 3"/>
          <p:cNvPicPr>
            <a:picLocks noChangeAspect="1"/>
          </p:cNvPicPr>
          <p:nvPr/>
        </p:nvPicPr>
        <p:blipFill>
          <a:blip r:embed="rId2"/>
          <a:stretch>
            <a:fillRect/>
          </a:stretch>
        </p:blipFill>
        <p:spPr>
          <a:xfrm>
            <a:off x="2506362" y="3351279"/>
            <a:ext cx="7168978" cy="1955822"/>
          </a:xfrm>
          <a:prstGeom prst="rect">
            <a:avLst/>
          </a:prstGeom>
        </p:spPr>
      </p:pic>
    </p:spTree>
    <p:extLst>
      <p:ext uri="{BB962C8B-B14F-4D97-AF65-F5344CB8AC3E}">
        <p14:creationId xmlns:p14="http://schemas.microsoft.com/office/powerpoint/2010/main" val="407235301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SuCo</a:t>
            </a:r>
            <a:r>
              <a:rPr lang="en-US" dirty="0"/>
              <a:t> MA Discussion</a:t>
            </a:r>
          </a:p>
        </p:txBody>
      </p:sp>
      <p:sp>
        <p:nvSpPr>
          <p:cNvPr id="3" name="Text Placeholder 2"/>
          <p:cNvSpPr>
            <a:spLocks noGrp="1"/>
          </p:cNvSpPr>
          <p:nvPr>
            <p:ph type="body" idx="1"/>
          </p:nvPr>
        </p:nvSpPr>
        <p:spPr/>
        <p:txBody>
          <a:bodyPr/>
          <a:lstStyle/>
          <a:p>
            <a:r>
              <a:rPr lang="en-US" dirty="0"/>
              <a:t>Selective Optimization</a:t>
            </a:r>
          </a:p>
          <a:p>
            <a:pPr lvl="1"/>
            <a:r>
              <a:rPr lang="en-US" dirty="0"/>
              <a:t>It is not necessary to perform optimization every generation of the primary population</a:t>
            </a:r>
          </a:p>
          <a:p>
            <a:endParaRPr lang="en-US" dirty="0"/>
          </a:p>
        </p:txBody>
      </p:sp>
      <p:pic>
        <p:nvPicPr>
          <p:cNvPr id="4" name="Picture 3"/>
          <p:cNvPicPr>
            <a:picLocks noChangeAspect="1"/>
          </p:cNvPicPr>
          <p:nvPr/>
        </p:nvPicPr>
        <p:blipFill>
          <a:blip r:embed="rId2"/>
          <a:stretch>
            <a:fillRect/>
          </a:stretch>
        </p:blipFill>
        <p:spPr>
          <a:xfrm>
            <a:off x="2131927" y="3346248"/>
            <a:ext cx="7926474" cy="3214934"/>
          </a:xfrm>
          <a:prstGeom prst="rect">
            <a:avLst/>
          </a:prstGeom>
        </p:spPr>
      </p:pic>
    </p:spTree>
    <p:extLst>
      <p:ext uri="{BB962C8B-B14F-4D97-AF65-F5344CB8AC3E}">
        <p14:creationId xmlns:p14="http://schemas.microsoft.com/office/powerpoint/2010/main" val="407540183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SuCo</a:t>
            </a:r>
            <a:r>
              <a:rPr lang="en-US" dirty="0"/>
              <a:t> MA Discussion</a:t>
            </a:r>
          </a:p>
        </p:txBody>
      </p:sp>
      <p:pic>
        <p:nvPicPr>
          <p:cNvPr id="4" name="Picture 3"/>
          <p:cNvPicPr>
            <a:picLocks noChangeAspect="1"/>
          </p:cNvPicPr>
          <p:nvPr/>
        </p:nvPicPr>
        <p:blipFill>
          <a:blip r:embed="rId2"/>
          <a:stretch>
            <a:fillRect/>
          </a:stretch>
        </p:blipFill>
        <p:spPr>
          <a:xfrm>
            <a:off x="1017372" y="3353523"/>
            <a:ext cx="10157255" cy="1172912"/>
          </a:xfrm>
          <a:prstGeom prst="rect">
            <a:avLst/>
          </a:prstGeom>
        </p:spPr>
      </p:pic>
      <p:sp>
        <p:nvSpPr>
          <p:cNvPr id="3" name="Text Placeholder 2"/>
          <p:cNvSpPr>
            <a:spLocks noGrp="1"/>
          </p:cNvSpPr>
          <p:nvPr>
            <p:ph type="body" idx="1"/>
          </p:nvPr>
        </p:nvSpPr>
        <p:spPr/>
        <p:txBody>
          <a:bodyPr/>
          <a:lstStyle/>
          <a:p>
            <a:r>
              <a:rPr lang="en-US" dirty="0"/>
              <a:t>Handling Optimization Results</a:t>
            </a:r>
          </a:p>
          <a:p>
            <a:pPr lvl="1"/>
            <a:r>
              <a:rPr lang="en-US" dirty="0"/>
              <a:t>After local optimization, the resulting genes and fitness value can be handled in different ways</a:t>
            </a:r>
          </a:p>
        </p:txBody>
      </p:sp>
    </p:spTree>
    <p:extLst>
      <p:ext uri="{BB962C8B-B14F-4D97-AF65-F5344CB8AC3E}">
        <p14:creationId xmlns:p14="http://schemas.microsoft.com/office/powerpoint/2010/main" val="3197586722"/>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SuCo</a:t>
            </a:r>
            <a:r>
              <a:rPr lang="en-US" dirty="0"/>
              <a:t> MA Conclusions</a:t>
            </a:r>
          </a:p>
        </p:txBody>
      </p:sp>
      <p:sp>
        <p:nvSpPr>
          <p:cNvPr id="3" name="Text Placeholder 2"/>
          <p:cNvSpPr>
            <a:spLocks noGrp="1"/>
          </p:cNvSpPr>
          <p:nvPr>
            <p:ph type="body" idx="1"/>
          </p:nvPr>
        </p:nvSpPr>
        <p:spPr/>
        <p:txBody>
          <a:bodyPr/>
          <a:lstStyle/>
          <a:p>
            <a:r>
              <a:rPr lang="en-US" dirty="0"/>
              <a:t>Using </a:t>
            </a:r>
            <a:r>
              <a:rPr lang="en-US" dirty="0" err="1"/>
              <a:t>SuCo</a:t>
            </a:r>
            <a:r>
              <a:rPr lang="en-US" dirty="0"/>
              <a:t> to evolve </a:t>
            </a:r>
            <a:r>
              <a:rPr lang="en-US" dirty="0" err="1"/>
              <a:t>PushGP</a:t>
            </a:r>
            <a:r>
              <a:rPr lang="en-US" dirty="0"/>
              <a:t> encoded local optimizers can improve performance</a:t>
            </a:r>
          </a:p>
          <a:p>
            <a:r>
              <a:rPr lang="en-US" dirty="0"/>
              <a:t>This can reduce MA configuration by automatically designing optimization algorithms</a:t>
            </a:r>
          </a:p>
          <a:p>
            <a:r>
              <a:rPr lang="en-US" dirty="0"/>
              <a:t>It can also improve performance since the local optimization strategy can adapt to the current state of the EA throughout the evolutionary run</a:t>
            </a:r>
          </a:p>
        </p:txBody>
      </p:sp>
    </p:spTree>
    <p:extLst>
      <p:ext uri="{BB962C8B-B14F-4D97-AF65-F5344CB8AC3E}">
        <p14:creationId xmlns:p14="http://schemas.microsoft.com/office/powerpoint/2010/main" val="11502006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SuCo</a:t>
            </a:r>
            <a:r>
              <a:rPr lang="en-US" dirty="0"/>
              <a:t>-</a:t>
            </a:r>
            <a:r>
              <a:rPr lang="en-US" dirty="0" err="1"/>
              <a:t>Dif</a:t>
            </a:r>
            <a:r>
              <a:rPr lang="en-US" dirty="0"/>
              <a:t>-MA</a:t>
            </a:r>
          </a:p>
        </p:txBody>
      </p:sp>
      <p:sp>
        <p:nvSpPr>
          <p:cNvPr id="3" name="Text Placeholder 2"/>
          <p:cNvSpPr>
            <a:spLocks noGrp="1"/>
          </p:cNvSpPr>
          <p:nvPr>
            <p:ph type="body" idx="1"/>
          </p:nvPr>
        </p:nvSpPr>
        <p:spPr/>
        <p:txBody>
          <a:bodyPr/>
          <a:lstStyle/>
          <a:p>
            <a:r>
              <a:rPr lang="en-US" dirty="0"/>
              <a:t>Extends </a:t>
            </a:r>
            <a:r>
              <a:rPr lang="en-US" dirty="0" err="1"/>
              <a:t>SuCo</a:t>
            </a:r>
            <a:r>
              <a:rPr lang="en-US" dirty="0"/>
              <a:t> MA by adding a diffusion model to create </a:t>
            </a:r>
            <a:r>
              <a:rPr lang="en-US" dirty="0" err="1"/>
              <a:t>SuCo</a:t>
            </a:r>
            <a:r>
              <a:rPr lang="en-US" dirty="0"/>
              <a:t>-</a:t>
            </a:r>
            <a:r>
              <a:rPr lang="en-US" dirty="0" err="1"/>
              <a:t>Dif</a:t>
            </a:r>
            <a:r>
              <a:rPr lang="en-US" dirty="0"/>
              <a:t>-MA</a:t>
            </a:r>
          </a:p>
          <a:p>
            <a:r>
              <a:rPr lang="en-US" dirty="0"/>
              <a:t>Diffusion model can encourage the evolution of deme specific strategies</a:t>
            </a:r>
          </a:p>
          <a:p>
            <a:endParaRPr lang="en-US" dirty="0"/>
          </a:p>
        </p:txBody>
      </p:sp>
    </p:spTree>
    <p:extLst>
      <p:ext uri="{BB962C8B-B14F-4D97-AF65-F5344CB8AC3E}">
        <p14:creationId xmlns:p14="http://schemas.microsoft.com/office/powerpoint/2010/main" val="347806493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SuCo</a:t>
            </a:r>
            <a:r>
              <a:rPr lang="en-US" dirty="0"/>
              <a:t>-</a:t>
            </a:r>
            <a:r>
              <a:rPr lang="en-US" dirty="0" err="1"/>
              <a:t>Dif</a:t>
            </a:r>
            <a:r>
              <a:rPr lang="en-US" dirty="0"/>
              <a:t>-MA </a:t>
            </a:r>
            <a:r>
              <a:rPr lang="en-US" dirty="0" err="1"/>
              <a:t>PushGP</a:t>
            </a:r>
            <a:r>
              <a:rPr lang="en-US" dirty="0"/>
              <a:t> Vector Instructions</a:t>
            </a:r>
          </a:p>
        </p:txBody>
      </p:sp>
      <p:pic>
        <p:nvPicPr>
          <p:cNvPr id="4" name="Picture 3"/>
          <p:cNvPicPr>
            <a:picLocks noChangeAspect="1"/>
          </p:cNvPicPr>
          <p:nvPr/>
        </p:nvPicPr>
        <p:blipFill>
          <a:blip r:embed="rId2"/>
          <a:stretch>
            <a:fillRect/>
          </a:stretch>
        </p:blipFill>
        <p:spPr>
          <a:xfrm>
            <a:off x="1882345" y="1276158"/>
            <a:ext cx="8427309" cy="5581842"/>
          </a:xfrm>
          <a:prstGeom prst="rect">
            <a:avLst/>
          </a:prstGeom>
        </p:spPr>
      </p:pic>
    </p:spTree>
    <p:extLst>
      <p:ext uri="{BB962C8B-B14F-4D97-AF65-F5344CB8AC3E}">
        <p14:creationId xmlns:p14="http://schemas.microsoft.com/office/powerpoint/2010/main" val="8092565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SuCo</a:t>
            </a:r>
            <a:r>
              <a:rPr lang="en-US" dirty="0"/>
              <a:t>-</a:t>
            </a:r>
            <a:r>
              <a:rPr lang="en-US" dirty="0" err="1"/>
              <a:t>Dif</a:t>
            </a:r>
            <a:r>
              <a:rPr lang="en-US" dirty="0"/>
              <a:t>-MA Experiments</a:t>
            </a:r>
          </a:p>
        </p:txBody>
      </p:sp>
      <p:sp>
        <p:nvSpPr>
          <p:cNvPr id="4" name="Text Placeholder 2"/>
          <p:cNvSpPr>
            <a:spLocks noGrp="1"/>
          </p:cNvSpPr>
          <p:nvPr>
            <p:ph type="body" idx="1"/>
          </p:nvPr>
        </p:nvSpPr>
        <p:spPr>
          <a:xfrm>
            <a:off x="609600" y="1600199"/>
            <a:ext cx="10972800" cy="5257802"/>
          </a:xfrm>
        </p:spPr>
        <p:txBody>
          <a:bodyPr/>
          <a:lstStyle/>
          <a:p>
            <a:r>
              <a:rPr lang="en-US" dirty="0"/>
              <a:t>Shift Vector</a:t>
            </a:r>
          </a:p>
          <a:p>
            <a:endParaRPr lang="en-US" dirty="0"/>
          </a:p>
          <a:p>
            <a:r>
              <a:rPr lang="en-US" dirty="0"/>
              <a:t>Shifted </a:t>
            </a:r>
            <a:r>
              <a:rPr lang="en-US" dirty="0" err="1"/>
              <a:t>Schwefel</a:t>
            </a:r>
            <a:endParaRPr lang="en-US" dirty="0"/>
          </a:p>
          <a:p>
            <a:endParaRPr lang="en-US" dirty="0"/>
          </a:p>
          <a:p>
            <a:r>
              <a:rPr lang="en-US" dirty="0"/>
              <a:t>Shifted </a:t>
            </a:r>
            <a:r>
              <a:rPr lang="en-US" dirty="0" err="1"/>
              <a:t>Rosenbrock</a:t>
            </a:r>
            <a:endParaRPr lang="en-US" dirty="0"/>
          </a:p>
        </p:txBody>
      </p:sp>
      <p:pic>
        <p:nvPicPr>
          <p:cNvPr id="5" name="Picture 4"/>
          <p:cNvPicPr>
            <a:picLocks noChangeAspect="1"/>
          </p:cNvPicPr>
          <p:nvPr/>
        </p:nvPicPr>
        <p:blipFill>
          <a:blip r:embed="rId3"/>
          <a:stretch>
            <a:fillRect/>
          </a:stretch>
        </p:blipFill>
        <p:spPr>
          <a:xfrm>
            <a:off x="4475942" y="1766803"/>
            <a:ext cx="5901997" cy="396005"/>
          </a:xfrm>
          <a:prstGeom prst="rect">
            <a:avLst/>
          </a:prstGeom>
        </p:spPr>
      </p:pic>
      <p:pic>
        <p:nvPicPr>
          <p:cNvPr id="7" name="Picture 6"/>
          <p:cNvPicPr>
            <a:picLocks noChangeAspect="1"/>
          </p:cNvPicPr>
          <p:nvPr/>
        </p:nvPicPr>
        <p:blipFill>
          <a:blip r:embed="rId4"/>
          <a:stretch>
            <a:fillRect/>
          </a:stretch>
        </p:blipFill>
        <p:spPr>
          <a:xfrm>
            <a:off x="4475942" y="3814762"/>
            <a:ext cx="5715000" cy="828675"/>
          </a:xfrm>
          <a:prstGeom prst="rect">
            <a:avLst/>
          </a:prstGeom>
        </p:spPr>
      </p:pic>
      <p:pic>
        <p:nvPicPr>
          <p:cNvPr id="8" name="Picture 7"/>
          <p:cNvPicPr>
            <a:picLocks noChangeAspect="1"/>
          </p:cNvPicPr>
          <p:nvPr/>
        </p:nvPicPr>
        <p:blipFill>
          <a:blip r:embed="rId5"/>
          <a:stretch>
            <a:fillRect/>
          </a:stretch>
        </p:blipFill>
        <p:spPr>
          <a:xfrm>
            <a:off x="4475942" y="2725417"/>
            <a:ext cx="7292368" cy="810263"/>
          </a:xfrm>
          <a:prstGeom prst="rect">
            <a:avLst/>
          </a:prstGeom>
        </p:spPr>
      </p:pic>
    </p:spTree>
    <p:extLst>
      <p:ext uri="{BB962C8B-B14F-4D97-AF65-F5344CB8AC3E}">
        <p14:creationId xmlns:p14="http://schemas.microsoft.com/office/powerpoint/2010/main" val="683519800"/>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SuCo</a:t>
            </a:r>
            <a:r>
              <a:rPr lang="en-US" dirty="0"/>
              <a:t>-</a:t>
            </a:r>
            <a:r>
              <a:rPr lang="en-US" dirty="0" err="1"/>
              <a:t>Dif</a:t>
            </a:r>
            <a:r>
              <a:rPr lang="en-US" dirty="0"/>
              <a:t>-MA Results</a:t>
            </a:r>
          </a:p>
        </p:txBody>
      </p:sp>
      <p:pic>
        <p:nvPicPr>
          <p:cNvPr id="4" name="Picture 3"/>
          <p:cNvPicPr>
            <a:picLocks noChangeAspect="1"/>
          </p:cNvPicPr>
          <p:nvPr/>
        </p:nvPicPr>
        <p:blipFill>
          <a:blip r:embed="rId3"/>
          <a:stretch>
            <a:fillRect/>
          </a:stretch>
        </p:blipFill>
        <p:spPr>
          <a:xfrm>
            <a:off x="1862137" y="2108200"/>
            <a:ext cx="8467725" cy="1257300"/>
          </a:xfrm>
          <a:prstGeom prst="rect">
            <a:avLst/>
          </a:prstGeom>
        </p:spPr>
      </p:pic>
      <p:sp>
        <p:nvSpPr>
          <p:cNvPr id="3" name="Text Placeholder 2"/>
          <p:cNvSpPr>
            <a:spLocks noGrp="1"/>
          </p:cNvSpPr>
          <p:nvPr>
            <p:ph type="body" idx="1"/>
          </p:nvPr>
        </p:nvSpPr>
        <p:spPr>
          <a:xfrm>
            <a:off x="609600" y="1600199"/>
            <a:ext cx="10972800" cy="1371601"/>
          </a:xfrm>
        </p:spPr>
        <p:txBody>
          <a:bodyPr/>
          <a:lstStyle/>
          <a:p>
            <a:endParaRPr lang="en-US" dirty="0"/>
          </a:p>
        </p:txBody>
      </p:sp>
    </p:spTree>
    <p:extLst>
      <p:ext uri="{BB962C8B-B14F-4D97-AF65-F5344CB8AC3E}">
        <p14:creationId xmlns:p14="http://schemas.microsoft.com/office/powerpoint/2010/main" val="1986022147"/>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SuCo</a:t>
            </a:r>
            <a:r>
              <a:rPr lang="en-US" dirty="0"/>
              <a:t>-</a:t>
            </a:r>
            <a:r>
              <a:rPr lang="en-US" dirty="0" err="1"/>
              <a:t>Dif</a:t>
            </a:r>
            <a:r>
              <a:rPr lang="en-US" dirty="0"/>
              <a:t>-MA Results</a:t>
            </a:r>
          </a:p>
        </p:txBody>
      </p:sp>
      <p:sp>
        <p:nvSpPr>
          <p:cNvPr id="3" name="Text Placeholder 2"/>
          <p:cNvSpPr>
            <a:spLocks noGrp="1"/>
          </p:cNvSpPr>
          <p:nvPr>
            <p:ph type="body" idx="1"/>
          </p:nvPr>
        </p:nvSpPr>
        <p:spPr/>
        <p:txBody>
          <a:bodyPr/>
          <a:lstStyle/>
          <a:p>
            <a:r>
              <a:rPr lang="en-US" dirty="0"/>
              <a:t>Shifted </a:t>
            </a:r>
            <a:r>
              <a:rPr lang="en-US" dirty="0" err="1"/>
              <a:t>Schwefel</a:t>
            </a:r>
            <a:r>
              <a:rPr lang="en-US" dirty="0"/>
              <a:t> fitness vs </a:t>
            </a:r>
            <a:r>
              <a:rPr lang="en-US" dirty="0" err="1"/>
              <a:t>evals</a:t>
            </a:r>
            <a:r>
              <a:rPr lang="en-US" dirty="0"/>
              <a:t> in 200 dimensions</a:t>
            </a:r>
          </a:p>
        </p:txBody>
      </p:sp>
      <p:pic>
        <p:nvPicPr>
          <p:cNvPr id="7" name="Picture 6"/>
          <p:cNvPicPr>
            <a:picLocks noChangeAspect="1"/>
          </p:cNvPicPr>
          <p:nvPr/>
        </p:nvPicPr>
        <p:blipFill>
          <a:blip r:embed="rId2"/>
          <a:stretch>
            <a:fillRect/>
          </a:stretch>
        </p:blipFill>
        <p:spPr>
          <a:xfrm>
            <a:off x="386055" y="3108956"/>
            <a:ext cx="5573479" cy="3352165"/>
          </a:xfrm>
          <a:prstGeom prst="rect">
            <a:avLst/>
          </a:prstGeom>
        </p:spPr>
      </p:pic>
      <p:pic>
        <p:nvPicPr>
          <p:cNvPr id="8" name="Picture 7"/>
          <p:cNvPicPr>
            <a:picLocks noChangeAspect="1"/>
          </p:cNvPicPr>
          <p:nvPr/>
        </p:nvPicPr>
        <p:blipFill>
          <a:blip r:embed="rId3"/>
          <a:stretch>
            <a:fillRect/>
          </a:stretch>
        </p:blipFill>
        <p:spPr>
          <a:xfrm>
            <a:off x="5959534" y="3108956"/>
            <a:ext cx="6059746" cy="3352165"/>
          </a:xfrm>
          <a:prstGeom prst="rect">
            <a:avLst/>
          </a:prstGeom>
        </p:spPr>
      </p:pic>
    </p:spTree>
    <p:extLst>
      <p:ext uri="{BB962C8B-B14F-4D97-AF65-F5344CB8AC3E}">
        <p14:creationId xmlns:p14="http://schemas.microsoft.com/office/powerpoint/2010/main" val="3431369959"/>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SuCo</a:t>
            </a:r>
            <a:r>
              <a:rPr lang="en-US" dirty="0"/>
              <a:t>-</a:t>
            </a:r>
            <a:r>
              <a:rPr lang="en-US" dirty="0" err="1"/>
              <a:t>Dif</a:t>
            </a:r>
            <a:r>
              <a:rPr lang="en-US" dirty="0"/>
              <a:t>-MA Results</a:t>
            </a:r>
          </a:p>
        </p:txBody>
      </p:sp>
      <p:sp>
        <p:nvSpPr>
          <p:cNvPr id="3" name="Text Placeholder 2"/>
          <p:cNvSpPr>
            <a:spLocks noGrp="1"/>
          </p:cNvSpPr>
          <p:nvPr>
            <p:ph type="body" idx="1"/>
          </p:nvPr>
        </p:nvSpPr>
        <p:spPr/>
        <p:txBody>
          <a:bodyPr/>
          <a:lstStyle/>
          <a:p>
            <a:r>
              <a:rPr lang="en-US" dirty="0"/>
              <a:t>Shifted </a:t>
            </a:r>
            <a:r>
              <a:rPr lang="en-US" dirty="0" err="1"/>
              <a:t>Rosenbrock</a:t>
            </a:r>
            <a:r>
              <a:rPr lang="en-US" dirty="0"/>
              <a:t> fitness vs </a:t>
            </a:r>
            <a:r>
              <a:rPr lang="en-US" dirty="0" err="1"/>
              <a:t>evals</a:t>
            </a:r>
            <a:r>
              <a:rPr lang="en-US" dirty="0"/>
              <a:t> in 200 Dimensions</a:t>
            </a:r>
          </a:p>
        </p:txBody>
      </p:sp>
      <p:pic>
        <p:nvPicPr>
          <p:cNvPr id="4" name="Picture 3"/>
          <p:cNvPicPr>
            <a:picLocks noChangeAspect="1"/>
          </p:cNvPicPr>
          <p:nvPr/>
        </p:nvPicPr>
        <p:blipFill>
          <a:blip r:embed="rId2"/>
          <a:stretch>
            <a:fillRect/>
          </a:stretch>
        </p:blipFill>
        <p:spPr>
          <a:xfrm>
            <a:off x="300414" y="3198044"/>
            <a:ext cx="5711825" cy="3381826"/>
          </a:xfrm>
          <a:prstGeom prst="rect">
            <a:avLst/>
          </a:prstGeom>
        </p:spPr>
      </p:pic>
      <p:pic>
        <p:nvPicPr>
          <p:cNvPr id="5" name="Picture 4"/>
          <p:cNvPicPr>
            <a:picLocks noChangeAspect="1"/>
          </p:cNvPicPr>
          <p:nvPr/>
        </p:nvPicPr>
        <p:blipFill>
          <a:blip r:embed="rId3"/>
          <a:stretch>
            <a:fillRect/>
          </a:stretch>
        </p:blipFill>
        <p:spPr>
          <a:xfrm>
            <a:off x="6097905" y="3059404"/>
            <a:ext cx="5793681" cy="3520466"/>
          </a:xfrm>
          <a:prstGeom prst="rect">
            <a:avLst/>
          </a:prstGeom>
        </p:spPr>
      </p:pic>
    </p:spTree>
    <p:extLst>
      <p:ext uri="{BB962C8B-B14F-4D97-AF65-F5344CB8AC3E}">
        <p14:creationId xmlns:p14="http://schemas.microsoft.com/office/powerpoint/2010/main" val="289561869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GP</a:t>
            </a:r>
          </a:p>
        </p:txBody>
      </p:sp>
      <p:sp>
        <p:nvSpPr>
          <p:cNvPr id="4" name="Oval 3"/>
          <p:cNvSpPr/>
          <p:nvPr/>
        </p:nvSpPr>
        <p:spPr>
          <a:xfrm>
            <a:off x="2756618" y="3517988"/>
            <a:ext cx="968188" cy="1009848"/>
          </a:xfrm>
          <a:prstGeom prst="ellipse">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
                <a:srgbClr val="000000"/>
              </a:buClr>
              <a:buSzTx/>
              <a:buFont typeface="Calibri"/>
              <a:buNone/>
              <a:tabLst/>
            </a:pPr>
            <a:r>
              <a:rPr kumimoji="0" lang="en-US" sz="4000" i="0" u="none" strike="noStrike" normalizeH="0" baseline="0" dirty="0">
                <a:ln w="0"/>
                <a:solidFill>
                  <a:schemeClr val="tx1"/>
                </a:solidFill>
                <a:effectLst>
                  <a:outerShdw blurRad="38100" dist="19050" dir="2700000" algn="tl" rotWithShape="0">
                    <a:schemeClr val="dk1">
                      <a:alpha val="40000"/>
                    </a:schemeClr>
                  </a:outerShdw>
                </a:effectLst>
                <a:uFillTx/>
                <a:latin typeface="+mn-lt"/>
                <a:ea typeface="+mn-ea"/>
                <a:cs typeface="+mn-cs"/>
                <a:sym typeface="Calibri"/>
              </a:rPr>
              <a:t>+</a:t>
            </a:r>
          </a:p>
        </p:txBody>
      </p:sp>
      <p:sp>
        <p:nvSpPr>
          <p:cNvPr id="5" name="Oval 4"/>
          <p:cNvSpPr/>
          <p:nvPr/>
        </p:nvSpPr>
        <p:spPr>
          <a:xfrm>
            <a:off x="1403467" y="4481722"/>
            <a:ext cx="968188" cy="1009848"/>
          </a:xfrm>
          <a:prstGeom prst="ellipse">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
                <a:srgbClr val="000000"/>
              </a:buClr>
              <a:buSzTx/>
              <a:buFont typeface="Calibri"/>
              <a:buNone/>
              <a:tabLst/>
            </a:pPr>
            <a:r>
              <a:rPr kumimoji="0" lang="en-US" sz="4000" i="0" u="none" strike="noStrike" normalizeH="0" baseline="0" dirty="0">
                <a:ln w="0"/>
                <a:solidFill>
                  <a:schemeClr val="tx1"/>
                </a:solidFill>
                <a:effectLst>
                  <a:outerShdw blurRad="38100" dist="19050" dir="2700000" algn="tl" rotWithShape="0">
                    <a:schemeClr val="dk1">
                      <a:alpha val="40000"/>
                    </a:schemeClr>
                  </a:outerShdw>
                </a:effectLst>
                <a:uFillTx/>
                <a:latin typeface="+mn-lt"/>
                <a:ea typeface="+mn-ea"/>
                <a:cs typeface="+mn-cs"/>
                <a:sym typeface="Calibri"/>
              </a:rPr>
              <a:t>*</a:t>
            </a:r>
          </a:p>
        </p:txBody>
      </p:sp>
      <p:sp>
        <p:nvSpPr>
          <p:cNvPr id="6" name="Oval 5"/>
          <p:cNvSpPr/>
          <p:nvPr/>
        </p:nvSpPr>
        <p:spPr>
          <a:xfrm>
            <a:off x="2165055" y="5343681"/>
            <a:ext cx="968188" cy="1009848"/>
          </a:xfrm>
          <a:prstGeom prst="ellipse">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
                <a:srgbClr val="000000"/>
              </a:buClr>
              <a:buSzTx/>
              <a:buFont typeface="Calibri"/>
              <a:buNone/>
              <a:tabLst/>
            </a:pPr>
            <a:r>
              <a:rPr kumimoji="0" lang="en-US" sz="4000" i="0" u="none" strike="noStrike" normalizeH="0" baseline="0" dirty="0">
                <a:ln w="0"/>
                <a:solidFill>
                  <a:schemeClr val="tx1"/>
                </a:solidFill>
                <a:effectLst>
                  <a:outerShdw blurRad="38100" dist="19050" dir="2700000" algn="tl" rotWithShape="0">
                    <a:schemeClr val="dk1">
                      <a:alpha val="40000"/>
                    </a:schemeClr>
                  </a:outerShdw>
                </a:effectLst>
                <a:uFillTx/>
                <a:latin typeface="+mn-lt"/>
                <a:ea typeface="+mn-ea"/>
                <a:cs typeface="+mn-cs"/>
                <a:sym typeface="Calibri"/>
              </a:rPr>
              <a:t>2</a:t>
            </a:r>
          </a:p>
        </p:txBody>
      </p:sp>
      <p:sp>
        <p:nvSpPr>
          <p:cNvPr id="7" name="Oval 6"/>
          <p:cNvSpPr/>
          <p:nvPr/>
        </p:nvSpPr>
        <p:spPr>
          <a:xfrm>
            <a:off x="609600" y="5342968"/>
            <a:ext cx="968188" cy="1009848"/>
          </a:xfrm>
          <a:prstGeom prst="ellipse">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
                <a:srgbClr val="000000"/>
              </a:buClr>
              <a:buSzTx/>
              <a:buFont typeface="Calibri"/>
              <a:buNone/>
              <a:tabLst/>
            </a:pPr>
            <a:r>
              <a:rPr kumimoji="0" lang="en-US" sz="4000" i="0" u="none" strike="noStrike" normalizeH="0" baseline="0" dirty="0">
                <a:ln w="0"/>
                <a:solidFill>
                  <a:schemeClr val="tx1"/>
                </a:solidFill>
                <a:effectLst>
                  <a:outerShdw blurRad="38100" dist="19050" dir="2700000" algn="tl" rotWithShape="0">
                    <a:schemeClr val="dk1">
                      <a:alpha val="40000"/>
                    </a:schemeClr>
                  </a:outerShdw>
                </a:effectLst>
                <a:uFillTx/>
                <a:latin typeface="+mn-lt"/>
                <a:ea typeface="+mn-ea"/>
                <a:cs typeface="+mn-cs"/>
                <a:sym typeface="Calibri"/>
              </a:rPr>
              <a:t>a</a:t>
            </a:r>
          </a:p>
        </p:txBody>
      </p:sp>
      <p:cxnSp>
        <p:nvCxnSpPr>
          <p:cNvPr id="8" name="Straight Connector 7"/>
          <p:cNvCxnSpPr>
            <a:stCxn id="5" idx="3"/>
            <a:endCxn id="7" idx="7"/>
          </p:cNvCxnSpPr>
          <p:nvPr/>
        </p:nvCxnSpPr>
        <p:spPr>
          <a:xfrm flipH="1">
            <a:off x="1436000" y="5343681"/>
            <a:ext cx="109255" cy="147176"/>
          </a:xfrm>
          <a:prstGeom prst="line">
            <a:avLst/>
          </a:prstGeom>
          <a:noFill/>
          <a:ln w="38100" cap="flat">
            <a:solidFill>
              <a:srgbClr val="000000"/>
            </a:solidFill>
            <a:prstDash val="solid"/>
            <a:miter lim="400000"/>
          </a:ln>
          <a:effectLst/>
        </p:spPr>
        <p:style>
          <a:lnRef idx="0">
            <a:scrgbClr r="0" g="0" b="0"/>
          </a:lnRef>
          <a:fillRef idx="0">
            <a:scrgbClr r="0" g="0" b="0"/>
          </a:fillRef>
          <a:effectRef idx="0">
            <a:scrgbClr r="0" g="0" b="0"/>
          </a:effectRef>
          <a:fontRef idx="none"/>
        </p:style>
      </p:cxnSp>
      <p:cxnSp>
        <p:nvCxnSpPr>
          <p:cNvPr id="9" name="Straight Connector 8"/>
          <p:cNvCxnSpPr>
            <a:stCxn id="5" idx="5"/>
            <a:endCxn id="6" idx="1"/>
          </p:cNvCxnSpPr>
          <p:nvPr/>
        </p:nvCxnSpPr>
        <p:spPr>
          <a:xfrm>
            <a:off x="2229867" y="5343681"/>
            <a:ext cx="76976" cy="147889"/>
          </a:xfrm>
          <a:prstGeom prst="line">
            <a:avLst/>
          </a:prstGeom>
          <a:noFill/>
          <a:ln w="38100" cap="flat">
            <a:solidFill>
              <a:srgbClr val="000000"/>
            </a:solidFill>
            <a:prstDash val="solid"/>
            <a:miter lim="400000"/>
          </a:ln>
          <a:effectLst/>
        </p:spPr>
        <p:style>
          <a:lnRef idx="0">
            <a:scrgbClr r="0" g="0" b="0"/>
          </a:lnRef>
          <a:fillRef idx="0">
            <a:scrgbClr r="0" g="0" b="0"/>
          </a:fillRef>
          <a:effectRef idx="0">
            <a:scrgbClr r="0" g="0" b="0"/>
          </a:effectRef>
          <a:fontRef idx="none"/>
        </p:style>
      </p:cxnSp>
      <p:sp>
        <p:nvSpPr>
          <p:cNvPr id="10" name="Oval 9"/>
          <p:cNvSpPr/>
          <p:nvPr/>
        </p:nvSpPr>
        <p:spPr>
          <a:xfrm>
            <a:off x="4060482" y="4481722"/>
            <a:ext cx="968188" cy="1009848"/>
          </a:xfrm>
          <a:prstGeom prst="ellipse">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
                <a:srgbClr val="000000"/>
              </a:buClr>
              <a:buSzTx/>
              <a:buFont typeface="Calibri"/>
              <a:buNone/>
              <a:tabLst/>
            </a:pPr>
            <a:r>
              <a:rPr lang="en-US" sz="4000" dirty="0">
                <a:ln w="0"/>
                <a:solidFill>
                  <a:schemeClr val="tx1"/>
                </a:solidFill>
                <a:effectLst>
                  <a:outerShdw blurRad="38100" dist="19050" dir="2700000" algn="tl" rotWithShape="0">
                    <a:schemeClr val="dk1">
                      <a:alpha val="40000"/>
                    </a:schemeClr>
                  </a:outerShdw>
                </a:effectLst>
                <a:sym typeface="Calibri"/>
              </a:rPr>
              <a:t>^</a:t>
            </a:r>
            <a:endParaRPr kumimoji="0" lang="en-US" sz="4000" i="0" u="none" strike="noStrike" normalizeH="0" baseline="0" dirty="0">
              <a:ln w="0"/>
              <a:solidFill>
                <a:schemeClr val="tx1"/>
              </a:solidFill>
              <a:effectLst>
                <a:outerShdw blurRad="38100" dist="19050" dir="2700000" algn="tl" rotWithShape="0">
                  <a:schemeClr val="dk1">
                    <a:alpha val="40000"/>
                  </a:schemeClr>
                </a:outerShdw>
              </a:effectLst>
              <a:uFillTx/>
              <a:latin typeface="+mn-lt"/>
              <a:ea typeface="+mn-ea"/>
              <a:cs typeface="+mn-cs"/>
              <a:sym typeface="Calibri"/>
            </a:endParaRPr>
          </a:p>
        </p:txBody>
      </p:sp>
      <p:cxnSp>
        <p:nvCxnSpPr>
          <p:cNvPr id="11" name="Straight Connector 10"/>
          <p:cNvCxnSpPr>
            <a:stCxn id="4" idx="3"/>
            <a:endCxn id="5" idx="7"/>
          </p:cNvCxnSpPr>
          <p:nvPr/>
        </p:nvCxnSpPr>
        <p:spPr>
          <a:xfrm flipH="1">
            <a:off x="2229867" y="4379947"/>
            <a:ext cx="668539" cy="249664"/>
          </a:xfrm>
          <a:prstGeom prst="line">
            <a:avLst/>
          </a:prstGeom>
          <a:noFill/>
          <a:ln w="38100" cap="flat">
            <a:solidFill>
              <a:srgbClr val="000000"/>
            </a:solidFill>
            <a:prstDash val="solid"/>
            <a:miter lim="400000"/>
          </a:ln>
          <a:effectLst/>
        </p:spPr>
        <p:style>
          <a:lnRef idx="0">
            <a:scrgbClr r="0" g="0" b="0"/>
          </a:lnRef>
          <a:fillRef idx="0">
            <a:scrgbClr r="0" g="0" b="0"/>
          </a:fillRef>
          <a:effectRef idx="0">
            <a:scrgbClr r="0" g="0" b="0"/>
          </a:effectRef>
          <a:fontRef idx="none"/>
        </p:style>
      </p:cxnSp>
      <p:sp>
        <p:nvSpPr>
          <p:cNvPr id="12" name="Oval 11"/>
          <p:cNvSpPr/>
          <p:nvPr/>
        </p:nvSpPr>
        <p:spPr>
          <a:xfrm>
            <a:off x="3263330" y="5342968"/>
            <a:ext cx="968188" cy="1009848"/>
          </a:xfrm>
          <a:prstGeom prst="ellipse">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
                <a:srgbClr val="000000"/>
              </a:buClr>
              <a:buSzTx/>
              <a:buFont typeface="Calibri"/>
              <a:buNone/>
              <a:tabLst/>
            </a:pPr>
            <a:r>
              <a:rPr kumimoji="0" lang="en-US" sz="4000" i="0" u="none" strike="noStrike" normalizeH="0" baseline="0" dirty="0">
                <a:ln w="0"/>
                <a:solidFill>
                  <a:schemeClr val="tx1"/>
                </a:solidFill>
                <a:effectLst>
                  <a:outerShdw blurRad="38100" dist="19050" dir="2700000" algn="tl" rotWithShape="0">
                    <a:schemeClr val="dk1">
                      <a:alpha val="40000"/>
                    </a:schemeClr>
                  </a:outerShdw>
                </a:effectLst>
                <a:uFillTx/>
                <a:latin typeface="+mn-lt"/>
                <a:ea typeface="+mn-ea"/>
                <a:cs typeface="+mn-cs"/>
                <a:sym typeface="Calibri"/>
              </a:rPr>
              <a:t>b</a:t>
            </a:r>
          </a:p>
        </p:txBody>
      </p:sp>
      <p:cxnSp>
        <p:nvCxnSpPr>
          <p:cNvPr id="13" name="Straight Connector 12"/>
          <p:cNvCxnSpPr>
            <a:stCxn id="12" idx="7"/>
            <a:endCxn id="10" idx="3"/>
          </p:cNvCxnSpPr>
          <p:nvPr/>
        </p:nvCxnSpPr>
        <p:spPr>
          <a:xfrm flipV="1">
            <a:off x="4089730" y="5343681"/>
            <a:ext cx="112540" cy="147176"/>
          </a:xfrm>
          <a:prstGeom prst="line">
            <a:avLst/>
          </a:prstGeom>
          <a:noFill/>
          <a:ln w="38100" cap="flat">
            <a:solidFill>
              <a:srgbClr val="000000"/>
            </a:solidFill>
            <a:prstDash val="solid"/>
            <a:miter lim="400000"/>
          </a:ln>
          <a:effectLst/>
        </p:spPr>
        <p:style>
          <a:lnRef idx="0">
            <a:scrgbClr r="0" g="0" b="0"/>
          </a:lnRef>
          <a:fillRef idx="0">
            <a:scrgbClr r="0" g="0" b="0"/>
          </a:fillRef>
          <a:effectRef idx="0">
            <a:scrgbClr r="0" g="0" b="0"/>
          </a:effectRef>
          <a:fontRef idx="none"/>
        </p:style>
      </p:cxnSp>
      <p:sp>
        <p:nvSpPr>
          <p:cNvPr id="14" name="Oval 13"/>
          <p:cNvSpPr/>
          <p:nvPr/>
        </p:nvSpPr>
        <p:spPr>
          <a:xfrm>
            <a:off x="4848102" y="5342968"/>
            <a:ext cx="968188" cy="1009848"/>
          </a:xfrm>
          <a:prstGeom prst="ellipse">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
                <a:srgbClr val="000000"/>
              </a:buClr>
              <a:buSzTx/>
              <a:buFont typeface="Calibri"/>
              <a:buNone/>
              <a:tabLst/>
            </a:pPr>
            <a:r>
              <a:rPr kumimoji="0" lang="en-US" sz="4000" i="0" u="none" strike="noStrike" normalizeH="0" baseline="0" dirty="0">
                <a:ln w="0"/>
                <a:solidFill>
                  <a:schemeClr val="tx1"/>
                </a:solidFill>
                <a:effectLst>
                  <a:outerShdw blurRad="38100" dist="19050" dir="2700000" algn="tl" rotWithShape="0">
                    <a:schemeClr val="dk1">
                      <a:alpha val="40000"/>
                    </a:schemeClr>
                  </a:outerShdw>
                </a:effectLst>
                <a:uFillTx/>
                <a:latin typeface="+mn-lt"/>
                <a:ea typeface="+mn-ea"/>
                <a:cs typeface="+mn-cs"/>
                <a:sym typeface="Calibri"/>
              </a:rPr>
              <a:t>3</a:t>
            </a:r>
          </a:p>
        </p:txBody>
      </p:sp>
      <p:cxnSp>
        <p:nvCxnSpPr>
          <p:cNvPr id="15" name="Straight Connector 14"/>
          <p:cNvCxnSpPr>
            <a:stCxn id="14" idx="1"/>
            <a:endCxn id="10" idx="5"/>
          </p:cNvCxnSpPr>
          <p:nvPr/>
        </p:nvCxnSpPr>
        <p:spPr>
          <a:xfrm flipH="1" flipV="1">
            <a:off x="4886882" y="5343681"/>
            <a:ext cx="103008" cy="147176"/>
          </a:xfrm>
          <a:prstGeom prst="line">
            <a:avLst/>
          </a:prstGeom>
          <a:noFill/>
          <a:ln w="38100" cap="flat">
            <a:solidFill>
              <a:srgbClr val="000000"/>
            </a:solidFill>
            <a:prstDash val="solid"/>
            <a:miter lim="400000"/>
          </a:ln>
          <a:effectLst/>
        </p:spPr>
        <p:style>
          <a:lnRef idx="0">
            <a:scrgbClr r="0" g="0" b="0"/>
          </a:lnRef>
          <a:fillRef idx="0">
            <a:scrgbClr r="0" g="0" b="0"/>
          </a:fillRef>
          <a:effectRef idx="0">
            <a:scrgbClr r="0" g="0" b="0"/>
          </a:effectRef>
          <a:fontRef idx="none"/>
        </p:style>
      </p:cxnSp>
      <p:cxnSp>
        <p:nvCxnSpPr>
          <p:cNvPr id="16" name="Straight Connector 15"/>
          <p:cNvCxnSpPr>
            <a:stCxn id="10" idx="1"/>
            <a:endCxn id="4" idx="5"/>
          </p:cNvCxnSpPr>
          <p:nvPr/>
        </p:nvCxnSpPr>
        <p:spPr>
          <a:xfrm flipH="1" flipV="1">
            <a:off x="3583018" y="4379947"/>
            <a:ext cx="619252" cy="249664"/>
          </a:xfrm>
          <a:prstGeom prst="line">
            <a:avLst/>
          </a:prstGeom>
          <a:noFill/>
          <a:ln w="38100" cap="flat">
            <a:solidFill>
              <a:srgbClr val="000000"/>
            </a:solidFill>
            <a:prstDash val="solid"/>
            <a:miter lim="400000"/>
          </a:ln>
          <a:effectLst/>
        </p:spPr>
        <p:style>
          <a:lnRef idx="0">
            <a:scrgbClr r="0" g="0" b="0"/>
          </a:lnRef>
          <a:fillRef idx="0">
            <a:scrgbClr r="0" g="0" b="0"/>
          </a:fillRef>
          <a:effectRef idx="0">
            <a:scrgbClr r="0" g="0" b="0"/>
          </a:effectRef>
          <a:fontRef idx="none"/>
        </p:style>
      </p:cxnSp>
      <p:sp>
        <p:nvSpPr>
          <p:cNvPr id="17" name="TextBox 16"/>
          <p:cNvSpPr txBox="1"/>
          <p:nvPr/>
        </p:nvSpPr>
        <p:spPr>
          <a:xfrm>
            <a:off x="2242432" y="1852405"/>
            <a:ext cx="1996560" cy="96436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1" hangingPunct="0">
              <a:lnSpc>
                <a:spcPct val="100000"/>
              </a:lnSpc>
              <a:spcBef>
                <a:spcPts val="0"/>
              </a:spcBef>
              <a:spcAft>
                <a:spcPts val="0"/>
              </a:spcAft>
              <a:buClr>
                <a:srgbClr val="000000"/>
              </a:buClr>
              <a:buSzTx/>
              <a:buFont typeface="Calibri"/>
              <a:buNone/>
              <a:tabLst/>
            </a:pPr>
            <a:r>
              <a:rPr lang="en-US" sz="2800" dirty="0">
                <a:solidFill>
                  <a:srgbClr val="000000"/>
                </a:solidFill>
                <a:uFill>
                  <a:solidFill>
                    <a:srgbClr val="000000"/>
                  </a:solidFill>
                </a:uFill>
                <a:sym typeface="Calibri"/>
              </a:rPr>
              <a:t>Tree GP:</a:t>
            </a:r>
          </a:p>
          <a:p>
            <a:pPr marL="0" marR="0" indent="0" algn="ctr" defTabSz="457200" rtl="0" fontAlgn="auto" latinLnBrk="1" hangingPunct="0">
              <a:lnSpc>
                <a:spcPct val="100000"/>
              </a:lnSpc>
              <a:spcBef>
                <a:spcPts val="0"/>
              </a:spcBef>
              <a:spcAft>
                <a:spcPts val="0"/>
              </a:spcAft>
              <a:buClr>
                <a:srgbClr val="000000"/>
              </a:buClr>
              <a:buSzTx/>
              <a:buFont typeface="Calibri"/>
              <a:buNone/>
              <a:tabLst/>
            </a:pPr>
            <a:r>
              <a:rPr lang="en-US" sz="2800" dirty="0">
                <a:solidFill>
                  <a:srgbClr val="000000"/>
                </a:solidFill>
                <a:uFill>
                  <a:solidFill>
                    <a:srgbClr val="000000"/>
                  </a:solidFill>
                </a:uFill>
                <a:sym typeface="Calibri"/>
              </a:rPr>
              <a:t>(a*2) + (b^3)</a:t>
            </a:r>
          </a:p>
        </p:txBody>
      </p:sp>
      <p:sp>
        <p:nvSpPr>
          <p:cNvPr id="19" name="TextBox 18"/>
          <p:cNvSpPr txBox="1"/>
          <p:nvPr/>
        </p:nvSpPr>
        <p:spPr>
          <a:xfrm>
            <a:off x="7800549" y="1890759"/>
            <a:ext cx="1996560" cy="96436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1" hangingPunct="0">
              <a:lnSpc>
                <a:spcPct val="100000"/>
              </a:lnSpc>
              <a:spcBef>
                <a:spcPts val="0"/>
              </a:spcBef>
              <a:spcAft>
                <a:spcPts val="0"/>
              </a:spcAft>
              <a:buClr>
                <a:srgbClr val="000000"/>
              </a:buClr>
              <a:buSzTx/>
              <a:buFont typeface="Calibri"/>
              <a:buNone/>
              <a:tabLst/>
            </a:pPr>
            <a:r>
              <a:rPr lang="en-US" sz="2800" dirty="0">
                <a:solidFill>
                  <a:srgbClr val="000000"/>
                </a:solidFill>
                <a:uFill>
                  <a:solidFill>
                    <a:srgbClr val="000000"/>
                  </a:solidFill>
                </a:uFill>
                <a:sym typeface="Calibri"/>
              </a:rPr>
              <a:t>Stack GP:</a:t>
            </a:r>
          </a:p>
          <a:p>
            <a:pPr marL="0" marR="0" indent="0" algn="ctr" defTabSz="457200" rtl="0" fontAlgn="auto" latinLnBrk="1" hangingPunct="0">
              <a:lnSpc>
                <a:spcPct val="100000"/>
              </a:lnSpc>
              <a:spcBef>
                <a:spcPts val="0"/>
              </a:spcBef>
              <a:spcAft>
                <a:spcPts val="0"/>
              </a:spcAft>
              <a:buClr>
                <a:srgbClr val="000000"/>
              </a:buClr>
              <a:buSzTx/>
              <a:buFont typeface="Calibri"/>
              <a:buNone/>
              <a:tabLst/>
            </a:pPr>
            <a:r>
              <a:rPr lang="en-US" sz="2800" dirty="0">
                <a:solidFill>
                  <a:srgbClr val="000000"/>
                </a:solidFill>
                <a:uFill>
                  <a:solidFill>
                    <a:srgbClr val="000000"/>
                  </a:solidFill>
                </a:uFill>
                <a:sym typeface="Calibri"/>
              </a:rPr>
              <a:t>(a*2) + (b^3)</a:t>
            </a:r>
          </a:p>
        </p:txBody>
      </p:sp>
      <p:graphicFrame>
        <p:nvGraphicFramePr>
          <p:cNvPr id="22" name="Table 21"/>
          <p:cNvGraphicFramePr>
            <a:graphicFrameLocks noGrp="1"/>
          </p:cNvGraphicFramePr>
          <p:nvPr>
            <p:extLst>
              <p:ext uri="{D42A27DB-BD31-4B8C-83A1-F6EECF244321}">
                <p14:modId xmlns:p14="http://schemas.microsoft.com/office/powerpoint/2010/main" val="4112872429"/>
              </p:ext>
            </p:extLst>
          </p:nvPr>
        </p:nvGraphicFramePr>
        <p:xfrm>
          <a:off x="7234773" y="2989853"/>
          <a:ext cx="3128112" cy="3484918"/>
        </p:xfrm>
        <a:graphic>
          <a:graphicData uri="http://schemas.openxmlformats.org/drawingml/2006/table">
            <a:tbl>
              <a:tblPr firstRow="1" bandRow="1">
                <a:tableStyleId>{5C22544A-7EE6-4342-B048-85BDC9FD1C3A}</a:tableStyleId>
              </a:tblPr>
              <a:tblGrid>
                <a:gridCol w="1276439">
                  <a:extLst>
                    <a:ext uri="{9D8B030D-6E8A-4147-A177-3AD203B41FA5}">
                      <a16:colId xmlns:a16="http://schemas.microsoft.com/office/drawing/2014/main" val="95555056"/>
                    </a:ext>
                  </a:extLst>
                </a:gridCol>
                <a:gridCol w="808969">
                  <a:extLst>
                    <a:ext uri="{9D8B030D-6E8A-4147-A177-3AD203B41FA5}">
                      <a16:colId xmlns:a16="http://schemas.microsoft.com/office/drawing/2014/main" val="2995223291"/>
                    </a:ext>
                  </a:extLst>
                </a:gridCol>
                <a:gridCol w="1042704">
                  <a:extLst>
                    <a:ext uri="{9D8B030D-6E8A-4147-A177-3AD203B41FA5}">
                      <a16:colId xmlns:a16="http://schemas.microsoft.com/office/drawing/2014/main" val="847217027"/>
                    </a:ext>
                  </a:extLst>
                </a:gridCol>
              </a:tblGrid>
              <a:tr h="419086">
                <a:tc>
                  <a:txBody>
                    <a:bodyPr/>
                    <a:lstStyle/>
                    <a:p>
                      <a:pPr algn="ctr"/>
                      <a:r>
                        <a:rPr lang="en-US" dirty="0"/>
                        <a:t>EXEC</a:t>
                      </a:r>
                    </a:p>
                  </a:txBody>
                  <a:tcPr anchor="ctr"/>
                </a:tc>
                <a:tc>
                  <a:txBody>
                    <a:bodyPr/>
                    <a:lstStyle/>
                    <a:p>
                      <a:pPr algn="ctr"/>
                      <a:r>
                        <a:rPr lang="en-US" dirty="0"/>
                        <a:t>INPUT</a:t>
                      </a:r>
                    </a:p>
                  </a:txBody>
                  <a:tcPr anchor="ctr"/>
                </a:tc>
                <a:tc>
                  <a:txBody>
                    <a:bodyPr/>
                    <a:lstStyle/>
                    <a:p>
                      <a:pPr algn="ctr"/>
                      <a:r>
                        <a:rPr lang="en-US" dirty="0"/>
                        <a:t>INT</a:t>
                      </a:r>
                    </a:p>
                  </a:txBody>
                  <a:tcPr anchor="ctr"/>
                </a:tc>
                <a:extLst>
                  <a:ext uri="{0D108BD9-81ED-4DB2-BD59-A6C34878D82A}">
                    <a16:rowId xmlns:a16="http://schemas.microsoft.com/office/drawing/2014/main" val="2457340196"/>
                  </a:ext>
                </a:extLst>
              </a:tr>
              <a:tr h="383229">
                <a:tc>
                  <a:txBody>
                    <a:bodyPr/>
                    <a:lstStyle/>
                    <a:p>
                      <a:pPr algn="ctr"/>
                      <a:endParaRPr lang="en-US" dirty="0"/>
                    </a:p>
                  </a:txBody>
                  <a:tcPr anchor="ctr"/>
                </a:tc>
                <a:tc>
                  <a:txBody>
                    <a:bodyPr/>
                    <a:lstStyle/>
                    <a:p>
                      <a:pPr algn="ctr"/>
                      <a:r>
                        <a:rPr lang="en-US" dirty="0"/>
                        <a:t>a, b</a:t>
                      </a:r>
                    </a:p>
                  </a:txBody>
                  <a:tcPr anchor="ctr"/>
                </a:tc>
                <a:tc>
                  <a:txBody>
                    <a:bodyPr/>
                    <a:lstStyle/>
                    <a:p>
                      <a:pPr algn="ctr"/>
                      <a:endParaRPr lang="en-US" dirty="0"/>
                    </a:p>
                  </a:txBody>
                  <a:tcPr anchor="ctr"/>
                </a:tc>
                <a:extLst>
                  <a:ext uri="{0D108BD9-81ED-4DB2-BD59-A6C34878D82A}">
                    <a16:rowId xmlns:a16="http://schemas.microsoft.com/office/drawing/2014/main" val="1569638550"/>
                  </a:ext>
                </a:extLst>
              </a:tr>
              <a:tr h="383229">
                <a:tc>
                  <a:txBody>
                    <a:bodyPr/>
                    <a:lstStyle/>
                    <a:p>
                      <a:pPr algn="ctr"/>
                      <a:r>
                        <a:rPr lang="en-US" dirty="0"/>
                        <a:t>INPUT.TO_INT</a:t>
                      </a:r>
                    </a:p>
                  </a:txBody>
                  <a:tcPr anchor="ctr"/>
                </a:tc>
                <a:tc>
                  <a:txBody>
                    <a:bodyPr/>
                    <a:lstStyle/>
                    <a:p>
                      <a:pPr algn="ctr"/>
                      <a:r>
                        <a:rPr lang="en-US" dirty="0"/>
                        <a:t>b</a:t>
                      </a:r>
                    </a:p>
                  </a:txBody>
                  <a:tcPr anchor="ctr"/>
                </a:tc>
                <a:tc>
                  <a:txBody>
                    <a:bodyPr/>
                    <a:lstStyle/>
                    <a:p>
                      <a:pPr algn="ctr"/>
                      <a:r>
                        <a:rPr lang="en-US" dirty="0"/>
                        <a:t>a</a:t>
                      </a:r>
                    </a:p>
                  </a:txBody>
                  <a:tcPr anchor="ctr"/>
                </a:tc>
                <a:extLst>
                  <a:ext uri="{0D108BD9-81ED-4DB2-BD59-A6C34878D82A}">
                    <a16:rowId xmlns:a16="http://schemas.microsoft.com/office/drawing/2014/main" val="3982253566"/>
                  </a:ext>
                </a:extLst>
              </a:tr>
              <a:tr h="383229">
                <a:tc>
                  <a:txBody>
                    <a:bodyPr/>
                    <a:lstStyle/>
                    <a:p>
                      <a:pPr algn="ctr"/>
                      <a:r>
                        <a:rPr lang="en-US" dirty="0"/>
                        <a:t>INT.2</a:t>
                      </a:r>
                    </a:p>
                  </a:txBody>
                  <a:tcPr anchor="ctr"/>
                </a:tc>
                <a:tc>
                  <a:txBody>
                    <a:bodyPr/>
                    <a:lstStyle/>
                    <a:p>
                      <a:pPr algn="ctr"/>
                      <a:r>
                        <a:rPr lang="en-US" dirty="0"/>
                        <a:t>b</a:t>
                      </a:r>
                    </a:p>
                  </a:txBody>
                  <a:tcPr anchor="ctr"/>
                </a:tc>
                <a:tc>
                  <a:txBody>
                    <a:bodyPr/>
                    <a:lstStyle/>
                    <a:p>
                      <a:pPr algn="ctr"/>
                      <a:r>
                        <a:rPr lang="en-US" dirty="0"/>
                        <a:t>2, a</a:t>
                      </a:r>
                    </a:p>
                  </a:txBody>
                  <a:tcPr anchor="ctr"/>
                </a:tc>
                <a:extLst>
                  <a:ext uri="{0D108BD9-81ED-4DB2-BD59-A6C34878D82A}">
                    <a16:rowId xmlns:a16="http://schemas.microsoft.com/office/drawing/2014/main" val="2367353594"/>
                  </a:ext>
                </a:extLst>
              </a:tr>
              <a:tr h="383229">
                <a:tc>
                  <a:txBody>
                    <a:bodyPr/>
                    <a:lstStyle/>
                    <a:p>
                      <a:pPr algn="ctr"/>
                      <a:r>
                        <a:rPr lang="en-US" dirty="0"/>
                        <a:t>INT.MULTIPLY</a:t>
                      </a:r>
                    </a:p>
                  </a:txBody>
                  <a:tcPr anchor="ctr"/>
                </a:tc>
                <a:tc>
                  <a:txBody>
                    <a:bodyPr/>
                    <a:lstStyle/>
                    <a:p>
                      <a:pPr algn="ctr"/>
                      <a:r>
                        <a:rPr lang="en-US" dirty="0"/>
                        <a:t>b</a:t>
                      </a:r>
                    </a:p>
                  </a:txBody>
                  <a:tcPr anchor="ctr"/>
                </a:tc>
                <a:tc>
                  <a:txBody>
                    <a:bodyPr/>
                    <a:lstStyle/>
                    <a:p>
                      <a:pPr algn="ctr"/>
                      <a:r>
                        <a:rPr lang="en-US" dirty="0"/>
                        <a:t>2a</a:t>
                      </a:r>
                    </a:p>
                  </a:txBody>
                  <a:tcPr anchor="ctr"/>
                </a:tc>
                <a:extLst>
                  <a:ext uri="{0D108BD9-81ED-4DB2-BD59-A6C34878D82A}">
                    <a16:rowId xmlns:a16="http://schemas.microsoft.com/office/drawing/2014/main" val="1485434905"/>
                  </a:ext>
                </a:extLst>
              </a:tr>
              <a:tr h="383229">
                <a:tc>
                  <a:txBody>
                    <a:bodyPr/>
                    <a:lstStyle/>
                    <a:p>
                      <a:pPr algn="ctr"/>
                      <a:r>
                        <a:rPr lang="en-US" dirty="0"/>
                        <a:t>INT.3</a:t>
                      </a:r>
                    </a:p>
                  </a:txBody>
                  <a:tcPr anchor="ctr"/>
                </a:tc>
                <a:tc>
                  <a:txBody>
                    <a:bodyPr/>
                    <a:lstStyle/>
                    <a:p>
                      <a:pPr algn="ctr"/>
                      <a:endParaRPr lang="en-US" dirty="0"/>
                    </a:p>
                  </a:txBody>
                  <a:tcPr anchor="ctr"/>
                </a:tc>
                <a:tc>
                  <a:txBody>
                    <a:bodyPr/>
                    <a:lstStyle/>
                    <a:p>
                      <a:pPr algn="ctr"/>
                      <a:r>
                        <a:rPr lang="en-US" dirty="0"/>
                        <a:t>b, 2a</a:t>
                      </a:r>
                    </a:p>
                  </a:txBody>
                  <a:tcPr anchor="ctr"/>
                </a:tc>
                <a:extLst>
                  <a:ext uri="{0D108BD9-81ED-4DB2-BD59-A6C34878D82A}">
                    <a16:rowId xmlns:a16="http://schemas.microsoft.com/office/drawing/2014/main" val="3391557886"/>
                  </a:ext>
                </a:extLst>
              </a:tr>
              <a:tr h="383229">
                <a:tc>
                  <a:txBody>
                    <a:bodyPr/>
                    <a:lstStyle/>
                    <a:p>
                      <a:pPr algn="ctr"/>
                      <a:r>
                        <a:rPr lang="en-US" dirty="0"/>
                        <a:t>INPUT.TO_INT</a:t>
                      </a:r>
                    </a:p>
                  </a:txBody>
                  <a:tcPr anchor="ctr"/>
                </a:tc>
                <a:tc>
                  <a:txBody>
                    <a:bodyPr/>
                    <a:lstStyle/>
                    <a:p>
                      <a:pPr algn="ctr"/>
                      <a:endParaRPr lang="en-US" dirty="0"/>
                    </a:p>
                  </a:txBody>
                  <a:tcPr anchor="ctr"/>
                </a:tc>
                <a:tc>
                  <a:txBody>
                    <a:bodyPr/>
                    <a:lstStyle/>
                    <a:p>
                      <a:pPr algn="ctr"/>
                      <a:r>
                        <a:rPr lang="en-US" dirty="0"/>
                        <a:t>b, 3, 2a</a:t>
                      </a:r>
                    </a:p>
                  </a:txBody>
                  <a:tcPr anchor="ctr"/>
                </a:tc>
                <a:extLst>
                  <a:ext uri="{0D108BD9-81ED-4DB2-BD59-A6C34878D82A}">
                    <a16:rowId xmlns:a16="http://schemas.microsoft.com/office/drawing/2014/main" val="1207549545"/>
                  </a:ext>
                </a:extLst>
              </a:tr>
              <a:tr h="383229">
                <a:tc>
                  <a:txBody>
                    <a:bodyPr/>
                    <a:lstStyle/>
                    <a:p>
                      <a:pPr algn="ctr"/>
                      <a:r>
                        <a:rPr lang="en-US" dirty="0"/>
                        <a:t>INT.POWER</a:t>
                      </a:r>
                    </a:p>
                  </a:txBody>
                  <a:tcPr anchor="ctr"/>
                </a:tc>
                <a:tc>
                  <a:txBody>
                    <a:bodyPr/>
                    <a:lstStyle/>
                    <a:p>
                      <a:pPr algn="ctr"/>
                      <a:endParaRPr lang="en-US" dirty="0"/>
                    </a:p>
                  </a:txBody>
                  <a:tcPr anchor="ctr"/>
                </a:tc>
                <a:tc>
                  <a:txBody>
                    <a:bodyPr/>
                    <a:lstStyle/>
                    <a:p>
                      <a:pPr algn="ctr"/>
                      <a:r>
                        <a:rPr lang="en-US" dirty="0"/>
                        <a:t>b^3,</a:t>
                      </a:r>
                      <a:r>
                        <a:rPr lang="en-US" baseline="0" dirty="0"/>
                        <a:t> 2a</a:t>
                      </a:r>
                      <a:endParaRPr lang="en-US" dirty="0"/>
                    </a:p>
                  </a:txBody>
                  <a:tcPr anchor="ctr"/>
                </a:tc>
                <a:extLst>
                  <a:ext uri="{0D108BD9-81ED-4DB2-BD59-A6C34878D82A}">
                    <a16:rowId xmlns:a16="http://schemas.microsoft.com/office/drawing/2014/main" val="723399035"/>
                  </a:ext>
                </a:extLst>
              </a:tr>
              <a:tr h="383229">
                <a:tc>
                  <a:txBody>
                    <a:bodyPr/>
                    <a:lstStyle/>
                    <a:p>
                      <a:pPr algn="ctr"/>
                      <a:r>
                        <a:rPr lang="en-US" dirty="0"/>
                        <a:t>INT.ADD</a:t>
                      </a:r>
                    </a:p>
                  </a:txBody>
                  <a:tcPr anchor="ctr"/>
                </a:tc>
                <a:tc>
                  <a:txBody>
                    <a:bodyPr/>
                    <a:lstStyle/>
                    <a:p>
                      <a:pPr algn="ctr"/>
                      <a:endParaRPr lang="en-US" dirty="0"/>
                    </a:p>
                  </a:txBody>
                  <a:tcPr anchor="ctr"/>
                </a:tc>
                <a:tc>
                  <a:txBody>
                    <a:bodyPr/>
                    <a:lstStyle/>
                    <a:p>
                      <a:pPr algn="ctr"/>
                      <a:r>
                        <a:rPr lang="en-US" dirty="0"/>
                        <a:t>(b^3</a:t>
                      </a:r>
                      <a:r>
                        <a:rPr lang="en-US" baseline="0" dirty="0"/>
                        <a:t> + 2a)</a:t>
                      </a:r>
                      <a:endParaRPr lang="en-US" dirty="0"/>
                    </a:p>
                  </a:txBody>
                  <a:tcPr anchor="ctr"/>
                </a:tc>
                <a:extLst>
                  <a:ext uri="{0D108BD9-81ED-4DB2-BD59-A6C34878D82A}">
                    <a16:rowId xmlns:a16="http://schemas.microsoft.com/office/drawing/2014/main" val="733821510"/>
                  </a:ext>
                </a:extLst>
              </a:tr>
            </a:tbl>
          </a:graphicData>
        </a:graphic>
      </p:graphicFrame>
    </p:spTree>
    <p:extLst>
      <p:ext uri="{BB962C8B-B14F-4D97-AF65-F5344CB8AC3E}">
        <p14:creationId xmlns:p14="http://schemas.microsoft.com/office/powerpoint/2010/main" val="867434640"/>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SuCo</a:t>
            </a:r>
            <a:r>
              <a:rPr lang="en-US" dirty="0"/>
              <a:t>-</a:t>
            </a:r>
            <a:r>
              <a:rPr lang="en-US" dirty="0" err="1"/>
              <a:t>Dif</a:t>
            </a:r>
            <a:r>
              <a:rPr lang="en-US" dirty="0"/>
              <a:t>-MA Discussion</a:t>
            </a:r>
          </a:p>
        </p:txBody>
      </p:sp>
      <p:sp>
        <p:nvSpPr>
          <p:cNvPr id="3" name="Text Placeholder 2"/>
          <p:cNvSpPr>
            <a:spLocks noGrp="1"/>
          </p:cNvSpPr>
          <p:nvPr>
            <p:ph type="body" idx="1"/>
          </p:nvPr>
        </p:nvSpPr>
        <p:spPr/>
        <p:txBody>
          <a:bodyPr/>
          <a:lstStyle/>
          <a:p>
            <a:r>
              <a:rPr lang="en-US" dirty="0"/>
              <a:t>Local optimizer fitness function</a:t>
            </a:r>
          </a:p>
          <a:p>
            <a:pPr lvl="1"/>
            <a:r>
              <a:rPr lang="en-US" dirty="0"/>
              <a:t>In contrast with </a:t>
            </a:r>
            <a:r>
              <a:rPr lang="en-US" dirty="0" err="1"/>
              <a:t>SuCo</a:t>
            </a:r>
            <a:r>
              <a:rPr lang="en-US" dirty="0"/>
              <a:t>-MA, </a:t>
            </a:r>
            <a:r>
              <a:rPr lang="en-US" dirty="0" err="1"/>
              <a:t>SuCo</a:t>
            </a:r>
            <a:r>
              <a:rPr lang="en-US" dirty="0"/>
              <a:t>-</a:t>
            </a:r>
            <a:r>
              <a:rPr lang="en-US" dirty="0" err="1"/>
              <a:t>Dif</a:t>
            </a:r>
            <a:r>
              <a:rPr lang="en-US" dirty="0"/>
              <a:t>-MA performance was improved by using the maximum improvement found across 4 optimization trials against different primary individuals</a:t>
            </a:r>
          </a:p>
          <a:p>
            <a:pPr lvl="1"/>
            <a:r>
              <a:rPr lang="en-US" dirty="0"/>
              <a:t>Encouraged deme specific strategies</a:t>
            </a:r>
          </a:p>
        </p:txBody>
      </p:sp>
    </p:spTree>
    <p:extLst>
      <p:ext uri="{BB962C8B-B14F-4D97-AF65-F5344CB8AC3E}">
        <p14:creationId xmlns:p14="http://schemas.microsoft.com/office/powerpoint/2010/main" val="3915512867"/>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Performance Optimizer Discovery</a:t>
            </a:r>
          </a:p>
        </p:txBody>
      </p:sp>
      <p:sp>
        <p:nvSpPr>
          <p:cNvPr id="3" name="Text Placeholder 2"/>
          <p:cNvSpPr>
            <a:spLocks noGrp="1"/>
          </p:cNvSpPr>
          <p:nvPr>
            <p:ph type="body" idx="1"/>
          </p:nvPr>
        </p:nvSpPr>
        <p:spPr/>
        <p:txBody>
          <a:bodyPr/>
          <a:lstStyle/>
          <a:p>
            <a:r>
              <a:rPr lang="en-US" dirty="0"/>
              <a:t>High performance optimizer discovery can take time, but can yield large improvements in fitness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5386" y="0"/>
            <a:ext cx="4537734" cy="7305752"/>
          </a:xfrm>
          <a:prstGeom prst="rect">
            <a:avLst/>
          </a:prstGeom>
        </p:spPr>
      </p:pic>
    </p:spTree>
    <p:extLst>
      <p:ext uri="{BB962C8B-B14F-4D97-AF65-F5344CB8AC3E}">
        <p14:creationId xmlns:p14="http://schemas.microsoft.com/office/powerpoint/2010/main" val="4205327891"/>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SuCo</a:t>
            </a:r>
            <a:r>
              <a:rPr lang="en-US" dirty="0"/>
              <a:t>-</a:t>
            </a:r>
            <a:r>
              <a:rPr lang="en-US" dirty="0" err="1"/>
              <a:t>Dif</a:t>
            </a:r>
            <a:r>
              <a:rPr lang="en-US" dirty="0"/>
              <a:t>-MA Discussion</a:t>
            </a:r>
          </a:p>
        </p:txBody>
      </p:sp>
      <p:sp>
        <p:nvSpPr>
          <p:cNvPr id="3" name="Text Placeholder 2"/>
          <p:cNvSpPr>
            <a:spLocks noGrp="1"/>
          </p:cNvSpPr>
          <p:nvPr>
            <p:ph type="body" idx="1"/>
          </p:nvPr>
        </p:nvSpPr>
        <p:spPr/>
        <p:txBody>
          <a:bodyPr/>
          <a:lstStyle/>
          <a:p>
            <a:r>
              <a:rPr lang="en-US" dirty="0"/>
              <a:t>Optimization Frequency</a:t>
            </a:r>
          </a:p>
          <a:p>
            <a:pPr lvl="1"/>
            <a:r>
              <a:rPr lang="en-US" dirty="0"/>
              <a:t>Improvement on previous work’s study of Selective Optimization parameter</a:t>
            </a:r>
          </a:p>
          <a:p>
            <a:endParaRPr lang="en-US" dirty="0"/>
          </a:p>
        </p:txBody>
      </p:sp>
      <p:pic>
        <p:nvPicPr>
          <p:cNvPr id="4" name="Picture 3"/>
          <p:cNvPicPr>
            <a:picLocks noChangeAspect="1"/>
          </p:cNvPicPr>
          <p:nvPr/>
        </p:nvPicPr>
        <p:blipFill>
          <a:blip r:embed="rId2"/>
          <a:stretch>
            <a:fillRect/>
          </a:stretch>
        </p:blipFill>
        <p:spPr>
          <a:xfrm>
            <a:off x="3762375" y="3628072"/>
            <a:ext cx="4667250" cy="1857375"/>
          </a:xfrm>
          <a:prstGeom prst="rect">
            <a:avLst/>
          </a:prstGeom>
        </p:spPr>
      </p:pic>
    </p:spTree>
    <p:extLst>
      <p:ext uri="{BB962C8B-B14F-4D97-AF65-F5344CB8AC3E}">
        <p14:creationId xmlns:p14="http://schemas.microsoft.com/office/powerpoint/2010/main" val="237026301"/>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SuCo</a:t>
            </a:r>
            <a:r>
              <a:rPr lang="en-US" dirty="0"/>
              <a:t>-</a:t>
            </a:r>
            <a:r>
              <a:rPr lang="en-US" dirty="0" err="1"/>
              <a:t>Dif</a:t>
            </a:r>
            <a:r>
              <a:rPr lang="en-US" dirty="0"/>
              <a:t>-MA Conclusions</a:t>
            </a:r>
          </a:p>
        </p:txBody>
      </p:sp>
      <p:sp>
        <p:nvSpPr>
          <p:cNvPr id="3" name="Text Placeholder 2"/>
          <p:cNvSpPr>
            <a:spLocks noGrp="1"/>
          </p:cNvSpPr>
          <p:nvPr>
            <p:ph type="body" idx="1"/>
          </p:nvPr>
        </p:nvSpPr>
        <p:spPr/>
        <p:txBody>
          <a:bodyPr/>
          <a:lstStyle/>
          <a:p>
            <a:r>
              <a:rPr lang="en-US" dirty="0" err="1"/>
              <a:t>SuCo</a:t>
            </a:r>
            <a:r>
              <a:rPr lang="en-US" dirty="0"/>
              <a:t>-</a:t>
            </a:r>
            <a:r>
              <a:rPr lang="en-US" dirty="0" err="1"/>
              <a:t>Dif</a:t>
            </a:r>
            <a:r>
              <a:rPr lang="en-US" dirty="0"/>
              <a:t>-MA can improve performance when compared to </a:t>
            </a:r>
            <a:r>
              <a:rPr lang="en-US" dirty="0" err="1"/>
              <a:t>SuCo</a:t>
            </a:r>
            <a:r>
              <a:rPr lang="en-US" dirty="0"/>
              <a:t>-MA</a:t>
            </a:r>
          </a:p>
          <a:p>
            <a:r>
              <a:rPr lang="en-US" dirty="0"/>
              <a:t>High performance, deme specific optimization strategies can be evolved, but their evolution takes time and is not consistent</a:t>
            </a:r>
          </a:p>
        </p:txBody>
      </p:sp>
    </p:spTree>
    <p:extLst>
      <p:ext uri="{BB962C8B-B14F-4D97-AF65-F5344CB8AC3E}">
        <p14:creationId xmlns:p14="http://schemas.microsoft.com/office/powerpoint/2010/main" val="3189335625"/>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SuCo</a:t>
            </a:r>
            <a:r>
              <a:rPr lang="en-US" dirty="0"/>
              <a:t>-</a:t>
            </a:r>
            <a:r>
              <a:rPr lang="en-US" dirty="0" err="1"/>
              <a:t>Dif</a:t>
            </a:r>
            <a:r>
              <a:rPr lang="en-US" dirty="0"/>
              <a:t>-MA and TTP</a:t>
            </a:r>
          </a:p>
        </p:txBody>
      </p:sp>
      <p:sp>
        <p:nvSpPr>
          <p:cNvPr id="3" name="Text Placeholder 2"/>
          <p:cNvSpPr>
            <a:spLocks noGrp="1"/>
          </p:cNvSpPr>
          <p:nvPr>
            <p:ph type="body" idx="1"/>
          </p:nvPr>
        </p:nvSpPr>
        <p:spPr/>
        <p:txBody>
          <a:bodyPr/>
          <a:lstStyle/>
          <a:p>
            <a:r>
              <a:rPr lang="en-US" dirty="0"/>
              <a:t>Traveling Thief Problem (TTP) is a combination of the classical Traveling Salesman Problem (TSP) and the Knapsack Problem (KP)</a:t>
            </a:r>
          </a:p>
          <a:p>
            <a:r>
              <a:rPr lang="en-US" dirty="0"/>
              <a:t>High quality TTP solutions must consider both the TSP and KP sub-problems simultaneously</a:t>
            </a:r>
          </a:p>
          <a:p>
            <a:r>
              <a:rPr lang="en-US" dirty="0"/>
              <a:t>TTP has been shown to be a good benchmark for simulating the complexity and difficulty of real world problems.</a:t>
            </a:r>
          </a:p>
          <a:p>
            <a:endParaRPr lang="en-US" dirty="0"/>
          </a:p>
        </p:txBody>
      </p:sp>
    </p:spTree>
    <p:extLst>
      <p:ext uri="{BB962C8B-B14F-4D97-AF65-F5344CB8AC3E}">
        <p14:creationId xmlns:p14="http://schemas.microsoft.com/office/powerpoint/2010/main" val="2486599566"/>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TTP Problem Definition</a:t>
            </a:r>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p:txBody>
              <a:bodyPr/>
              <a:lstStyle/>
              <a:p>
                <a:r>
                  <a:rPr lang="en-US" dirty="0"/>
                  <a:t>An instance of TTP is defined by the following parameters</a:t>
                </a:r>
              </a:p>
              <a:p>
                <a:pPr lvl="1"/>
                <a14:m>
                  <m:oMath xmlns:m="http://schemas.openxmlformats.org/officeDocument/2006/math">
                    <m:r>
                      <a:rPr lang="en-US" b="0" i="1" smtClean="0">
                        <a:latin typeface="Cambria Math" panose="02040503050406030204" pitchFamily="18" charset="0"/>
                      </a:rPr>
                      <m:t>𝑛</m:t>
                    </m:r>
                  </m:oMath>
                </a14:m>
                <a:r>
                  <a:rPr lang="en-US" dirty="0"/>
                  <a:t>: number of cities</a:t>
                </a:r>
              </a:p>
              <a:p>
                <a:pPr lvl="1"/>
                <a14:m>
                  <m:oMath xmlns:m="http://schemas.openxmlformats.org/officeDocument/2006/math">
                    <m:r>
                      <a:rPr lang="en-US" b="0" i="1" smtClean="0">
                        <a:latin typeface="Cambria Math" panose="02040503050406030204" pitchFamily="18" charset="0"/>
                      </a:rPr>
                      <m:t>𝑚</m:t>
                    </m:r>
                  </m:oMath>
                </a14:m>
                <a:r>
                  <a:rPr lang="en-US" dirty="0"/>
                  <a:t>: number of items</a:t>
                </a:r>
              </a:p>
              <a:p>
                <a:pPr lvl="2"/>
                <a:r>
                  <a:rPr lang="en-US" dirty="0"/>
                  <a:t>Each item has profit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𝑘</m:t>
                        </m:r>
                      </m:sub>
                    </m:sSub>
                  </m:oMath>
                </a14:m>
                <a:r>
                  <a:rPr lang="en-US" dirty="0"/>
                  <a:t> and weight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𝑘</m:t>
                        </m:r>
                      </m:sub>
                    </m:sSub>
                  </m:oMath>
                </a14:m>
                <a:endParaRPr lang="en-US" dirty="0"/>
              </a:p>
              <a:p>
                <a:pPr lvl="1"/>
                <a:r>
                  <a:rPr lang="en-US" dirty="0"/>
                  <a:t>Knapsack has capacity </a:t>
                </a:r>
                <a14:m>
                  <m:oMath xmlns:m="http://schemas.openxmlformats.org/officeDocument/2006/math">
                    <m:r>
                      <a:rPr lang="en-US" b="0" i="1" smtClean="0">
                        <a:latin typeface="Cambria Math" panose="02040503050406030204" pitchFamily="18" charset="0"/>
                      </a:rPr>
                      <m:t>𝑊</m:t>
                    </m:r>
                  </m:oMath>
                </a14:m>
                <a:endParaRPr lang="en-US" dirty="0"/>
              </a:p>
              <a:p>
                <a:pPr lvl="1"/>
                <a:r>
                  <a:rPr lang="en-US" dirty="0"/>
                  <a:t>Renting rate </a:t>
                </a:r>
                <a14:m>
                  <m:oMath xmlns:m="http://schemas.openxmlformats.org/officeDocument/2006/math">
                    <m:r>
                      <a:rPr lang="en-US" b="0" i="1" smtClean="0">
                        <a:latin typeface="Cambria Math" panose="02040503050406030204" pitchFamily="18" charset="0"/>
                      </a:rPr>
                      <m:t>𝑅</m:t>
                    </m:r>
                  </m:oMath>
                </a14:m>
                <a:endParaRPr lang="en-US" dirty="0"/>
              </a:p>
              <a:p>
                <a:pPr lvl="1"/>
                <a:r>
                  <a:rPr lang="en-US" dirty="0"/>
                  <a:t>Thief has a minimum and maximum velocity </a:t>
                </a:r>
                <a14:m>
                  <m:oMath xmlns:m="http://schemas.openxmlformats.org/officeDocument/2006/math">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𝑚𝑖𝑛</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𝑚𝑎𝑥</m:t>
                        </m:r>
                      </m:sub>
                    </m:sSub>
                  </m:oMath>
                </a14:m>
                <a:endParaRPr lang="en-US" dirty="0"/>
              </a:p>
              <a:p>
                <a:pPr lvl="1"/>
                <a:r>
                  <a:rPr lang="en-US" dirty="0"/>
                  <a:t>A valid TTP solution visits every city exactly one time while filling the knapsack without exceeding the capacity and then traveling back to the starting city.</a:t>
                </a:r>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blipFill>
                <a:blip r:embed="rId2"/>
                <a:stretch>
                  <a:fillRect l="-1778" t="-1622"/>
                </a:stretch>
              </a:blipFill>
            </p:spPr>
            <p:txBody>
              <a:bodyPr/>
              <a:lstStyle/>
              <a:p>
                <a:r>
                  <a:rPr lang="en-US">
                    <a:noFill/>
                  </a:rPr>
                  <a:t> </a:t>
                </a:r>
              </a:p>
            </p:txBody>
          </p:sp>
        </mc:Fallback>
      </mc:AlternateContent>
    </p:spTree>
    <p:extLst>
      <p:ext uri="{BB962C8B-B14F-4D97-AF65-F5344CB8AC3E}">
        <p14:creationId xmlns:p14="http://schemas.microsoft.com/office/powerpoint/2010/main" val="2682059772"/>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TTP Problem Definition</a:t>
            </a:r>
          </a:p>
        </p:txBody>
      </p:sp>
      <p:pic>
        <p:nvPicPr>
          <p:cNvPr id="4" name="Picture 3"/>
          <p:cNvPicPr>
            <a:picLocks noChangeAspect="1"/>
          </p:cNvPicPr>
          <p:nvPr/>
        </p:nvPicPr>
        <p:blipFill>
          <a:blip r:embed="rId2"/>
          <a:stretch>
            <a:fillRect/>
          </a:stretch>
        </p:blipFill>
        <p:spPr>
          <a:xfrm>
            <a:off x="5549286" y="1591341"/>
            <a:ext cx="4081316" cy="653439"/>
          </a:xfrm>
          <a:prstGeom prst="rect">
            <a:avLst/>
          </a:prstGeom>
        </p:spPr>
      </p:pic>
      <p:sp>
        <p:nvSpPr>
          <p:cNvPr id="3" name="Text Placeholder 2"/>
          <p:cNvSpPr>
            <a:spLocks noGrp="1"/>
          </p:cNvSpPr>
          <p:nvPr>
            <p:ph type="body" idx="1"/>
          </p:nvPr>
        </p:nvSpPr>
        <p:spPr>
          <a:xfrm>
            <a:off x="609600" y="1600198"/>
            <a:ext cx="10972800" cy="5118235"/>
          </a:xfrm>
        </p:spPr>
        <p:txBody>
          <a:bodyPr/>
          <a:lstStyle/>
          <a:p>
            <a:r>
              <a:rPr lang="en-US" dirty="0"/>
              <a:t>Thief velocity calculation:</a:t>
            </a:r>
          </a:p>
          <a:p>
            <a:endParaRPr lang="en-US" dirty="0"/>
          </a:p>
          <a:p>
            <a:r>
              <a:rPr lang="en-US" dirty="0"/>
              <a:t>Total knapsack profit:</a:t>
            </a:r>
          </a:p>
          <a:p>
            <a:endParaRPr lang="en-US" dirty="0"/>
          </a:p>
          <a:p>
            <a:r>
              <a:rPr lang="en-US" dirty="0"/>
              <a:t>Total thief travel time: </a:t>
            </a:r>
          </a:p>
          <a:p>
            <a:endParaRPr lang="en-US" dirty="0"/>
          </a:p>
          <a:p>
            <a:r>
              <a:rPr lang="en-US" dirty="0"/>
              <a:t>Objective Function: </a:t>
            </a:r>
          </a:p>
        </p:txBody>
      </p:sp>
      <p:pic>
        <p:nvPicPr>
          <p:cNvPr id="5" name="Picture 4"/>
          <p:cNvPicPr>
            <a:picLocks noChangeAspect="1"/>
          </p:cNvPicPr>
          <p:nvPr/>
        </p:nvPicPr>
        <p:blipFill>
          <a:blip r:embed="rId3"/>
          <a:stretch>
            <a:fillRect/>
          </a:stretch>
        </p:blipFill>
        <p:spPr>
          <a:xfrm>
            <a:off x="5507990" y="2699362"/>
            <a:ext cx="2081954" cy="841110"/>
          </a:xfrm>
          <a:prstGeom prst="rect">
            <a:avLst/>
          </a:prstGeom>
        </p:spPr>
      </p:pic>
      <p:pic>
        <p:nvPicPr>
          <p:cNvPr id="6" name="Picture 5"/>
          <p:cNvPicPr>
            <a:picLocks noChangeAspect="1"/>
          </p:cNvPicPr>
          <p:nvPr/>
        </p:nvPicPr>
        <p:blipFill>
          <a:blip r:embed="rId4"/>
          <a:stretch>
            <a:fillRect/>
          </a:stretch>
        </p:blipFill>
        <p:spPr>
          <a:xfrm>
            <a:off x="5549286" y="3743544"/>
            <a:ext cx="3991836" cy="936581"/>
          </a:xfrm>
          <a:prstGeom prst="rect">
            <a:avLst/>
          </a:prstGeom>
        </p:spPr>
      </p:pic>
      <p:pic>
        <p:nvPicPr>
          <p:cNvPr id="7" name="Picture 6"/>
          <p:cNvPicPr>
            <a:picLocks noChangeAspect="1"/>
          </p:cNvPicPr>
          <p:nvPr/>
        </p:nvPicPr>
        <p:blipFill>
          <a:blip r:embed="rId5"/>
          <a:stretch>
            <a:fillRect/>
          </a:stretch>
        </p:blipFill>
        <p:spPr>
          <a:xfrm>
            <a:off x="5540503" y="5130297"/>
            <a:ext cx="3559713" cy="532122"/>
          </a:xfrm>
          <a:prstGeom prst="rect">
            <a:avLst/>
          </a:prstGeom>
        </p:spPr>
      </p:pic>
    </p:spTree>
    <p:extLst>
      <p:ext uri="{BB962C8B-B14F-4D97-AF65-F5344CB8AC3E}">
        <p14:creationId xmlns:p14="http://schemas.microsoft.com/office/powerpoint/2010/main" val="3878155887"/>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TTP Example</a:t>
            </a:r>
          </a:p>
        </p:txBody>
      </p:sp>
      <p:pic>
        <p:nvPicPr>
          <p:cNvPr id="4" name="Picture 3"/>
          <p:cNvPicPr>
            <a:picLocks noChangeAspect="1"/>
          </p:cNvPicPr>
          <p:nvPr/>
        </p:nvPicPr>
        <p:blipFill>
          <a:blip r:embed="rId2"/>
          <a:stretch>
            <a:fillRect/>
          </a:stretch>
        </p:blipFill>
        <p:spPr>
          <a:xfrm>
            <a:off x="2671762" y="3371851"/>
            <a:ext cx="6848475" cy="3486150"/>
          </a:xfrm>
          <a:prstGeom prst="rect">
            <a:avLst/>
          </a:prstGeom>
        </p:spPr>
      </p:pic>
      <mc:AlternateContent xmlns:mc="http://schemas.openxmlformats.org/markup-compatibility/2006" xmlns:a14="http://schemas.microsoft.com/office/drawing/2010/main">
        <mc:Choice Requires="a14">
          <p:sp>
            <p:nvSpPr>
              <p:cNvPr id="3" name="Text Placeholder 2"/>
              <p:cNvSpPr>
                <a:spLocks noGrp="1"/>
              </p:cNvSpPr>
              <p:nvPr>
                <p:ph type="body" idx="1"/>
              </p:nvPr>
            </p:nvSpPr>
            <p:spPr/>
            <p:txBody>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𝑊</m:t>
                        </m:r>
                        <m:r>
                          <a:rPr lang="en-US" b="0" i="1" smtClean="0">
                            <a:latin typeface="Cambria Math" panose="02040503050406030204" pitchFamily="18" charset="0"/>
                          </a:rPr>
                          <m:t>=3, </m:t>
                        </m:r>
                        <m:r>
                          <a:rPr lang="en-US" b="0" i="1" smtClean="0">
                            <a:latin typeface="Cambria Math" panose="02040503050406030204" pitchFamily="18" charset="0"/>
                          </a:rPr>
                          <m:t>𝑣</m:t>
                        </m:r>
                      </m:e>
                      <m:sub>
                        <m:r>
                          <a:rPr lang="en-US" b="0" i="1" smtClean="0">
                            <a:latin typeface="Cambria Math" panose="02040503050406030204" pitchFamily="18" charset="0"/>
                          </a:rPr>
                          <m:t>𝑚𝑖𝑛</m:t>
                        </m:r>
                      </m:sub>
                    </m:sSub>
                    <m:r>
                      <a:rPr lang="en-US" b="0" i="1" smtClean="0">
                        <a:latin typeface="Cambria Math" panose="02040503050406030204" pitchFamily="18" charset="0"/>
                      </a:rPr>
                      <m:t>=0.1,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𝑚𝑎𝑥</m:t>
                        </m:r>
                      </m:sub>
                    </m:sSub>
                    <m:r>
                      <a:rPr lang="en-US" b="0" i="1" smtClean="0">
                        <a:latin typeface="Cambria Math" panose="02040503050406030204" pitchFamily="18" charset="0"/>
                      </a:rPr>
                      <m:t>=1.0</m:t>
                    </m:r>
                  </m:oMath>
                </a14:m>
                <a:endParaRPr lang="en-US" b="0" dirty="0"/>
              </a:p>
              <a:p>
                <a:r>
                  <a:rPr lang="en-US" dirty="0"/>
                  <a:t>Tour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=(1, 2, 4, 3)</m:t>
                    </m:r>
                  </m:oMath>
                </a14:m>
                <a:endParaRPr lang="en-US" dirty="0"/>
              </a:p>
              <a:p>
                <a:r>
                  <a:rPr lang="en-US" dirty="0"/>
                  <a:t>Packing plan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0, 0, 0, 1, 1, 0</m:t>
                        </m:r>
                      </m:e>
                    </m:d>
                  </m:oMath>
                </a14:m>
                <a:endParaRPr lang="en-US" b="0"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blipFill>
                <a:blip r:embed="rId3"/>
                <a:stretch>
                  <a:fillRect l="-1778"/>
                </a:stretch>
              </a:blipFill>
            </p:spPr>
            <p:txBody>
              <a:bodyPr/>
              <a:lstStyle/>
              <a:p>
                <a:r>
                  <a:rPr lang="en-US">
                    <a:noFill/>
                  </a:rPr>
                  <a:t> </a:t>
                </a:r>
              </a:p>
            </p:txBody>
          </p:sp>
        </mc:Fallback>
      </mc:AlternateContent>
    </p:spTree>
    <p:extLst>
      <p:ext uri="{BB962C8B-B14F-4D97-AF65-F5344CB8AC3E}">
        <p14:creationId xmlns:p14="http://schemas.microsoft.com/office/powerpoint/2010/main" val="2716083493"/>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TTP Example</a:t>
            </a:r>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p:txBody>
              <a:bodyPr/>
              <a:lstStyle/>
              <a:p>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=(0, 0, 0, 1, 1, 0)</m:t>
                    </m:r>
                  </m:oMath>
                </a14:m>
                <a:endParaRPr lang="en-US" i="1" dirty="0">
                  <a:latin typeface="Cambria Math" panose="02040503050406030204" pitchFamily="18" charset="0"/>
                </a:endParaRPr>
              </a:p>
              <a:p>
                <a14:m>
                  <m:oMath xmlns:m="http://schemas.openxmlformats.org/officeDocument/2006/math">
                    <m:r>
                      <a:rPr lang="en-US" i="1" smtClean="0">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𝑧</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20</m:t>
                        </m:r>
                        <m:r>
                          <a:rPr lang="en-US" i="1">
                            <a:latin typeface="Cambria Math" panose="02040503050406030204" pitchFamily="18" charset="0"/>
                            <a:ea typeface="Cambria Math" panose="02040503050406030204" pitchFamily="18" charset="0"/>
                          </a:rPr>
                          <m:t>∙0</m:t>
                        </m:r>
                      </m:e>
                    </m:d>
                    <m:r>
                      <a:rPr lang="en-US" i="1">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30∙0</m:t>
                        </m:r>
                      </m:e>
                    </m:d>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100∙0</m:t>
                        </m:r>
                      </m:e>
                    </m:d>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40∙1</m:t>
                        </m:r>
                      </m:e>
                    </m:d>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40∙1</m:t>
                        </m:r>
                      </m:e>
                    </m:d>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20∙0</m:t>
                        </m:r>
                      </m:e>
                    </m:d>
                    <m:r>
                      <a:rPr lang="en-US" b="0" i="1" smtClean="0">
                        <a:latin typeface="Cambria Math" panose="02040503050406030204" pitchFamily="18" charset="0"/>
                        <a:ea typeface="Cambria Math" panose="02040503050406030204" pitchFamily="18" charset="0"/>
                      </a:rPr>
                      <m:t>=80</m:t>
                    </m:r>
                  </m:oMath>
                </a14:m>
                <a:endParaRPr lang="en-US" b="0" dirty="0">
                  <a:ea typeface="Cambria Math" panose="02040503050406030204" pitchFamily="18" charset="0"/>
                </a:endParaRPr>
              </a:p>
              <a:p>
                <a:endParaRPr lang="en-US" dirty="0"/>
              </a:p>
              <a:p>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blipFill>
                <a:blip r:embed="rId2"/>
                <a:stretch>
                  <a:fillRect/>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2671762" y="3371851"/>
            <a:ext cx="6848475" cy="3486150"/>
          </a:xfrm>
          <a:prstGeom prst="rect">
            <a:avLst/>
          </a:prstGeom>
        </p:spPr>
      </p:pic>
    </p:spTree>
    <p:extLst>
      <p:ext uri="{BB962C8B-B14F-4D97-AF65-F5344CB8AC3E}">
        <p14:creationId xmlns:p14="http://schemas.microsoft.com/office/powerpoint/2010/main" val="1030589646"/>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TTP Example</a:t>
            </a:r>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p:txBody>
              <a:bodyPr/>
              <a:lstStyle/>
              <a:p>
                <a14:m>
                  <m:oMath xmlns:m="http://schemas.openxmlformats.org/officeDocument/2006/math">
                    <m:r>
                      <a:rPr lang="en-US" sz="2800" b="0" i="1" smtClean="0">
                        <a:latin typeface="Cambria Math" panose="02040503050406030204" pitchFamily="18" charset="0"/>
                      </a:rPr>
                      <m:t>𝑥</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1, 2, 4, 3</m:t>
                        </m:r>
                      </m:e>
                    </m:d>
                  </m:oMath>
                </a14:m>
                <a:endParaRPr lang="en-US" sz="2800" b="0" i="1" dirty="0">
                  <a:latin typeface="Cambria Math" panose="02040503050406030204" pitchFamily="18" charset="0"/>
                </a:endParaRPr>
              </a:p>
              <a:p>
                <a14:m>
                  <m:oMath xmlns:m="http://schemas.openxmlformats.org/officeDocument/2006/math">
                    <m:r>
                      <a:rPr lang="en-US" sz="2800" b="0" i="1" smtClean="0">
                        <a:latin typeface="Cambria Math" panose="02040503050406030204" pitchFamily="18" charset="0"/>
                      </a:rPr>
                      <m:t>𝑓</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r>
                          <a:rPr lang="en-US" sz="2800" b="0" i="1" smtClean="0">
                            <a:latin typeface="Cambria Math" panose="02040503050406030204" pitchFamily="18" charset="0"/>
                          </a:rPr>
                          <m:t>, </m:t>
                        </m:r>
                        <m:r>
                          <a:rPr lang="en-US" sz="2800" b="0" i="1" smtClean="0">
                            <a:latin typeface="Cambria Math" panose="02040503050406030204" pitchFamily="18" charset="0"/>
                          </a:rPr>
                          <m:t>𝑧</m:t>
                        </m:r>
                      </m:e>
                    </m:d>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5</m:t>
                        </m:r>
                      </m:num>
                      <m:den>
                        <m:r>
                          <a:rPr lang="en-US" sz="2800" i="1">
                            <a:latin typeface="Cambria Math" panose="02040503050406030204" pitchFamily="18" charset="0"/>
                          </a:rPr>
                          <m:t>(1−</m:t>
                        </m:r>
                        <m:f>
                          <m:fPr>
                            <m:ctrlPr>
                              <a:rPr lang="en-US" sz="2800" i="1">
                                <a:latin typeface="Cambria Math" panose="02040503050406030204" pitchFamily="18" charset="0"/>
                              </a:rPr>
                            </m:ctrlPr>
                          </m:fPr>
                          <m:num>
                            <m:r>
                              <a:rPr lang="en-US" sz="2800" i="1">
                                <a:latin typeface="Cambria Math" panose="02040503050406030204" pitchFamily="18" charset="0"/>
                              </a:rPr>
                              <m:t>1−0.1</m:t>
                            </m:r>
                          </m:num>
                          <m:den>
                            <m:r>
                              <a:rPr lang="en-US" sz="2800" i="1">
                                <a:latin typeface="Cambria Math" panose="02040503050406030204" pitchFamily="18" charset="0"/>
                              </a:rPr>
                              <m:t>3</m:t>
                            </m:r>
                          </m:den>
                        </m:f>
                        <m:r>
                          <a:rPr lang="en-US" sz="2800" i="1">
                            <a:latin typeface="Cambria Math" panose="02040503050406030204" pitchFamily="18" charset="0"/>
                            <a:ea typeface="Cambria Math" panose="02040503050406030204" pitchFamily="18" charset="0"/>
                          </a:rPr>
                          <m:t>∙0)</m:t>
                        </m:r>
                        <m:r>
                          <m:rPr>
                            <m:nor/>
                          </m:rPr>
                          <a:rPr lang="en-US" sz="2800" dirty="0"/>
                          <m:t> </m:t>
                        </m:r>
                      </m:den>
                    </m:f>
                    <m:r>
                      <a:rPr lang="en-US" sz="2800" b="0" i="1" smtClean="0">
                        <a:latin typeface="Cambria Math" panose="02040503050406030204" pitchFamily="18" charset="0"/>
                      </a:rPr>
                      <m:t>+</m:t>
                    </m:r>
                    <m:f>
                      <m:fPr>
                        <m:ctrlPr>
                          <a:rPr lang="en-US" sz="2800" i="1">
                            <a:latin typeface="Cambria Math" panose="02040503050406030204" pitchFamily="18" charset="0"/>
                          </a:rPr>
                        </m:ctrlPr>
                      </m:fPr>
                      <m:num>
                        <m:r>
                          <a:rPr lang="en-US" sz="2800" b="0" i="1" smtClean="0">
                            <a:latin typeface="Cambria Math" panose="02040503050406030204" pitchFamily="18" charset="0"/>
                          </a:rPr>
                          <m:t>6</m:t>
                        </m:r>
                      </m:num>
                      <m:den>
                        <m:r>
                          <a:rPr lang="en-US" sz="2800" i="1">
                            <a:latin typeface="Cambria Math" panose="02040503050406030204" pitchFamily="18" charset="0"/>
                          </a:rPr>
                          <m:t>(1−</m:t>
                        </m:r>
                        <m:f>
                          <m:fPr>
                            <m:ctrlPr>
                              <a:rPr lang="en-US" sz="2800" i="1">
                                <a:latin typeface="Cambria Math" panose="02040503050406030204" pitchFamily="18" charset="0"/>
                              </a:rPr>
                            </m:ctrlPr>
                          </m:fPr>
                          <m:num>
                            <m:r>
                              <a:rPr lang="en-US" sz="2800" i="1">
                                <a:latin typeface="Cambria Math" panose="02040503050406030204" pitchFamily="18" charset="0"/>
                              </a:rPr>
                              <m:t>1−0.1</m:t>
                            </m:r>
                          </m:num>
                          <m:den>
                            <m:r>
                              <a:rPr lang="en-US" sz="2800" i="1">
                                <a:latin typeface="Cambria Math" panose="02040503050406030204" pitchFamily="18" charset="0"/>
                              </a:rPr>
                              <m:t>3</m:t>
                            </m:r>
                          </m:den>
                        </m:f>
                        <m:r>
                          <a:rPr lang="en-US" sz="2800" i="1">
                            <a:latin typeface="Cambria Math" panose="02040503050406030204" pitchFamily="18" charset="0"/>
                            <a:ea typeface="Cambria Math" panose="02040503050406030204" pitchFamily="18" charset="0"/>
                          </a:rPr>
                          <m:t>∙0)</m:t>
                        </m:r>
                        <m:r>
                          <m:rPr>
                            <m:nor/>
                          </m:rPr>
                          <a:rPr lang="en-US" sz="2800" dirty="0"/>
                          <m:t> </m:t>
                        </m:r>
                      </m:den>
                    </m:f>
                    <m:r>
                      <a:rPr lang="en-US" sz="2800" b="0" i="1" dirty="0" smtClean="0">
                        <a:latin typeface="Cambria Math" panose="02040503050406030204" pitchFamily="18" charset="0"/>
                      </a:rPr>
                      <m:t>+</m:t>
                    </m:r>
                    <m:f>
                      <m:fPr>
                        <m:ctrlPr>
                          <a:rPr lang="en-US" sz="2800" i="1">
                            <a:latin typeface="Cambria Math" panose="02040503050406030204" pitchFamily="18" charset="0"/>
                          </a:rPr>
                        </m:ctrlPr>
                      </m:fPr>
                      <m:num>
                        <m:r>
                          <a:rPr lang="en-US" sz="2800" b="0" i="1" smtClean="0">
                            <a:latin typeface="Cambria Math" panose="02040503050406030204" pitchFamily="18" charset="0"/>
                          </a:rPr>
                          <m:t>4</m:t>
                        </m:r>
                      </m:num>
                      <m:den>
                        <m:r>
                          <a:rPr lang="en-US" sz="2800" i="1">
                            <a:latin typeface="Cambria Math" panose="02040503050406030204" pitchFamily="18" charset="0"/>
                          </a:rPr>
                          <m:t>(1−</m:t>
                        </m:r>
                        <m:f>
                          <m:fPr>
                            <m:ctrlPr>
                              <a:rPr lang="en-US" sz="2800" i="1">
                                <a:latin typeface="Cambria Math" panose="02040503050406030204" pitchFamily="18" charset="0"/>
                              </a:rPr>
                            </m:ctrlPr>
                          </m:fPr>
                          <m:num>
                            <m:r>
                              <a:rPr lang="en-US" sz="2800" i="1">
                                <a:latin typeface="Cambria Math" panose="02040503050406030204" pitchFamily="18" charset="0"/>
                              </a:rPr>
                              <m:t>1−0.1</m:t>
                            </m:r>
                          </m:num>
                          <m:den>
                            <m:r>
                              <a:rPr lang="en-US" sz="2800" i="1">
                                <a:latin typeface="Cambria Math" panose="02040503050406030204" pitchFamily="18" charset="0"/>
                              </a:rPr>
                              <m:t>3</m:t>
                            </m:r>
                          </m:den>
                        </m:f>
                        <m:r>
                          <a:rPr lang="en-US" sz="2800" i="1">
                            <a:latin typeface="Cambria Math" panose="02040503050406030204" pitchFamily="18" charset="0"/>
                            <a:ea typeface="Cambria Math" panose="02040503050406030204" pitchFamily="18" charset="0"/>
                          </a:rPr>
                          <m:t>∙0)</m:t>
                        </m:r>
                        <m:r>
                          <m:rPr>
                            <m:nor/>
                          </m:rPr>
                          <a:rPr lang="en-US" sz="2800" dirty="0"/>
                          <m:t> </m:t>
                        </m:r>
                      </m:den>
                    </m:f>
                    <m:r>
                      <a:rPr lang="en-US" sz="2800" b="0" i="1" dirty="0" smtClean="0">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6</m:t>
                        </m:r>
                      </m:num>
                      <m:den>
                        <m:r>
                          <a:rPr lang="en-US" sz="2800" i="1">
                            <a:latin typeface="Cambria Math" panose="02040503050406030204" pitchFamily="18" charset="0"/>
                          </a:rPr>
                          <m:t>(1−</m:t>
                        </m:r>
                        <m:f>
                          <m:fPr>
                            <m:ctrlPr>
                              <a:rPr lang="en-US" sz="2800" i="1">
                                <a:latin typeface="Cambria Math" panose="02040503050406030204" pitchFamily="18" charset="0"/>
                              </a:rPr>
                            </m:ctrlPr>
                          </m:fPr>
                          <m:num>
                            <m:r>
                              <a:rPr lang="en-US" sz="2800" i="1">
                                <a:latin typeface="Cambria Math" panose="02040503050406030204" pitchFamily="18" charset="0"/>
                              </a:rPr>
                              <m:t>1−0.1</m:t>
                            </m:r>
                          </m:num>
                          <m:den>
                            <m:r>
                              <a:rPr lang="en-US" sz="2800" i="1">
                                <a:latin typeface="Cambria Math" panose="02040503050406030204" pitchFamily="18" charset="0"/>
                              </a:rPr>
                              <m:t>3</m:t>
                            </m:r>
                          </m:den>
                        </m:f>
                        <m:r>
                          <a:rPr lang="en-US" sz="2800" i="1">
                            <a:latin typeface="Cambria Math" panose="02040503050406030204" pitchFamily="18" charset="0"/>
                            <a:ea typeface="Cambria Math" panose="02040503050406030204" pitchFamily="18" charset="0"/>
                          </a:rPr>
                          <m:t>∙2)</m:t>
                        </m:r>
                        <m:r>
                          <m:rPr>
                            <m:nor/>
                          </m:rPr>
                          <a:rPr lang="en-US" sz="2800" dirty="0"/>
                          <m:t> </m:t>
                        </m:r>
                      </m:den>
                    </m:f>
                  </m:oMath>
                </a14:m>
                <a:endParaRPr lang="en-US" sz="2800" dirty="0"/>
              </a:p>
              <a:p>
                <a14:m>
                  <m:oMath xmlns:m="http://schemas.openxmlformats.org/officeDocument/2006/math">
                    <m:r>
                      <a:rPr lang="en-US" sz="2800" b="0" i="1" smtClean="0">
                        <a:latin typeface="Cambria Math" panose="02040503050406030204" pitchFamily="18" charset="0"/>
                      </a:rPr>
                      <m:t>𝑓</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r>
                          <a:rPr lang="en-US" sz="2800" b="0" i="1" smtClean="0">
                            <a:latin typeface="Cambria Math" panose="02040503050406030204" pitchFamily="18" charset="0"/>
                          </a:rPr>
                          <m:t>, </m:t>
                        </m:r>
                        <m:r>
                          <a:rPr lang="en-US" sz="2800" b="0" i="1" smtClean="0">
                            <a:latin typeface="Cambria Math" panose="02040503050406030204" pitchFamily="18" charset="0"/>
                          </a:rPr>
                          <m:t>𝑧</m:t>
                        </m:r>
                      </m:e>
                    </m:d>
                    <m:r>
                      <a:rPr lang="en-US" sz="2800" b="0" i="1" smtClean="0">
                        <a:latin typeface="Cambria Math" panose="02040503050406030204" pitchFamily="18" charset="0"/>
                      </a:rPr>
                      <m:t>=5+6+4+15</m:t>
                    </m:r>
                    <m:r>
                      <a:rPr lang="en-US" sz="2800" b="0" i="0" smtClean="0">
                        <a:latin typeface="Cambria Math" panose="02040503050406030204" pitchFamily="18" charset="0"/>
                      </a:rPr>
                      <m:t>=30</m:t>
                    </m:r>
                  </m:oMath>
                </a14:m>
                <a:endParaRPr lang="en-US" sz="2800" b="0"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blipFill>
                <a:blip r:embed="rId2"/>
                <a:stretch>
                  <a:fillRect/>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2671762" y="3371851"/>
            <a:ext cx="6848475" cy="3486150"/>
          </a:xfrm>
          <a:prstGeom prst="rect">
            <a:avLst/>
          </a:prstGeom>
        </p:spPr>
      </p:pic>
    </p:spTree>
    <p:extLst>
      <p:ext uri="{BB962C8B-B14F-4D97-AF65-F5344CB8AC3E}">
        <p14:creationId xmlns:p14="http://schemas.microsoft.com/office/powerpoint/2010/main" val="206517218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a:t>
            </a:r>
            <a:r>
              <a:rPr lang="en-US" dirty="0" err="1"/>
              <a:t>SuCo</a:t>
            </a:r>
            <a:endParaRPr lang="en-US" dirty="0"/>
          </a:p>
        </p:txBody>
      </p:sp>
      <p:sp>
        <p:nvSpPr>
          <p:cNvPr id="3" name="Text Placeholder 2"/>
          <p:cNvSpPr>
            <a:spLocks noGrp="1"/>
          </p:cNvSpPr>
          <p:nvPr>
            <p:ph type="body" idx="1"/>
          </p:nvPr>
        </p:nvSpPr>
        <p:spPr/>
        <p:txBody>
          <a:bodyPr/>
          <a:lstStyle/>
          <a:p>
            <a:r>
              <a:rPr lang="en-US" dirty="0"/>
              <a:t>Supportive Coevolution (</a:t>
            </a:r>
            <a:r>
              <a:rPr lang="en-US" dirty="0" err="1"/>
              <a:t>SuCo</a:t>
            </a:r>
            <a:r>
              <a:rPr lang="en-US" dirty="0"/>
              <a:t>)</a:t>
            </a:r>
          </a:p>
          <a:p>
            <a:pPr lvl="1"/>
            <a:r>
              <a:rPr lang="en-US" dirty="0"/>
              <a:t>Technique for online parameter and operator evolution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0469" y="3491540"/>
            <a:ext cx="5811061" cy="3048425"/>
          </a:xfrm>
          <a:prstGeom prst="rect">
            <a:avLst/>
          </a:prstGeom>
        </p:spPr>
      </p:pic>
    </p:spTree>
    <p:extLst>
      <p:ext uri="{BB962C8B-B14F-4D97-AF65-F5344CB8AC3E}">
        <p14:creationId xmlns:p14="http://schemas.microsoft.com/office/powerpoint/2010/main" val="3480217994"/>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TTP Example</a:t>
            </a:r>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p:txBody>
              <a:bodyPr/>
              <a:lstStyle/>
              <a:p>
                <a14:m>
                  <m:oMath xmlns:m="http://schemas.openxmlformats.org/officeDocument/2006/math">
                    <m:r>
                      <a:rPr lang="en-US" i="1" smtClean="0">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𝑧</m:t>
                        </m:r>
                      </m:e>
                    </m:d>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80</m:t>
                    </m:r>
                  </m:oMath>
                </a14:m>
                <a:endParaRPr lang="en-US" dirty="0"/>
              </a:p>
              <a:p>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𝑧</m:t>
                        </m:r>
                      </m:e>
                    </m:d>
                    <m:r>
                      <a:rPr lang="en-US" b="0" i="1" smtClean="0">
                        <a:latin typeface="Cambria Math" panose="02040503050406030204" pitchFamily="18" charset="0"/>
                      </a:rPr>
                      <m:t>=</m:t>
                    </m:r>
                    <m:r>
                      <a:rPr lang="en-US" b="0" i="0" smtClean="0">
                        <a:latin typeface="Cambria Math" panose="02040503050406030204" pitchFamily="18" charset="0"/>
                      </a:rPr>
                      <m:t>30</m:t>
                    </m:r>
                  </m:oMath>
                </a14:m>
                <a:endParaRPr lang="en-US" b="0" dirty="0"/>
              </a:p>
              <a:p>
                <a14:m>
                  <m:oMath xmlns:m="http://schemas.openxmlformats.org/officeDocument/2006/math">
                    <m:r>
                      <a:rPr lang="en-US" b="0" i="1" smtClean="0">
                        <a:latin typeface="Cambria Math" panose="02040503050406030204" pitchFamily="18" charset="0"/>
                      </a:rPr>
                      <m:t>𝐺</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𝑧</m:t>
                        </m:r>
                      </m:e>
                    </m:d>
                    <m:r>
                      <a:rPr lang="en-US" b="0" i="1" smtClean="0">
                        <a:latin typeface="Cambria Math" panose="02040503050406030204" pitchFamily="18" charset="0"/>
                      </a:rPr>
                      <m:t>=</m:t>
                    </m:r>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𝑧</m:t>
                        </m:r>
                      </m:e>
                    </m:d>
                    <m:r>
                      <a:rPr lang="en-US" b="0" i="1" smtClean="0">
                        <a:latin typeface="Cambria Math" panose="02040503050406030204" pitchFamily="18" charset="0"/>
                        <a:ea typeface="Cambria Math" panose="02040503050406030204" pitchFamily="18" charset="0"/>
                      </a:rPr>
                      <m:t>=80−</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1∙30</m:t>
                        </m:r>
                      </m:e>
                    </m:d>
                    <m:r>
                      <a:rPr lang="en-US" b="0" i="1" smtClean="0">
                        <a:latin typeface="Cambria Math" panose="02040503050406030204" pitchFamily="18" charset="0"/>
                        <a:ea typeface="Cambria Math" panose="02040503050406030204" pitchFamily="18" charset="0"/>
                      </a:rPr>
                      <m:t>=50</m:t>
                    </m:r>
                  </m:oMath>
                </a14:m>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blipFill>
                <a:blip r:embed="rId2"/>
                <a:stretch>
                  <a:fillRect/>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2671762" y="3371851"/>
            <a:ext cx="6848475" cy="3486150"/>
          </a:xfrm>
          <a:prstGeom prst="rect">
            <a:avLst/>
          </a:prstGeom>
        </p:spPr>
      </p:pic>
    </p:spTree>
    <p:extLst>
      <p:ext uri="{BB962C8B-B14F-4D97-AF65-F5344CB8AC3E}">
        <p14:creationId xmlns:p14="http://schemas.microsoft.com/office/powerpoint/2010/main" val="2403590567"/>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SuCo</a:t>
            </a:r>
            <a:r>
              <a:rPr lang="en-US" dirty="0"/>
              <a:t>-</a:t>
            </a:r>
            <a:r>
              <a:rPr lang="en-US" dirty="0" err="1"/>
              <a:t>Dif</a:t>
            </a:r>
            <a:r>
              <a:rPr lang="en-US" dirty="0"/>
              <a:t>-MA TTP Instructions</a:t>
            </a:r>
          </a:p>
        </p:txBody>
      </p:sp>
      <p:pic>
        <p:nvPicPr>
          <p:cNvPr id="4" name="Picture 3"/>
          <p:cNvPicPr>
            <a:picLocks noChangeAspect="1"/>
          </p:cNvPicPr>
          <p:nvPr/>
        </p:nvPicPr>
        <p:blipFill>
          <a:blip r:embed="rId2"/>
          <a:stretch>
            <a:fillRect/>
          </a:stretch>
        </p:blipFill>
        <p:spPr>
          <a:xfrm>
            <a:off x="3306277" y="1358088"/>
            <a:ext cx="5579445" cy="5499913"/>
          </a:xfrm>
          <a:prstGeom prst="rect">
            <a:avLst/>
          </a:prstGeom>
        </p:spPr>
      </p:pic>
    </p:spTree>
    <p:extLst>
      <p:ext uri="{BB962C8B-B14F-4D97-AF65-F5344CB8AC3E}">
        <p14:creationId xmlns:p14="http://schemas.microsoft.com/office/powerpoint/2010/main" val="513666181"/>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Experiments</a:t>
            </a:r>
          </a:p>
        </p:txBody>
      </p:sp>
      <p:sp>
        <p:nvSpPr>
          <p:cNvPr id="3" name="Text Placeholder 2"/>
          <p:cNvSpPr>
            <a:spLocks noGrp="1"/>
          </p:cNvSpPr>
          <p:nvPr>
            <p:ph type="body" idx="1"/>
          </p:nvPr>
        </p:nvSpPr>
        <p:spPr/>
        <p:txBody>
          <a:bodyPr/>
          <a:lstStyle/>
          <a:p>
            <a:r>
              <a:rPr lang="en-US" dirty="0"/>
              <a:t>Representative benchmark set of community adopted TTP instances ranging from smallest to largest</a:t>
            </a:r>
          </a:p>
          <a:p>
            <a:r>
              <a:rPr lang="en-US" dirty="0"/>
              <a:t>TTP Categories</a:t>
            </a:r>
          </a:p>
          <a:p>
            <a:pPr lvl="1"/>
            <a:r>
              <a:rPr lang="en-US" dirty="0"/>
              <a:t>Category 1 – 1 item per city, bounded strongly correlated item weight/profit, small knapsack capacity</a:t>
            </a:r>
          </a:p>
          <a:p>
            <a:pPr lvl="1"/>
            <a:r>
              <a:rPr lang="en-US" dirty="0"/>
              <a:t>Category 2 – 5 items per city, uncorrelated similar weight/profit, average knapsack capacity</a:t>
            </a:r>
          </a:p>
          <a:p>
            <a:pPr lvl="1"/>
            <a:r>
              <a:rPr lang="en-US" dirty="0"/>
              <a:t>Category 3 – 10 items per city, uncorrelated weight/profit, large knapsack capacity</a:t>
            </a:r>
          </a:p>
        </p:txBody>
      </p:sp>
    </p:spTree>
    <p:extLst>
      <p:ext uri="{BB962C8B-B14F-4D97-AF65-F5344CB8AC3E}">
        <p14:creationId xmlns:p14="http://schemas.microsoft.com/office/powerpoint/2010/main" val="1716039481"/>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SuCo</a:t>
            </a:r>
            <a:r>
              <a:rPr lang="en-US" dirty="0"/>
              <a:t>-</a:t>
            </a:r>
            <a:r>
              <a:rPr lang="en-US" dirty="0" err="1"/>
              <a:t>Dif</a:t>
            </a:r>
            <a:r>
              <a:rPr lang="en-US" dirty="0"/>
              <a:t>-MA TTP Results</a:t>
            </a:r>
          </a:p>
        </p:txBody>
      </p:sp>
      <p:sp>
        <p:nvSpPr>
          <p:cNvPr id="3" name="Text Placeholder 2"/>
          <p:cNvSpPr>
            <a:spLocks noGrp="1"/>
          </p:cNvSpPr>
          <p:nvPr>
            <p:ph type="body" idx="1"/>
          </p:nvPr>
        </p:nvSpPr>
        <p:spPr/>
        <p:txBody>
          <a:bodyPr/>
          <a:lstStyle/>
          <a:p>
            <a:r>
              <a:rPr lang="en-US" dirty="0"/>
              <a:t>Category 1 instance results</a:t>
            </a:r>
          </a:p>
        </p:txBody>
      </p:sp>
      <p:pic>
        <p:nvPicPr>
          <p:cNvPr id="4" name="Picture 3"/>
          <p:cNvPicPr>
            <a:picLocks noChangeAspect="1"/>
          </p:cNvPicPr>
          <p:nvPr/>
        </p:nvPicPr>
        <p:blipFill>
          <a:blip r:embed="rId2"/>
          <a:stretch>
            <a:fillRect/>
          </a:stretch>
        </p:blipFill>
        <p:spPr>
          <a:xfrm>
            <a:off x="3086100" y="2402806"/>
            <a:ext cx="6019800" cy="4362450"/>
          </a:xfrm>
          <a:prstGeom prst="rect">
            <a:avLst/>
          </a:prstGeom>
        </p:spPr>
      </p:pic>
    </p:spTree>
    <p:extLst>
      <p:ext uri="{BB962C8B-B14F-4D97-AF65-F5344CB8AC3E}">
        <p14:creationId xmlns:p14="http://schemas.microsoft.com/office/powerpoint/2010/main" val="254880711"/>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SuCo</a:t>
            </a:r>
            <a:r>
              <a:rPr lang="en-US" dirty="0"/>
              <a:t>-</a:t>
            </a:r>
            <a:r>
              <a:rPr lang="en-US" dirty="0" err="1"/>
              <a:t>Dif</a:t>
            </a:r>
            <a:r>
              <a:rPr lang="en-US" dirty="0"/>
              <a:t>-MA TTP Results</a:t>
            </a:r>
          </a:p>
        </p:txBody>
      </p:sp>
      <p:pic>
        <p:nvPicPr>
          <p:cNvPr id="4" name="Picture 3"/>
          <p:cNvPicPr>
            <a:picLocks noChangeAspect="1"/>
          </p:cNvPicPr>
          <p:nvPr/>
        </p:nvPicPr>
        <p:blipFill>
          <a:blip r:embed="rId2"/>
          <a:stretch>
            <a:fillRect/>
          </a:stretch>
        </p:blipFill>
        <p:spPr>
          <a:xfrm>
            <a:off x="2947987" y="2425566"/>
            <a:ext cx="6296025" cy="4333875"/>
          </a:xfrm>
          <a:prstGeom prst="rect">
            <a:avLst/>
          </a:prstGeom>
        </p:spPr>
      </p:pic>
      <p:sp>
        <p:nvSpPr>
          <p:cNvPr id="3" name="Text Placeholder 2"/>
          <p:cNvSpPr>
            <a:spLocks noGrp="1"/>
          </p:cNvSpPr>
          <p:nvPr>
            <p:ph type="body" idx="1"/>
          </p:nvPr>
        </p:nvSpPr>
        <p:spPr/>
        <p:txBody>
          <a:bodyPr/>
          <a:lstStyle/>
          <a:p>
            <a:r>
              <a:rPr lang="en-US" dirty="0"/>
              <a:t>Category 2 instance results</a:t>
            </a:r>
          </a:p>
        </p:txBody>
      </p:sp>
    </p:spTree>
    <p:extLst>
      <p:ext uri="{BB962C8B-B14F-4D97-AF65-F5344CB8AC3E}">
        <p14:creationId xmlns:p14="http://schemas.microsoft.com/office/powerpoint/2010/main" val="519250747"/>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SuCo</a:t>
            </a:r>
            <a:r>
              <a:rPr lang="en-US" dirty="0"/>
              <a:t>-</a:t>
            </a:r>
            <a:r>
              <a:rPr lang="en-US" dirty="0" err="1"/>
              <a:t>Dif</a:t>
            </a:r>
            <a:r>
              <a:rPr lang="en-US" dirty="0"/>
              <a:t>-MA TTP Results</a:t>
            </a:r>
          </a:p>
        </p:txBody>
      </p:sp>
      <p:pic>
        <p:nvPicPr>
          <p:cNvPr id="4" name="Picture 3"/>
          <p:cNvPicPr>
            <a:picLocks noChangeAspect="1"/>
          </p:cNvPicPr>
          <p:nvPr/>
        </p:nvPicPr>
        <p:blipFill>
          <a:blip r:embed="rId2"/>
          <a:stretch>
            <a:fillRect/>
          </a:stretch>
        </p:blipFill>
        <p:spPr>
          <a:xfrm>
            <a:off x="2967037" y="2396691"/>
            <a:ext cx="6257925" cy="4333875"/>
          </a:xfrm>
          <a:prstGeom prst="rect">
            <a:avLst/>
          </a:prstGeom>
        </p:spPr>
      </p:pic>
      <p:sp>
        <p:nvSpPr>
          <p:cNvPr id="3" name="Text Placeholder 2"/>
          <p:cNvSpPr>
            <a:spLocks noGrp="1"/>
          </p:cNvSpPr>
          <p:nvPr>
            <p:ph type="body" idx="1"/>
          </p:nvPr>
        </p:nvSpPr>
        <p:spPr/>
        <p:txBody>
          <a:bodyPr/>
          <a:lstStyle/>
          <a:p>
            <a:r>
              <a:rPr lang="en-US" dirty="0"/>
              <a:t>Category 3 instance results</a:t>
            </a:r>
          </a:p>
        </p:txBody>
      </p:sp>
    </p:spTree>
    <p:extLst>
      <p:ext uri="{BB962C8B-B14F-4D97-AF65-F5344CB8AC3E}">
        <p14:creationId xmlns:p14="http://schemas.microsoft.com/office/powerpoint/2010/main" val="4244904620"/>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TTP Discussion</a:t>
            </a:r>
          </a:p>
        </p:txBody>
      </p:sp>
      <p:sp>
        <p:nvSpPr>
          <p:cNvPr id="3" name="Text Placeholder 2"/>
          <p:cNvSpPr>
            <a:spLocks noGrp="1"/>
          </p:cNvSpPr>
          <p:nvPr>
            <p:ph type="body" idx="1"/>
          </p:nvPr>
        </p:nvSpPr>
        <p:spPr/>
        <p:txBody>
          <a:bodyPr/>
          <a:lstStyle/>
          <a:p>
            <a:r>
              <a:rPr lang="en-US" dirty="0"/>
              <a:t>Selective optimization</a:t>
            </a:r>
          </a:p>
          <a:p>
            <a:pPr lvl="1"/>
            <a:r>
              <a:rPr lang="en-US" dirty="0"/>
              <a:t>Larger impact on TTP</a:t>
            </a:r>
          </a:p>
          <a:p>
            <a:pPr lvl="1"/>
            <a:r>
              <a:rPr lang="en-US" dirty="0"/>
              <a:t>Best found approach was to skip a number of primary generations between each support generation (similar to previous work), but execute several support generations in a row</a:t>
            </a:r>
          </a:p>
          <a:p>
            <a:r>
              <a:rPr lang="en-US" dirty="0"/>
              <a:t>Evaluations per local optimizer</a:t>
            </a:r>
          </a:p>
          <a:p>
            <a:pPr lvl="1"/>
            <a:r>
              <a:rPr lang="en-US" dirty="0"/>
              <a:t>Previous work found the optimal setting for this parameter was small (1 for </a:t>
            </a:r>
            <a:r>
              <a:rPr lang="en-US" dirty="0" err="1"/>
              <a:t>SuCo</a:t>
            </a:r>
            <a:r>
              <a:rPr lang="en-US" dirty="0"/>
              <a:t>-MA and 4 for </a:t>
            </a:r>
            <a:r>
              <a:rPr lang="en-US" dirty="0" err="1"/>
              <a:t>SuCo</a:t>
            </a:r>
            <a:r>
              <a:rPr lang="en-US" dirty="0"/>
              <a:t>-</a:t>
            </a:r>
            <a:r>
              <a:rPr lang="en-US" dirty="0" err="1"/>
              <a:t>Dif</a:t>
            </a:r>
            <a:r>
              <a:rPr lang="en-US" dirty="0"/>
              <a:t>-MA), however on TTP the optimal setting was 7 or 8 depending on the problem instance</a:t>
            </a:r>
          </a:p>
        </p:txBody>
      </p:sp>
    </p:spTree>
    <p:extLst>
      <p:ext uri="{BB962C8B-B14F-4D97-AF65-F5344CB8AC3E}">
        <p14:creationId xmlns:p14="http://schemas.microsoft.com/office/powerpoint/2010/main" val="3373314868"/>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TTP Discussion</a:t>
            </a:r>
          </a:p>
        </p:txBody>
      </p:sp>
      <p:sp>
        <p:nvSpPr>
          <p:cNvPr id="3" name="Text Placeholder 2"/>
          <p:cNvSpPr>
            <a:spLocks noGrp="1"/>
          </p:cNvSpPr>
          <p:nvPr>
            <p:ph type="body" idx="1"/>
          </p:nvPr>
        </p:nvSpPr>
        <p:spPr/>
        <p:txBody>
          <a:bodyPr/>
          <a:lstStyle/>
          <a:p>
            <a:r>
              <a:rPr lang="en-US" dirty="0"/>
              <a:t>Local optimizer programs are very sensitive to change</a:t>
            </a:r>
          </a:p>
          <a:p>
            <a:r>
              <a:rPr lang="en-US" dirty="0"/>
              <a:t>Strategies that worked in previous generations may not be effective in the current generation due to changes in the primary population</a:t>
            </a:r>
          </a:p>
          <a:p>
            <a:r>
              <a:rPr lang="en-US" dirty="0"/>
              <a:t>A method to aid the support population in offspring generation</a:t>
            </a:r>
          </a:p>
          <a:p>
            <a:pPr lvl="1"/>
            <a:r>
              <a:rPr lang="en-US" dirty="0"/>
              <a:t>Which primitives are effective?</a:t>
            </a:r>
          </a:p>
          <a:p>
            <a:pPr lvl="1"/>
            <a:r>
              <a:rPr lang="en-US" dirty="0"/>
              <a:t>What combinations of primitives are effective?</a:t>
            </a:r>
          </a:p>
        </p:txBody>
      </p:sp>
    </p:spTree>
    <p:extLst>
      <p:ext uri="{BB962C8B-B14F-4D97-AF65-F5344CB8AC3E}">
        <p14:creationId xmlns:p14="http://schemas.microsoft.com/office/powerpoint/2010/main" val="714565384"/>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TTP Conclusions</a:t>
            </a:r>
          </a:p>
        </p:txBody>
      </p:sp>
      <p:sp>
        <p:nvSpPr>
          <p:cNvPr id="3" name="Text Placeholder 2"/>
          <p:cNvSpPr>
            <a:spLocks noGrp="1"/>
          </p:cNvSpPr>
          <p:nvPr>
            <p:ph type="body" idx="1"/>
          </p:nvPr>
        </p:nvSpPr>
        <p:spPr/>
        <p:txBody>
          <a:bodyPr/>
          <a:lstStyle/>
          <a:p>
            <a:r>
              <a:rPr lang="en-US" dirty="0" err="1"/>
              <a:t>SuCo</a:t>
            </a:r>
            <a:r>
              <a:rPr lang="en-US" dirty="0"/>
              <a:t>-</a:t>
            </a:r>
            <a:r>
              <a:rPr lang="en-US" dirty="0" err="1"/>
              <a:t>Dif</a:t>
            </a:r>
            <a:r>
              <a:rPr lang="en-US" dirty="0"/>
              <a:t>-MA can be applied to TTP with minimal changes (new instruction set)</a:t>
            </a:r>
          </a:p>
          <a:p>
            <a:r>
              <a:rPr lang="en-US" dirty="0" err="1"/>
              <a:t>SuCo</a:t>
            </a:r>
            <a:r>
              <a:rPr lang="en-US" dirty="0"/>
              <a:t>-</a:t>
            </a:r>
            <a:r>
              <a:rPr lang="en-US" dirty="0" err="1"/>
              <a:t>Dif</a:t>
            </a:r>
            <a:r>
              <a:rPr lang="en-US" dirty="0"/>
              <a:t>-MA is a promising approach producing competitive results</a:t>
            </a:r>
          </a:p>
          <a:p>
            <a:r>
              <a:rPr lang="en-US" dirty="0"/>
              <a:t>More work is required to solve some underlying problems but could result in performance improvements</a:t>
            </a:r>
          </a:p>
          <a:p>
            <a:endParaRPr lang="en-US" dirty="0"/>
          </a:p>
        </p:txBody>
      </p:sp>
    </p:spTree>
    <p:extLst>
      <p:ext uri="{BB962C8B-B14F-4D97-AF65-F5344CB8AC3E}">
        <p14:creationId xmlns:p14="http://schemas.microsoft.com/office/powerpoint/2010/main" val="3006030482"/>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Conclusions</a:t>
            </a:r>
          </a:p>
        </p:txBody>
      </p:sp>
      <p:sp>
        <p:nvSpPr>
          <p:cNvPr id="3" name="Text Placeholder 2"/>
          <p:cNvSpPr>
            <a:spLocks noGrp="1"/>
          </p:cNvSpPr>
          <p:nvPr>
            <p:ph type="body" idx="1"/>
          </p:nvPr>
        </p:nvSpPr>
        <p:spPr/>
        <p:txBody>
          <a:bodyPr/>
          <a:lstStyle/>
          <a:p>
            <a:r>
              <a:rPr lang="en-US" dirty="0" err="1"/>
              <a:t>SuCo</a:t>
            </a:r>
            <a:r>
              <a:rPr lang="en-US" dirty="0"/>
              <a:t> has been used to successfully evolve mutation step size, crossover operators, and local optimization operators</a:t>
            </a:r>
          </a:p>
          <a:p>
            <a:pPr lvl="1"/>
            <a:r>
              <a:rPr lang="en-US" dirty="0" err="1"/>
              <a:t>SuCo</a:t>
            </a:r>
            <a:r>
              <a:rPr lang="en-US" dirty="0"/>
              <a:t> can improve performance when compared to both static parameters and operators as well as self-adapted parameters</a:t>
            </a:r>
          </a:p>
          <a:p>
            <a:r>
              <a:rPr lang="en-US" dirty="0" err="1"/>
              <a:t>SuCo</a:t>
            </a:r>
            <a:r>
              <a:rPr lang="en-US" dirty="0"/>
              <a:t>-MA and </a:t>
            </a:r>
            <a:r>
              <a:rPr lang="en-US" dirty="0" err="1"/>
              <a:t>SuCo</a:t>
            </a:r>
            <a:r>
              <a:rPr lang="en-US" dirty="0"/>
              <a:t>-</a:t>
            </a:r>
            <a:r>
              <a:rPr lang="en-US" dirty="0" err="1"/>
              <a:t>Dif</a:t>
            </a:r>
            <a:r>
              <a:rPr lang="en-US" dirty="0"/>
              <a:t>-MA evolved mainly stochastic local optimizers</a:t>
            </a:r>
          </a:p>
          <a:p>
            <a:pPr lvl="1"/>
            <a:r>
              <a:rPr lang="en-US" dirty="0"/>
              <a:t>Creating high quality deterministic optimizers is probably much harder than simple, random, “lucky” operators</a:t>
            </a:r>
          </a:p>
          <a:p>
            <a:pPr lvl="1"/>
            <a:r>
              <a:rPr lang="en-US" dirty="0"/>
              <a:t>It is challenging to create deterministic strategies instead of informed </a:t>
            </a:r>
            <a:r>
              <a:rPr lang="en-US" dirty="0" err="1"/>
              <a:t>mutators</a:t>
            </a:r>
            <a:endParaRPr lang="en-US" dirty="0"/>
          </a:p>
        </p:txBody>
      </p:sp>
    </p:spTree>
    <p:extLst>
      <p:ext uri="{BB962C8B-B14F-4D97-AF65-F5344CB8AC3E}">
        <p14:creationId xmlns:p14="http://schemas.microsoft.com/office/powerpoint/2010/main" val="53724172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a:t>
            </a:r>
            <a:r>
              <a:rPr lang="en-US" dirty="0" err="1"/>
              <a:t>SuCo</a:t>
            </a:r>
            <a:r>
              <a:rPr lang="en-US" dirty="0"/>
              <a:t> to Evolve SCX</a:t>
            </a:r>
          </a:p>
        </p:txBody>
      </p:sp>
      <p:sp>
        <p:nvSpPr>
          <p:cNvPr id="3" name="Text Placeholder 2"/>
          <p:cNvSpPr>
            <a:spLocks noGrp="1"/>
          </p:cNvSpPr>
          <p:nvPr>
            <p:ph type="body" idx="1"/>
          </p:nvPr>
        </p:nvSpPr>
        <p:spPr/>
        <p:txBody>
          <a:bodyPr/>
          <a:lstStyle/>
          <a:p>
            <a:r>
              <a:rPr lang="en-US" dirty="0"/>
              <a:t>Self-Configuring Crossover (SCX)</a:t>
            </a:r>
          </a:p>
          <a:p>
            <a:pPr lvl="1"/>
            <a:r>
              <a:rPr lang="en-US" dirty="0"/>
              <a:t>Self-adaptive technique for dynamic crossover operator design</a:t>
            </a:r>
          </a:p>
          <a:p>
            <a:pPr lvl="1"/>
            <a:r>
              <a:rPr lang="en-US" dirty="0"/>
              <a:t>Linear Genetic Programming (LGP) structure</a:t>
            </a:r>
          </a:p>
          <a:p>
            <a:pPr lvl="1"/>
            <a:r>
              <a:rPr lang="en-US" dirty="0"/>
              <a:t>Primitives</a:t>
            </a:r>
          </a:p>
          <a:p>
            <a:pPr lvl="2"/>
            <a:r>
              <a:rPr lang="en-US" dirty="0"/>
              <a:t>Swap – represents crossovers that move genetic information between parents and between positions in a single parent (n-point, uniform, permutation)</a:t>
            </a:r>
          </a:p>
          <a:p>
            <a:pPr lvl="2"/>
            <a:r>
              <a:rPr lang="en-US" dirty="0"/>
              <a:t>Merge – represents crossovers that create genetic material by combining genes (arithmetic crossover)</a:t>
            </a:r>
          </a:p>
          <a:p>
            <a:pPr lvl="2"/>
            <a:endParaRPr lang="en-US" dirty="0"/>
          </a:p>
        </p:txBody>
      </p:sp>
    </p:spTree>
    <p:extLst>
      <p:ext uri="{BB962C8B-B14F-4D97-AF65-F5344CB8AC3E}">
        <p14:creationId xmlns:p14="http://schemas.microsoft.com/office/powerpoint/2010/main" val="1130074725"/>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Work</a:t>
            </a:r>
          </a:p>
        </p:txBody>
      </p:sp>
      <p:sp>
        <p:nvSpPr>
          <p:cNvPr id="3" name="Text Placeholder 2"/>
          <p:cNvSpPr>
            <a:spLocks noGrp="1"/>
          </p:cNvSpPr>
          <p:nvPr>
            <p:ph type="body" idx="1"/>
          </p:nvPr>
        </p:nvSpPr>
        <p:spPr/>
        <p:txBody>
          <a:bodyPr/>
          <a:lstStyle/>
          <a:p>
            <a:r>
              <a:rPr lang="en-US" dirty="0"/>
              <a:t>Evolve more operators and parameters</a:t>
            </a:r>
          </a:p>
          <a:p>
            <a:pPr lvl="1"/>
            <a:r>
              <a:rPr lang="en-US" dirty="0"/>
              <a:t>Selection operators, population size, etc.</a:t>
            </a:r>
          </a:p>
          <a:p>
            <a:r>
              <a:rPr lang="en-US" dirty="0"/>
              <a:t>Perform experiments with more than two support populations</a:t>
            </a:r>
          </a:p>
          <a:p>
            <a:r>
              <a:rPr lang="en-US" dirty="0"/>
              <a:t>Determine if performance improvements from diffusion model benefits other operators/parameters in </a:t>
            </a:r>
            <a:r>
              <a:rPr lang="en-US" dirty="0" err="1"/>
              <a:t>SuCo</a:t>
            </a:r>
            <a:endParaRPr lang="en-US" dirty="0"/>
          </a:p>
          <a:p>
            <a:r>
              <a:rPr lang="en-US" dirty="0"/>
              <a:t>Improve upon local optimizer evolution</a:t>
            </a:r>
          </a:p>
          <a:p>
            <a:pPr lvl="1"/>
            <a:r>
              <a:rPr lang="en-US" dirty="0"/>
              <a:t>General improvements to program evolution to address stability/sensitivity issues</a:t>
            </a:r>
          </a:p>
          <a:p>
            <a:pPr lvl="1"/>
            <a:r>
              <a:rPr lang="en-US" dirty="0"/>
              <a:t>Address challenges of online dynamic program evolution</a:t>
            </a:r>
          </a:p>
        </p:txBody>
      </p:sp>
    </p:spTree>
    <p:extLst>
      <p:ext uri="{BB962C8B-B14F-4D97-AF65-F5344CB8AC3E}">
        <p14:creationId xmlns:p14="http://schemas.microsoft.com/office/powerpoint/2010/main" val="1160883798"/>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Text Placeholder 2"/>
          <p:cNvSpPr>
            <a:spLocks noGrp="1"/>
          </p:cNvSpPr>
          <p:nvPr>
            <p:ph type="body" idx="1"/>
          </p:nvPr>
        </p:nvSpPr>
        <p:spPr/>
        <p:txBody>
          <a:bodyPr/>
          <a:lstStyle/>
          <a:p>
            <a:r>
              <a:rPr lang="en-US" dirty="0"/>
              <a:t>Thank you!</a:t>
            </a:r>
          </a:p>
          <a:p>
            <a:r>
              <a:rPr lang="en-US" dirty="0"/>
              <a:t>Questions?</a:t>
            </a:r>
          </a:p>
        </p:txBody>
      </p:sp>
    </p:spTree>
    <p:extLst>
      <p:ext uri="{BB962C8B-B14F-4D97-AF65-F5344CB8AC3E}">
        <p14:creationId xmlns:p14="http://schemas.microsoft.com/office/powerpoint/2010/main" val="355082835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SCX Design</a:t>
            </a:r>
          </a:p>
        </p:txBody>
      </p:sp>
      <p:sp>
        <p:nvSpPr>
          <p:cNvPr id="3" name="Text Placeholder 2"/>
          <p:cNvSpPr>
            <a:spLocks noGrp="1"/>
          </p:cNvSpPr>
          <p:nvPr>
            <p:ph type="body" idx="1"/>
          </p:nvPr>
        </p:nvSpPr>
        <p:spPr/>
        <p:txBody>
          <a:bodyPr/>
          <a:lstStyle/>
          <a:p>
            <a:r>
              <a:rPr lang="en-US" dirty="0" err="1"/>
              <a:t>SuCo</a:t>
            </a:r>
            <a:r>
              <a:rPr lang="en-US" dirty="0"/>
              <a:t> + SCX</a:t>
            </a:r>
          </a:p>
          <a:p>
            <a:pPr lvl="1"/>
            <a:r>
              <a:rPr lang="en-US" dirty="0"/>
              <a:t>Two support populations</a:t>
            </a:r>
          </a:p>
          <a:p>
            <a:pPr lvl="2"/>
            <a:r>
              <a:rPr lang="en-US" dirty="0"/>
              <a:t>SCX for crossover operator</a:t>
            </a:r>
          </a:p>
          <a:p>
            <a:pPr lvl="2"/>
            <a:r>
              <a:rPr lang="en-US" dirty="0"/>
              <a:t>Mutation Step Size parameter</a:t>
            </a:r>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7027" y="4593"/>
            <a:ext cx="5123848" cy="6853408"/>
          </a:xfrm>
          <a:prstGeom prst="rect">
            <a:avLst/>
          </a:prstGeom>
        </p:spPr>
      </p:pic>
    </p:spTree>
    <p:extLst>
      <p:ext uri="{BB962C8B-B14F-4D97-AF65-F5344CB8AC3E}">
        <p14:creationId xmlns:p14="http://schemas.microsoft.com/office/powerpoint/2010/main" val="146513320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SuCo</a:t>
            </a:r>
            <a:r>
              <a:rPr lang="en-US" dirty="0"/>
              <a:t> SCX Experiments</a:t>
            </a:r>
          </a:p>
        </p:txBody>
      </p:sp>
      <p:sp>
        <p:nvSpPr>
          <p:cNvPr id="3" name="Text Placeholder 2"/>
          <p:cNvSpPr>
            <a:spLocks noGrp="1"/>
          </p:cNvSpPr>
          <p:nvPr>
            <p:ph type="body" idx="1"/>
          </p:nvPr>
        </p:nvSpPr>
        <p:spPr/>
        <p:txBody>
          <a:bodyPr/>
          <a:lstStyle/>
          <a:p>
            <a:r>
              <a:rPr lang="en-US" dirty="0" err="1"/>
              <a:t>Rastrigin</a:t>
            </a:r>
            <a:endParaRPr lang="en-US" dirty="0"/>
          </a:p>
          <a:p>
            <a:pPr lvl="1"/>
            <a:endParaRPr lang="en-US" dirty="0"/>
          </a:p>
          <a:p>
            <a:r>
              <a:rPr lang="en-US" dirty="0" err="1"/>
              <a:t>Rosenbrock</a:t>
            </a:r>
            <a:endParaRPr lang="en-US" dirty="0"/>
          </a:p>
          <a:p>
            <a:pPr lvl="1"/>
            <a:endParaRPr lang="en-US" dirty="0"/>
          </a:p>
          <a:p>
            <a:r>
              <a:rPr lang="en-US" dirty="0"/>
              <a:t>Shifted </a:t>
            </a:r>
            <a:r>
              <a:rPr lang="en-US" dirty="0" err="1"/>
              <a:t>Rastrigin</a:t>
            </a:r>
            <a:endParaRPr lang="en-US" dirty="0"/>
          </a:p>
          <a:p>
            <a:pPr lvl="1"/>
            <a:endParaRPr lang="en-US" dirty="0"/>
          </a:p>
        </p:txBody>
      </p:sp>
      <p:pic>
        <p:nvPicPr>
          <p:cNvPr id="4" name="Picture 3"/>
          <p:cNvPicPr>
            <a:picLocks noChangeAspect="1"/>
          </p:cNvPicPr>
          <p:nvPr/>
        </p:nvPicPr>
        <p:blipFill>
          <a:blip r:embed="rId2"/>
          <a:stretch>
            <a:fillRect/>
          </a:stretch>
        </p:blipFill>
        <p:spPr>
          <a:xfrm>
            <a:off x="4105976" y="1473186"/>
            <a:ext cx="6929718" cy="907860"/>
          </a:xfrm>
          <a:prstGeom prst="rect">
            <a:avLst/>
          </a:prstGeom>
        </p:spPr>
      </p:pic>
      <p:pic>
        <p:nvPicPr>
          <p:cNvPr id="5" name="Picture 4"/>
          <p:cNvPicPr>
            <a:picLocks noChangeAspect="1"/>
          </p:cNvPicPr>
          <p:nvPr/>
        </p:nvPicPr>
        <p:blipFill>
          <a:blip r:embed="rId3"/>
          <a:stretch>
            <a:fillRect/>
          </a:stretch>
        </p:blipFill>
        <p:spPr>
          <a:xfrm>
            <a:off x="4182396" y="2564811"/>
            <a:ext cx="6122613" cy="852318"/>
          </a:xfrm>
          <a:prstGeom prst="rect">
            <a:avLst/>
          </a:prstGeom>
        </p:spPr>
      </p:pic>
      <p:pic>
        <p:nvPicPr>
          <p:cNvPr id="6" name="Picture 5"/>
          <p:cNvPicPr>
            <a:picLocks noChangeAspect="1"/>
          </p:cNvPicPr>
          <p:nvPr/>
        </p:nvPicPr>
        <p:blipFill>
          <a:blip r:embed="rId4"/>
          <a:stretch>
            <a:fillRect/>
          </a:stretch>
        </p:blipFill>
        <p:spPr>
          <a:xfrm>
            <a:off x="4182396" y="3833095"/>
            <a:ext cx="5901997" cy="396005"/>
          </a:xfrm>
          <a:prstGeom prst="rect">
            <a:avLst/>
          </a:prstGeom>
        </p:spPr>
      </p:pic>
    </p:spTree>
    <p:extLst>
      <p:ext uri="{BB962C8B-B14F-4D97-AF65-F5344CB8AC3E}">
        <p14:creationId xmlns:p14="http://schemas.microsoft.com/office/powerpoint/2010/main" val="207657403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SuCo</a:t>
            </a:r>
            <a:r>
              <a:rPr lang="en-US" dirty="0"/>
              <a:t> SCX Results</a:t>
            </a:r>
          </a:p>
        </p:txBody>
      </p:sp>
      <p:pic>
        <p:nvPicPr>
          <p:cNvPr id="4" name="Picture 3"/>
          <p:cNvPicPr>
            <a:picLocks noChangeAspect="1"/>
          </p:cNvPicPr>
          <p:nvPr/>
        </p:nvPicPr>
        <p:blipFill>
          <a:blip r:embed="rId2"/>
          <a:stretch>
            <a:fillRect/>
          </a:stretch>
        </p:blipFill>
        <p:spPr>
          <a:xfrm>
            <a:off x="4916456" y="3159800"/>
            <a:ext cx="6896100" cy="1609725"/>
          </a:xfrm>
          <a:prstGeom prst="rect">
            <a:avLst/>
          </a:prstGeom>
        </p:spPr>
      </p:pic>
      <p:pic>
        <p:nvPicPr>
          <p:cNvPr id="5" name="Picture 4"/>
          <p:cNvPicPr>
            <a:picLocks noChangeAspect="1"/>
          </p:cNvPicPr>
          <p:nvPr/>
        </p:nvPicPr>
        <p:blipFill>
          <a:blip r:embed="rId3"/>
          <a:stretch>
            <a:fillRect/>
          </a:stretch>
        </p:blipFill>
        <p:spPr>
          <a:xfrm>
            <a:off x="5216493" y="5038853"/>
            <a:ext cx="6286500" cy="1609725"/>
          </a:xfrm>
          <a:prstGeom prst="rect">
            <a:avLst/>
          </a:prstGeom>
        </p:spPr>
      </p:pic>
      <p:pic>
        <p:nvPicPr>
          <p:cNvPr id="6" name="Picture 5"/>
          <p:cNvPicPr>
            <a:picLocks noChangeAspect="1"/>
          </p:cNvPicPr>
          <p:nvPr/>
        </p:nvPicPr>
        <p:blipFill>
          <a:blip r:embed="rId4"/>
          <a:stretch>
            <a:fillRect/>
          </a:stretch>
        </p:blipFill>
        <p:spPr>
          <a:xfrm>
            <a:off x="4906931" y="1290273"/>
            <a:ext cx="6905625" cy="1600200"/>
          </a:xfrm>
          <a:prstGeom prst="rect">
            <a:avLst/>
          </a:prstGeom>
        </p:spPr>
      </p:pic>
      <p:sp>
        <p:nvSpPr>
          <p:cNvPr id="8" name="TextBox 7"/>
          <p:cNvSpPr txBox="1"/>
          <p:nvPr/>
        </p:nvSpPr>
        <p:spPr>
          <a:xfrm>
            <a:off x="7539903" y="2798871"/>
            <a:ext cx="1639680"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457200" rtl="0" fontAlgn="auto" latinLnBrk="1" hangingPunct="0">
              <a:lnSpc>
                <a:spcPct val="100000"/>
              </a:lnSpc>
              <a:spcBef>
                <a:spcPts val="0"/>
              </a:spcBef>
              <a:spcAft>
                <a:spcPts val="0"/>
              </a:spcAft>
              <a:buClr>
                <a:srgbClr val="000000"/>
              </a:buClr>
              <a:buSzTx/>
              <a:buFont typeface="Calibri"/>
              <a:buNone/>
              <a:tabLst/>
            </a:pPr>
            <a:r>
              <a:rPr kumimoji="0" lang="en-US" sz="1800" b="0" i="0" u="none" strike="noStrike" cap="none" spc="0" normalizeH="0" baseline="0" dirty="0" err="1">
                <a:ln>
                  <a:noFill/>
                </a:ln>
                <a:solidFill>
                  <a:srgbClr val="000000"/>
                </a:solidFill>
                <a:effectLst/>
                <a:uFill>
                  <a:solidFill>
                    <a:srgbClr val="000000"/>
                  </a:solidFill>
                </a:uFill>
                <a:latin typeface="+mn-lt"/>
                <a:ea typeface="+mn-ea"/>
                <a:cs typeface="+mn-cs"/>
                <a:sym typeface="Calibri"/>
              </a:rPr>
              <a:t>Rastrigin</a:t>
            </a:r>
            <a:r>
              <a:rPr kumimoji="0" lang="en-US" sz="1800" b="0" i="0" u="none" strike="noStrike" cap="none" spc="0" normalizeH="0" baseline="0" dirty="0">
                <a:ln>
                  <a:noFill/>
                </a:ln>
                <a:solidFill>
                  <a:srgbClr val="000000"/>
                </a:solidFill>
                <a:effectLst/>
                <a:uFill>
                  <a:solidFill>
                    <a:srgbClr val="000000"/>
                  </a:solidFill>
                </a:uFill>
                <a:latin typeface="+mn-lt"/>
                <a:ea typeface="+mn-ea"/>
                <a:cs typeface="+mn-cs"/>
                <a:sym typeface="Calibri"/>
              </a:rPr>
              <a:t> Results</a:t>
            </a:r>
          </a:p>
        </p:txBody>
      </p:sp>
      <p:sp>
        <p:nvSpPr>
          <p:cNvPr id="9" name="TextBox 8"/>
          <p:cNvSpPr txBox="1"/>
          <p:nvPr/>
        </p:nvSpPr>
        <p:spPr>
          <a:xfrm>
            <a:off x="7182080" y="4677923"/>
            <a:ext cx="2355325"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457200" rtl="0" fontAlgn="auto" latinLnBrk="1" hangingPunct="0">
              <a:lnSpc>
                <a:spcPct val="100000"/>
              </a:lnSpc>
              <a:spcBef>
                <a:spcPts val="0"/>
              </a:spcBef>
              <a:spcAft>
                <a:spcPts val="0"/>
              </a:spcAft>
              <a:buClr>
                <a:srgbClr val="000000"/>
              </a:buClr>
              <a:buSzTx/>
              <a:buFont typeface="Calibri"/>
              <a:buNone/>
              <a:tabLst/>
            </a:pPr>
            <a:r>
              <a:rPr kumimoji="0" lang="en-US" sz="1800" b="0" i="0" u="none" strike="noStrike" cap="none" spc="0" normalizeH="0" baseline="0" dirty="0">
                <a:ln>
                  <a:noFill/>
                </a:ln>
                <a:solidFill>
                  <a:srgbClr val="000000"/>
                </a:solidFill>
                <a:effectLst/>
                <a:uFill>
                  <a:solidFill>
                    <a:srgbClr val="000000"/>
                  </a:solidFill>
                </a:uFill>
                <a:latin typeface="+mn-lt"/>
                <a:ea typeface="+mn-ea"/>
                <a:cs typeface="+mn-cs"/>
                <a:sym typeface="Calibri"/>
              </a:rPr>
              <a:t>Shifted </a:t>
            </a:r>
            <a:r>
              <a:rPr kumimoji="0" lang="en-US" sz="1800" b="0" i="0" u="none" strike="noStrike" cap="none" spc="0" normalizeH="0" baseline="0" dirty="0" err="1">
                <a:ln>
                  <a:noFill/>
                </a:ln>
                <a:solidFill>
                  <a:srgbClr val="000000"/>
                </a:solidFill>
                <a:effectLst/>
                <a:uFill>
                  <a:solidFill>
                    <a:srgbClr val="000000"/>
                  </a:solidFill>
                </a:uFill>
                <a:latin typeface="+mn-lt"/>
                <a:ea typeface="+mn-ea"/>
                <a:cs typeface="+mn-cs"/>
                <a:sym typeface="Calibri"/>
              </a:rPr>
              <a:t>Rastrigin</a:t>
            </a:r>
            <a:r>
              <a:rPr kumimoji="0" lang="en-US" sz="1800" b="0" i="0" u="none" strike="noStrike" cap="none" spc="0" normalizeH="0" baseline="0" dirty="0">
                <a:ln>
                  <a:noFill/>
                </a:ln>
                <a:solidFill>
                  <a:srgbClr val="000000"/>
                </a:solidFill>
                <a:effectLst/>
                <a:uFill>
                  <a:solidFill>
                    <a:srgbClr val="000000"/>
                  </a:solidFill>
                </a:uFill>
                <a:latin typeface="+mn-lt"/>
                <a:ea typeface="+mn-ea"/>
                <a:cs typeface="+mn-cs"/>
                <a:sym typeface="Calibri"/>
              </a:rPr>
              <a:t> Results</a:t>
            </a:r>
          </a:p>
        </p:txBody>
      </p:sp>
      <p:sp>
        <p:nvSpPr>
          <p:cNvPr id="10" name="TextBox 9"/>
          <p:cNvSpPr txBox="1"/>
          <p:nvPr/>
        </p:nvSpPr>
        <p:spPr>
          <a:xfrm>
            <a:off x="7402588" y="6547644"/>
            <a:ext cx="1914307"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457200" rtl="0" fontAlgn="auto" latinLnBrk="1" hangingPunct="0">
              <a:lnSpc>
                <a:spcPct val="100000"/>
              </a:lnSpc>
              <a:spcBef>
                <a:spcPts val="0"/>
              </a:spcBef>
              <a:spcAft>
                <a:spcPts val="0"/>
              </a:spcAft>
              <a:buClr>
                <a:srgbClr val="000000"/>
              </a:buClr>
              <a:buSzTx/>
              <a:buFont typeface="Calibri"/>
              <a:buNone/>
              <a:tabLst/>
            </a:pPr>
            <a:r>
              <a:rPr kumimoji="0" lang="en-US" sz="1800" b="0" i="0" u="none" strike="noStrike" cap="none" spc="0" normalizeH="0" baseline="0" dirty="0" err="1">
                <a:ln>
                  <a:noFill/>
                </a:ln>
                <a:solidFill>
                  <a:srgbClr val="000000"/>
                </a:solidFill>
                <a:effectLst/>
                <a:uFill>
                  <a:solidFill>
                    <a:srgbClr val="000000"/>
                  </a:solidFill>
                </a:uFill>
                <a:latin typeface="+mn-lt"/>
                <a:ea typeface="+mn-ea"/>
                <a:cs typeface="+mn-cs"/>
                <a:sym typeface="Calibri"/>
              </a:rPr>
              <a:t>Rosenbrock</a:t>
            </a:r>
            <a:r>
              <a:rPr kumimoji="0" lang="en-US" sz="1800" b="0" i="0" u="none" strike="noStrike" cap="none" spc="0" normalizeH="0" baseline="0" dirty="0">
                <a:ln>
                  <a:noFill/>
                </a:ln>
                <a:solidFill>
                  <a:srgbClr val="000000"/>
                </a:solidFill>
                <a:effectLst/>
                <a:uFill>
                  <a:solidFill>
                    <a:srgbClr val="000000"/>
                  </a:solidFill>
                </a:uFill>
                <a:latin typeface="+mn-lt"/>
                <a:ea typeface="+mn-ea"/>
                <a:cs typeface="+mn-cs"/>
                <a:sym typeface="Calibri"/>
              </a:rPr>
              <a:t> Results</a:t>
            </a:r>
          </a:p>
        </p:txBody>
      </p:sp>
      <p:sp>
        <p:nvSpPr>
          <p:cNvPr id="11" name="Text Placeholder 2"/>
          <p:cNvSpPr>
            <a:spLocks noGrp="1"/>
          </p:cNvSpPr>
          <p:nvPr>
            <p:ph type="body" idx="1"/>
          </p:nvPr>
        </p:nvSpPr>
        <p:spPr>
          <a:xfrm>
            <a:off x="300414" y="1600199"/>
            <a:ext cx="4606515" cy="5257802"/>
          </a:xfrm>
        </p:spPr>
        <p:txBody>
          <a:bodyPr/>
          <a:lstStyle/>
          <a:p>
            <a:r>
              <a:rPr lang="en-US" dirty="0"/>
              <a:t>Man-Whitney U tests with </a:t>
            </a:r>
            <a:r>
              <a:rPr lang="el-GR" dirty="0"/>
              <a:t>α</a:t>
            </a:r>
            <a:r>
              <a:rPr lang="en-US" dirty="0"/>
              <a:t> = 0.01</a:t>
            </a:r>
          </a:p>
          <a:p>
            <a:pPr lvl="1"/>
            <a:r>
              <a:rPr lang="en-US" dirty="0" err="1"/>
              <a:t>SuCo</a:t>
            </a:r>
            <a:r>
              <a:rPr lang="en-US" dirty="0"/>
              <a:t> Mutation + </a:t>
            </a:r>
            <a:r>
              <a:rPr lang="en-US" dirty="0" err="1"/>
              <a:t>SuCo</a:t>
            </a:r>
            <a:r>
              <a:rPr lang="en-US" dirty="0"/>
              <a:t> SCX was found to be the best combination on </a:t>
            </a:r>
            <a:r>
              <a:rPr lang="en-US" dirty="0" err="1"/>
              <a:t>Rastrigin</a:t>
            </a:r>
            <a:r>
              <a:rPr lang="en-US" dirty="0"/>
              <a:t> and </a:t>
            </a:r>
            <a:r>
              <a:rPr lang="en-US" dirty="0" err="1"/>
              <a:t>Rosenbrock</a:t>
            </a:r>
            <a:endParaRPr lang="en-US" dirty="0"/>
          </a:p>
          <a:p>
            <a:pPr lvl="1"/>
            <a:r>
              <a:rPr lang="en-US" dirty="0" err="1"/>
              <a:t>SuCo</a:t>
            </a:r>
            <a:r>
              <a:rPr lang="en-US" dirty="0"/>
              <a:t> Mutation + </a:t>
            </a:r>
            <a:r>
              <a:rPr lang="en-US" dirty="0" err="1"/>
              <a:t>SuCo</a:t>
            </a:r>
            <a:r>
              <a:rPr lang="en-US" dirty="0"/>
              <a:t> SCX was the same as </a:t>
            </a:r>
            <a:r>
              <a:rPr lang="en-US" dirty="0" err="1"/>
              <a:t>SuCo</a:t>
            </a:r>
            <a:r>
              <a:rPr lang="en-US" dirty="0"/>
              <a:t> Mutation + SA SCX on Shifted </a:t>
            </a:r>
            <a:r>
              <a:rPr lang="en-US" dirty="0" err="1"/>
              <a:t>Rastrigin</a:t>
            </a:r>
            <a:endParaRPr lang="en-US" dirty="0"/>
          </a:p>
          <a:p>
            <a:pPr lvl="1"/>
            <a:endParaRPr lang="en-US" dirty="0"/>
          </a:p>
        </p:txBody>
      </p:sp>
    </p:spTree>
    <p:extLst>
      <p:ext uri="{BB962C8B-B14F-4D97-AF65-F5344CB8AC3E}">
        <p14:creationId xmlns:p14="http://schemas.microsoft.com/office/powerpoint/2010/main" val="333621414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SuCo</a:t>
            </a:r>
            <a:r>
              <a:rPr lang="en-US" dirty="0"/>
              <a:t> SCX Discussion</a:t>
            </a:r>
          </a:p>
        </p:txBody>
      </p:sp>
      <p:sp>
        <p:nvSpPr>
          <p:cNvPr id="3" name="Text Placeholder 2"/>
          <p:cNvSpPr>
            <a:spLocks noGrp="1"/>
          </p:cNvSpPr>
          <p:nvPr>
            <p:ph type="body" idx="1"/>
          </p:nvPr>
        </p:nvSpPr>
        <p:spPr>
          <a:xfrm>
            <a:off x="609600" y="1600199"/>
            <a:ext cx="5669902" cy="5257802"/>
          </a:xfrm>
        </p:spPr>
        <p:txBody>
          <a:bodyPr/>
          <a:lstStyle/>
          <a:p>
            <a:r>
              <a:rPr lang="en-US" dirty="0" err="1"/>
              <a:t>Evals</a:t>
            </a:r>
            <a:r>
              <a:rPr lang="en-US" dirty="0"/>
              <a:t> Per Generation</a:t>
            </a:r>
          </a:p>
          <a:p>
            <a:pPr lvl="1"/>
            <a:r>
              <a:rPr lang="en-US" dirty="0"/>
              <a:t>Mean best fitness over 50 runs on Shifted </a:t>
            </a:r>
            <a:r>
              <a:rPr lang="en-US" dirty="0" err="1"/>
              <a:t>Rastrigin</a:t>
            </a:r>
            <a:endParaRPr lang="en-US" dirty="0"/>
          </a:p>
          <a:p>
            <a:pPr lvl="1"/>
            <a:r>
              <a:rPr lang="en-US" dirty="0"/>
              <a:t>Less evaluations per generation results in faster adjustments from support population</a:t>
            </a:r>
          </a:p>
          <a:p>
            <a:pPr lvl="1"/>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9669" y="2120172"/>
            <a:ext cx="5022731" cy="4217856"/>
          </a:xfrm>
          <a:prstGeom prst="rect">
            <a:avLst/>
          </a:prstGeom>
        </p:spPr>
      </p:pic>
    </p:spTree>
    <p:extLst>
      <p:ext uri="{BB962C8B-B14F-4D97-AF65-F5344CB8AC3E}">
        <p14:creationId xmlns:p14="http://schemas.microsoft.com/office/powerpoint/2010/main" val="2210488104"/>
      </p:ext>
    </p:extLst>
  </p:cSld>
  <p:clrMapOvr>
    <a:masterClrMapping/>
  </p:clrMapOvr>
  <p:transition spd="med"/>
</p:sld>
</file>

<file path=ppt/theme/_rels/theme2.xml.rels><?xml version="1.0" encoding="UTF-8" standalone="yes"?>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Calibri"/>
        <a:ea typeface="Calibri"/>
        <a:cs typeface="Calibri"/>
      </a:majorFont>
      <a:minorFont>
        <a:latin typeface="Calibri"/>
        <a:ea typeface="Calibri"/>
        <a:cs typeface="Calibri"/>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
            <a:srgbClr val="000000"/>
          </a:buClr>
          <a:buSzTx/>
          <a:buFont typeface="Calibri"/>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1" hangingPunct="0">
          <a:lnSpc>
            <a:spcPct val="100000"/>
          </a:lnSpc>
          <a:spcBef>
            <a:spcPts val="0"/>
          </a:spcBef>
          <a:spcAft>
            <a:spcPts val="0"/>
          </a:spcAft>
          <a:buClr>
            <a:srgbClr val="000000"/>
          </a:buClr>
          <a:buSzTx/>
          <a:buFont typeface="Calibri"/>
          <a:buNone/>
          <a:tabLst/>
          <a:defRPr kumimoji="0" sz="1800" b="0" i="0" u="none" strike="noStrike" cap="none" spc="0" normalizeH="0" baseline="0">
            <a:ln>
              <a:noFill/>
            </a:ln>
            <a:solidFill>
              <a:srgbClr val="000000"/>
            </a:solidFill>
            <a:effectLst/>
            <a:uFill>
              <a:solidFill>
                <a:srgbClr val="000000"/>
              </a:solidFill>
            </a:uFill>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1641</TotalTime>
  <Words>1911</Words>
  <Application>Microsoft Office PowerPoint</Application>
  <PresentationFormat>Widescreen</PresentationFormat>
  <Paragraphs>272</Paragraphs>
  <Slides>51</Slides>
  <Notes>6</Notes>
  <HiddenSlides>0</HiddenSlides>
  <MMClips>0</MMClips>
  <ScaleCrop>false</ScaleCrop>
  <HeadingPairs>
    <vt:vector size="4" baseType="variant">
      <vt:variant>
        <vt:lpstr>Theme</vt:lpstr>
      </vt:variant>
      <vt:variant>
        <vt:i4>2</vt:i4>
      </vt:variant>
      <vt:variant>
        <vt:lpstr>Slide Titles</vt:lpstr>
      </vt:variant>
      <vt:variant>
        <vt:i4>51</vt:i4>
      </vt:variant>
    </vt:vector>
  </HeadingPairs>
  <TitlesOfParts>
    <vt:vector size="53" baseType="lpstr">
      <vt:lpstr>Office Theme</vt:lpstr>
      <vt:lpstr>White</vt:lpstr>
      <vt:lpstr>Employing Supportive Coevolution for the Automated Design and Configuration of Evolutionary Algorithm Operators and Parameters</vt:lpstr>
      <vt:lpstr>Outline</vt:lpstr>
      <vt:lpstr>Introduction GP</vt:lpstr>
      <vt:lpstr>Introduction SuCo</vt:lpstr>
      <vt:lpstr>Using SuCo to Evolve SCX</vt:lpstr>
      <vt:lpstr>SCX Design</vt:lpstr>
      <vt:lpstr>SuCo SCX Experiments</vt:lpstr>
      <vt:lpstr>SuCo SCX Results</vt:lpstr>
      <vt:lpstr>SuCo SCX Discussion</vt:lpstr>
      <vt:lpstr>SuCo SCX Discussion</vt:lpstr>
      <vt:lpstr>SuCo SCX Conclusions</vt:lpstr>
      <vt:lpstr>SuCo MA</vt:lpstr>
      <vt:lpstr>SuCo MA Structure</vt:lpstr>
      <vt:lpstr>PushGP Vector Stack Instructions</vt:lpstr>
      <vt:lpstr>SuCo MA Experiments</vt:lpstr>
      <vt:lpstr>SuCo MA Results</vt:lpstr>
      <vt:lpstr>SuCo MA Results</vt:lpstr>
      <vt:lpstr>SuCo MA Results</vt:lpstr>
      <vt:lpstr>SuCo MA Evolved Optimizers</vt:lpstr>
      <vt:lpstr>SuCo MA Discussion</vt:lpstr>
      <vt:lpstr>SuCo MA Discussion</vt:lpstr>
      <vt:lpstr>SuCo MA Discussion</vt:lpstr>
      <vt:lpstr>SuCo MA Conclusions</vt:lpstr>
      <vt:lpstr>SuCo-Dif-MA</vt:lpstr>
      <vt:lpstr>SuCo-Dif-MA PushGP Vector Instructions</vt:lpstr>
      <vt:lpstr>SuCo-Dif-MA Experiments</vt:lpstr>
      <vt:lpstr>SuCo-Dif-MA Results</vt:lpstr>
      <vt:lpstr>SuCo-Dif-MA Results</vt:lpstr>
      <vt:lpstr>SuCo-Dif-MA Results</vt:lpstr>
      <vt:lpstr>SuCo-Dif-MA Discussion</vt:lpstr>
      <vt:lpstr>High Performance Optimizer Discovery</vt:lpstr>
      <vt:lpstr>SuCo-Dif-MA Discussion</vt:lpstr>
      <vt:lpstr>SuCo-Dif-MA Conclusions</vt:lpstr>
      <vt:lpstr>SuCo-Dif-MA and TTP</vt:lpstr>
      <vt:lpstr>TTP Problem Definition</vt:lpstr>
      <vt:lpstr>TTP Problem Definition</vt:lpstr>
      <vt:lpstr>TTP Example</vt:lpstr>
      <vt:lpstr>TTP Example</vt:lpstr>
      <vt:lpstr>TTP Example</vt:lpstr>
      <vt:lpstr>TTP Example</vt:lpstr>
      <vt:lpstr>SuCo-Dif-MA TTP Instructions</vt:lpstr>
      <vt:lpstr>Experiments</vt:lpstr>
      <vt:lpstr>SuCo-Dif-MA TTP Results</vt:lpstr>
      <vt:lpstr>SuCo-Dif-MA TTP Results</vt:lpstr>
      <vt:lpstr>SuCo-Dif-MA TTP Results</vt:lpstr>
      <vt:lpstr>TTP Discussion</vt:lpstr>
      <vt:lpstr>TTP Discussion</vt:lpstr>
      <vt:lpstr>TTP Conclusions</vt:lpstr>
      <vt:lpstr>Final Conclusions</vt:lpstr>
      <vt:lpstr>Future Work</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Visual Relative Navigation SBIR Topic#: ST18C-006 Modeling and Controls</dc:title>
  <dc:creator>Robert Brothers</dc:creator>
  <cp:lastModifiedBy>Nathaniel Kamrath</cp:lastModifiedBy>
  <cp:revision>140</cp:revision>
  <dcterms:created xsi:type="dcterms:W3CDTF">2018-10-12T15:40:30Z</dcterms:created>
  <dcterms:modified xsi:type="dcterms:W3CDTF">2021-11-15T16:33:54Z</dcterms:modified>
</cp:coreProperties>
</file>