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63" r:id="rId2"/>
    <p:sldMasterId id="2147483765" r:id="rId3"/>
    <p:sldMasterId id="2147484522" r:id="rId4"/>
    <p:sldMasterId id="2147485254" r:id="rId5"/>
  </p:sldMasterIdLst>
  <p:notesMasterIdLst>
    <p:notesMasterId r:id="rId201"/>
  </p:notesMasterIdLst>
  <p:sldIdLst>
    <p:sldId id="256" r:id="rId6"/>
    <p:sldId id="257" r:id="rId7"/>
    <p:sldId id="456" r:id="rId8"/>
    <p:sldId id="457" r:id="rId9"/>
    <p:sldId id="449" r:id="rId10"/>
    <p:sldId id="258" r:id="rId11"/>
    <p:sldId id="259" r:id="rId12"/>
    <p:sldId id="261" r:id="rId13"/>
    <p:sldId id="447" r:id="rId14"/>
    <p:sldId id="274" r:id="rId15"/>
    <p:sldId id="275" r:id="rId16"/>
    <p:sldId id="263" r:id="rId17"/>
    <p:sldId id="264" r:id="rId18"/>
    <p:sldId id="272" r:id="rId19"/>
    <p:sldId id="273" r:id="rId20"/>
    <p:sldId id="266" r:id="rId21"/>
    <p:sldId id="267" r:id="rId22"/>
    <p:sldId id="271" r:id="rId23"/>
    <p:sldId id="270" r:id="rId24"/>
    <p:sldId id="277" r:id="rId25"/>
    <p:sldId id="358" r:id="rId26"/>
    <p:sldId id="280" r:id="rId27"/>
    <p:sldId id="282" r:id="rId28"/>
    <p:sldId id="283" r:id="rId29"/>
    <p:sldId id="284" r:id="rId30"/>
    <p:sldId id="373" r:id="rId31"/>
    <p:sldId id="384" r:id="rId32"/>
    <p:sldId id="385" r:id="rId33"/>
    <p:sldId id="386" r:id="rId34"/>
    <p:sldId id="389" r:id="rId35"/>
    <p:sldId id="387" r:id="rId36"/>
    <p:sldId id="496" r:id="rId37"/>
    <p:sldId id="497" r:id="rId38"/>
    <p:sldId id="498" r:id="rId39"/>
    <p:sldId id="499" r:id="rId40"/>
    <p:sldId id="500" r:id="rId41"/>
    <p:sldId id="501" r:id="rId42"/>
    <p:sldId id="502" r:id="rId43"/>
    <p:sldId id="503" r:id="rId44"/>
    <p:sldId id="504" r:id="rId45"/>
    <p:sldId id="375" r:id="rId46"/>
    <p:sldId id="377" r:id="rId47"/>
    <p:sldId id="505" r:id="rId48"/>
    <p:sldId id="376" r:id="rId49"/>
    <p:sldId id="506" r:id="rId50"/>
    <p:sldId id="290" r:id="rId51"/>
    <p:sldId id="291" r:id="rId52"/>
    <p:sldId id="417" r:id="rId53"/>
    <p:sldId id="418" r:id="rId54"/>
    <p:sldId id="293" r:id="rId55"/>
    <p:sldId id="294" r:id="rId56"/>
    <p:sldId id="292" r:id="rId57"/>
    <p:sldId id="379" r:id="rId58"/>
    <p:sldId id="380" r:id="rId59"/>
    <p:sldId id="481" r:id="rId60"/>
    <p:sldId id="482" r:id="rId61"/>
    <p:sldId id="507" r:id="rId62"/>
    <p:sldId id="508" r:id="rId63"/>
    <p:sldId id="474" r:id="rId64"/>
    <p:sldId id="475" r:id="rId65"/>
    <p:sldId id="476" r:id="rId66"/>
    <p:sldId id="477" r:id="rId67"/>
    <p:sldId id="479" r:id="rId68"/>
    <p:sldId id="480" r:id="rId69"/>
    <p:sldId id="478" r:id="rId70"/>
    <p:sldId id="509" r:id="rId71"/>
    <p:sldId id="393" r:id="rId72"/>
    <p:sldId id="394" r:id="rId73"/>
    <p:sldId id="395" r:id="rId74"/>
    <p:sldId id="396" r:id="rId75"/>
    <p:sldId id="397" r:id="rId76"/>
    <p:sldId id="398" r:id="rId77"/>
    <p:sldId id="399" r:id="rId78"/>
    <p:sldId id="510" r:id="rId79"/>
    <p:sldId id="511" r:id="rId80"/>
    <p:sldId id="400" r:id="rId81"/>
    <p:sldId id="401" r:id="rId82"/>
    <p:sldId id="406" r:id="rId83"/>
    <p:sldId id="402" r:id="rId84"/>
    <p:sldId id="403" r:id="rId85"/>
    <p:sldId id="404" r:id="rId86"/>
    <p:sldId id="405" r:id="rId87"/>
    <p:sldId id="308" r:id="rId88"/>
    <p:sldId id="309" r:id="rId89"/>
    <p:sldId id="310" r:id="rId90"/>
    <p:sldId id="311" r:id="rId91"/>
    <p:sldId id="312" r:id="rId92"/>
    <p:sldId id="313" r:id="rId93"/>
    <p:sldId id="314" r:id="rId94"/>
    <p:sldId id="315" r:id="rId95"/>
    <p:sldId id="316" r:id="rId96"/>
    <p:sldId id="317" r:id="rId97"/>
    <p:sldId id="318" r:id="rId98"/>
    <p:sldId id="319" r:id="rId99"/>
    <p:sldId id="320" r:id="rId100"/>
    <p:sldId id="321" r:id="rId101"/>
    <p:sldId id="322" r:id="rId102"/>
    <p:sldId id="324" r:id="rId103"/>
    <p:sldId id="325" r:id="rId104"/>
    <p:sldId id="407" r:id="rId105"/>
    <p:sldId id="408" r:id="rId106"/>
    <p:sldId id="409" r:id="rId107"/>
    <p:sldId id="410" r:id="rId108"/>
    <p:sldId id="411" r:id="rId109"/>
    <p:sldId id="412" r:id="rId110"/>
    <p:sldId id="413" r:id="rId111"/>
    <p:sldId id="414" r:id="rId112"/>
    <p:sldId id="415" r:id="rId113"/>
    <p:sldId id="416" r:id="rId114"/>
    <p:sldId id="326" r:id="rId115"/>
    <p:sldId id="327" r:id="rId116"/>
    <p:sldId id="328" r:id="rId117"/>
    <p:sldId id="458" r:id="rId118"/>
    <p:sldId id="512" r:id="rId119"/>
    <p:sldId id="329" r:id="rId120"/>
    <p:sldId id="492" r:id="rId121"/>
    <p:sldId id="330" r:id="rId122"/>
    <p:sldId id="489" r:id="rId123"/>
    <p:sldId id="488" r:id="rId124"/>
    <p:sldId id="331" r:id="rId125"/>
    <p:sldId id="491" r:id="rId126"/>
    <p:sldId id="332" r:id="rId127"/>
    <p:sldId id="487" r:id="rId128"/>
    <p:sldId id="334" r:id="rId129"/>
    <p:sldId id="336" r:id="rId130"/>
    <p:sldId id="419" r:id="rId131"/>
    <p:sldId id="420" r:id="rId132"/>
    <p:sldId id="421" r:id="rId133"/>
    <p:sldId id="335" r:id="rId134"/>
    <p:sldId id="381" r:id="rId135"/>
    <p:sldId id="382" r:id="rId136"/>
    <p:sldId id="337" r:id="rId137"/>
    <p:sldId id="486" r:id="rId138"/>
    <p:sldId id="383" r:id="rId139"/>
    <p:sldId id="436" r:id="rId140"/>
    <p:sldId id="437" r:id="rId141"/>
    <p:sldId id="438" r:id="rId142"/>
    <p:sldId id="439" r:id="rId143"/>
    <p:sldId id="440" r:id="rId144"/>
    <p:sldId id="441" r:id="rId145"/>
    <p:sldId id="442" r:id="rId146"/>
    <p:sldId id="444" r:id="rId147"/>
    <p:sldId id="445" r:id="rId148"/>
    <p:sldId id="446" r:id="rId149"/>
    <p:sldId id="422" r:id="rId150"/>
    <p:sldId id="485" r:id="rId151"/>
    <p:sldId id="423" r:id="rId152"/>
    <p:sldId id="424" r:id="rId153"/>
    <p:sldId id="425" r:id="rId154"/>
    <p:sldId id="426" r:id="rId155"/>
    <p:sldId id="427" r:id="rId156"/>
    <p:sldId id="428" r:id="rId157"/>
    <p:sldId id="429" r:id="rId158"/>
    <p:sldId id="430" r:id="rId159"/>
    <p:sldId id="431" r:id="rId160"/>
    <p:sldId id="432" r:id="rId161"/>
    <p:sldId id="340" r:id="rId162"/>
    <p:sldId id="339" r:id="rId163"/>
    <p:sldId id="392" r:id="rId164"/>
    <p:sldId id="342" r:id="rId165"/>
    <p:sldId id="343" r:id="rId166"/>
    <p:sldId id="453" r:id="rId167"/>
    <p:sldId id="454" r:id="rId168"/>
    <p:sldId id="455" r:id="rId169"/>
    <p:sldId id="346" r:id="rId170"/>
    <p:sldId id="347" r:id="rId171"/>
    <p:sldId id="348" r:id="rId172"/>
    <p:sldId id="349" r:id="rId173"/>
    <p:sldId id="350" r:id="rId174"/>
    <p:sldId id="351" r:id="rId175"/>
    <p:sldId id="352" r:id="rId176"/>
    <p:sldId id="356" r:id="rId177"/>
    <p:sldId id="357" r:id="rId178"/>
    <p:sldId id="493" r:id="rId179"/>
    <p:sldId id="353" r:id="rId180"/>
    <p:sldId id="354" r:id="rId181"/>
    <p:sldId id="433" r:id="rId182"/>
    <p:sldId id="513" r:id="rId183"/>
    <p:sldId id="494" r:id="rId184"/>
    <p:sldId id="514" r:id="rId185"/>
    <p:sldId id="495" r:id="rId186"/>
    <p:sldId id="434" r:id="rId187"/>
    <p:sldId id="515" r:id="rId188"/>
    <p:sldId id="435" r:id="rId189"/>
    <p:sldId id="460" r:id="rId190"/>
    <p:sldId id="461" r:id="rId191"/>
    <p:sldId id="462" r:id="rId192"/>
    <p:sldId id="463" r:id="rId193"/>
    <p:sldId id="464" r:id="rId194"/>
    <p:sldId id="465" r:id="rId195"/>
    <p:sldId id="466" r:id="rId196"/>
    <p:sldId id="467" r:id="rId197"/>
    <p:sldId id="468" r:id="rId198"/>
    <p:sldId id="516" r:id="rId199"/>
    <p:sldId id="471" r:id="rId20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5pPr>
    <a:lvl6pPr marL="2286000" algn="l" defTabSz="914400" rtl="0" eaLnBrk="1" latinLnBrk="0" hangingPunct="1">
      <a:defRPr kern="1200">
        <a:solidFill>
          <a:schemeClr val="tx1"/>
        </a:solidFill>
        <a:latin typeface="Arial Black" panose="020B0A04020102020204" pitchFamily="34" charset="0"/>
        <a:ea typeface="+mn-ea"/>
        <a:cs typeface="+mn-cs"/>
      </a:defRPr>
    </a:lvl6pPr>
    <a:lvl7pPr marL="2743200" algn="l" defTabSz="914400" rtl="0" eaLnBrk="1" latinLnBrk="0" hangingPunct="1">
      <a:defRPr kern="1200">
        <a:solidFill>
          <a:schemeClr val="tx1"/>
        </a:solidFill>
        <a:latin typeface="Arial Black" panose="020B0A04020102020204" pitchFamily="34" charset="0"/>
        <a:ea typeface="+mn-ea"/>
        <a:cs typeface="+mn-cs"/>
      </a:defRPr>
    </a:lvl7pPr>
    <a:lvl8pPr marL="3200400" algn="l" defTabSz="914400" rtl="0" eaLnBrk="1" latinLnBrk="0" hangingPunct="1">
      <a:defRPr kern="1200">
        <a:solidFill>
          <a:schemeClr val="tx1"/>
        </a:solidFill>
        <a:latin typeface="Arial Black" panose="020B0A04020102020204" pitchFamily="34" charset="0"/>
        <a:ea typeface="+mn-ea"/>
        <a:cs typeface="+mn-cs"/>
      </a:defRPr>
    </a:lvl8pPr>
    <a:lvl9pPr marL="3657600" algn="l" defTabSz="914400" rtl="0" eaLnBrk="1" latinLnBrk="0" hangingPunct="1">
      <a:defRPr kern="1200">
        <a:solidFill>
          <a:schemeClr val="tx1"/>
        </a:solidFill>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1602"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1" Type="http://schemas.openxmlformats.org/officeDocument/2006/relationships/notesMaster" Target="notesMasters/notesMaster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presProps" Target="pres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190" Type="http://schemas.openxmlformats.org/officeDocument/2006/relationships/slide" Target="slides/slide185.xml"/><Relationship Id="rId204" Type="http://schemas.openxmlformats.org/officeDocument/2006/relationships/theme" Target="theme/theme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932B902-E9D6-4E8C-882B-4E7753CF8C8B}" type="datetimeFigureOut">
              <a:rPr lang="en-US"/>
              <a:pPr>
                <a:defRPr/>
              </a:pPr>
              <a:t>10/15/2021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45B9ACA-6E80-45EC-B53E-445992AF46F9}" type="slidenum">
              <a:rPr lang="en-US" altLang="en-US"/>
              <a:pPr>
                <a:defRPr/>
              </a:pPr>
              <a:t>‹#›</a:t>
            </a:fld>
            <a:endParaRPr lang="en-US" altLang="en-US"/>
          </a:p>
        </p:txBody>
      </p:sp>
    </p:spTree>
    <p:extLst>
      <p:ext uri="{BB962C8B-B14F-4D97-AF65-F5344CB8AC3E}">
        <p14:creationId xmlns:p14="http://schemas.microsoft.com/office/powerpoint/2010/main" val="2052441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728C3249-E7AB-4C6B-85D9-B6157C764305}" type="slidenum">
              <a:rPr lang="en-US" altLang="en-US" smtClean="0">
                <a:latin typeface="Arial" panose="020B0604020202020204" pitchFamily="34" charset="0"/>
                <a:ea typeface="ＭＳ Ｐゴシック" panose="020B0600070205080204" pitchFamily="34" charset="-128"/>
              </a:rPr>
              <a:pPr/>
              <a:t>5</a:t>
            </a:fld>
            <a:endParaRPr lang="en-US" altLang="en-US" smtClean="0">
              <a:latin typeface="Arial" panose="020B0604020202020204" pitchFamily="34" charset="0"/>
              <a:ea typeface="ＭＳ Ｐゴシック" panose="020B0600070205080204" pitchFamily="34" charset="-128"/>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1243009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28663" indent="-279400">
              <a:defRPr>
                <a:solidFill>
                  <a:schemeClr val="tx1"/>
                </a:solidFill>
                <a:latin typeface="Arial Black" panose="020B0A04020102020204" pitchFamily="34" charset="0"/>
              </a:defRPr>
            </a:lvl2pPr>
            <a:lvl3pPr marL="1120775" indent="-223838">
              <a:defRPr>
                <a:solidFill>
                  <a:schemeClr val="tx1"/>
                </a:solidFill>
                <a:latin typeface="Arial Black" panose="020B0A04020102020204" pitchFamily="34" charset="0"/>
              </a:defRPr>
            </a:lvl3pPr>
            <a:lvl4pPr marL="1570038" indent="-223838">
              <a:defRPr>
                <a:solidFill>
                  <a:schemeClr val="tx1"/>
                </a:solidFill>
                <a:latin typeface="Arial Black" panose="020B0A04020102020204" pitchFamily="34" charset="0"/>
              </a:defRPr>
            </a:lvl4pPr>
            <a:lvl5pPr marL="2017713" indent="-223838">
              <a:defRPr>
                <a:solidFill>
                  <a:schemeClr val="tx1"/>
                </a:solidFill>
                <a:latin typeface="Arial Black" panose="020B0A04020102020204" pitchFamily="34" charset="0"/>
              </a:defRPr>
            </a:lvl5pPr>
            <a:lvl6pPr marL="2474913" indent="-223838" eaLnBrk="0" fontAlgn="base" hangingPunct="0">
              <a:spcBef>
                <a:spcPct val="0"/>
              </a:spcBef>
              <a:spcAft>
                <a:spcPct val="0"/>
              </a:spcAft>
              <a:defRPr>
                <a:solidFill>
                  <a:schemeClr val="tx1"/>
                </a:solidFill>
                <a:latin typeface="Arial Black" panose="020B0A04020102020204" pitchFamily="34" charset="0"/>
              </a:defRPr>
            </a:lvl6pPr>
            <a:lvl7pPr marL="2932113" indent="-223838" eaLnBrk="0" fontAlgn="base" hangingPunct="0">
              <a:spcBef>
                <a:spcPct val="0"/>
              </a:spcBef>
              <a:spcAft>
                <a:spcPct val="0"/>
              </a:spcAft>
              <a:defRPr>
                <a:solidFill>
                  <a:schemeClr val="tx1"/>
                </a:solidFill>
                <a:latin typeface="Arial Black" panose="020B0A04020102020204" pitchFamily="34" charset="0"/>
              </a:defRPr>
            </a:lvl7pPr>
            <a:lvl8pPr marL="3389313" indent="-223838" eaLnBrk="0" fontAlgn="base" hangingPunct="0">
              <a:spcBef>
                <a:spcPct val="0"/>
              </a:spcBef>
              <a:spcAft>
                <a:spcPct val="0"/>
              </a:spcAft>
              <a:defRPr>
                <a:solidFill>
                  <a:schemeClr val="tx1"/>
                </a:solidFill>
                <a:latin typeface="Arial Black" panose="020B0A04020102020204" pitchFamily="34" charset="0"/>
              </a:defRPr>
            </a:lvl8pPr>
            <a:lvl9pPr marL="3846513" indent="-223838" eaLnBrk="0" fontAlgn="base" hangingPunct="0">
              <a:spcBef>
                <a:spcPct val="0"/>
              </a:spcBef>
              <a:spcAft>
                <a:spcPct val="0"/>
              </a:spcAft>
              <a:defRPr>
                <a:solidFill>
                  <a:schemeClr val="tx1"/>
                </a:solidFill>
                <a:latin typeface="Arial Black" panose="020B0A04020102020204" pitchFamily="34" charset="0"/>
              </a:defRPr>
            </a:lvl9pPr>
          </a:lstStyle>
          <a:p>
            <a:fld id="{F47C9E12-C894-4B39-91D5-F25E13C4596F}" type="slidenum">
              <a:rPr lang="en-US" altLang="en-US" smtClean="0">
                <a:latin typeface="Arial" panose="020B0604020202020204" pitchFamily="34" charset="0"/>
                <a:ea typeface="ＭＳ Ｐゴシック" panose="020B0600070205080204" pitchFamily="34" charset="-128"/>
              </a:rPr>
              <a:pPr/>
              <a:t>185</a:t>
            </a:fld>
            <a:endParaRPr lang="en-US" altLang="en-US" smtClean="0">
              <a:latin typeface="Arial" panose="020B0604020202020204" pitchFamily="34" charset="0"/>
              <a:ea typeface="ＭＳ Ｐゴシック" panose="020B0600070205080204" pitchFamily="34" charset="-128"/>
            </a:endParaRPr>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2729214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28663" indent="-279400">
              <a:defRPr>
                <a:solidFill>
                  <a:schemeClr val="tx1"/>
                </a:solidFill>
                <a:latin typeface="Arial Black" panose="020B0A04020102020204" pitchFamily="34" charset="0"/>
              </a:defRPr>
            </a:lvl2pPr>
            <a:lvl3pPr marL="1120775" indent="-223838">
              <a:defRPr>
                <a:solidFill>
                  <a:schemeClr val="tx1"/>
                </a:solidFill>
                <a:latin typeface="Arial Black" panose="020B0A04020102020204" pitchFamily="34" charset="0"/>
              </a:defRPr>
            </a:lvl3pPr>
            <a:lvl4pPr marL="1570038" indent="-223838">
              <a:defRPr>
                <a:solidFill>
                  <a:schemeClr val="tx1"/>
                </a:solidFill>
                <a:latin typeface="Arial Black" panose="020B0A04020102020204" pitchFamily="34" charset="0"/>
              </a:defRPr>
            </a:lvl4pPr>
            <a:lvl5pPr marL="2017713" indent="-223838">
              <a:defRPr>
                <a:solidFill>
                  <a:schemeClr val="tx1"/>
                </a:solidFill>
                <a:latin typeface="Arial Black" panose="020B0A04020102020204" pitchFamily="34" charset="0"/>
              </a:defRPr>
            </a:lvl5pPr>
            <a:lvl6pPr marL="2474913" indent="-223838" eaLnBrk="0" fontAlgn="base" hangingPunct="0">
              <a:spcBef>
                <a:spcPct val="0"/>
              </a:spcBef>
              <a:spcAft>
                <a:spcPct val="0"/>
              </a:spcAft>
              <a:defRPr>
                <a:solidFill>
                  <a:schemeClr val="tx1"/>
                </a:solidFill>
                <a:latin typeface="Arial Black" panose="020B0A04020102020204" pitchFamily="34" charset="0"/>
              </a:defRPr>
            </a:lvl6pPr>
            <a:lvl7pPr marL="2932113" indent="-223838" eaLnBrk="0" fontAlgn="base" hangingPunct="0">
              <a:spcBef>
                <a:spcPct val="0"/>
              </a:spcBef>
              <a:spcAft>
                <a:spcPct val="0"/>
              </a:spcAft>
              <a:defRPr>
                <a:solidFill>
                  <a:schemeClr val="tx1"/>
                </a:solidFill>
                <a:latin typeface="Arial Black" panose="020B0A04020102020204" pitchFamily="34" charset="0"/>
              </a:defRPr>
            </a:lvl7pPr>
            <a:lvl8pPr marL="3389313" indent="-223838" eaLnBrk="0" fontAlgn="base" hangingPunct="0">
              <a:spcBef>
                <a:spcPct val="0"/>
              </a:spcBef>
              <a:spcAft>
                <a:spcPct val="0"/>
              </a:spcAft>
              <a:defRPr>
                <a:solidFill>
                  <a:schemeClr val="tx1"/>
                </a:solidFill>
                <a:latin typeface="Arial Black" panose="020B0A04020102020204" pitchFamily="34" charset="0"/>
              </a:defRPr>
            </a:lvl8pPr>
            <a:lvl9pPr marL="3846513" indent="-223838" eaLnBrk="0" fontAlgn="base" hangingPunct="0">
              <a:spcBef>
                <a:spcPct val="0"/>
              </a:spcBef>
              <a:spcAft>
                <a:spcPct val="0"/>
              </a:spcAft>
              <a:defRPr>
                <a:solidFill>
                  <a:schemeClr val="tx1"/>
                </a:solidFill>
                <a:latin typeface="Arial Black" panose="020B0A04020102020204" pitchFamily="34" charset="0"/>
              </a:defRPr>
            </a:lvl9pPr>
          </a:lstStyle>
          <a:p>
            <a:fld id="{11E97975-820E-48D3-B81A-31EFACE0B29B}" type="slidenum">
              <a:rPr lang="en-US" altLang="en-US" smtClean="0">
                <a:latin typeface="Arial" panose="020B0604020202020204" pitchFamily="34" charset="0"/>
                <a:ea typeface="ＭＳ Ｐゴシック" panose="020B0600070205080204" pitchFamily="34" charset="-128"/>
              </a:rPr>
              <a:pPr/>
              <a:t>186</a:t>
            </a:fld>
            <a:endParaRPr lang="en-US" altLang="en-US" smtClean="0">
              <a:latin typeface="Arial" panose="020B0604020202020204" pitchFamily="34" charset="0"/>
              <a:ea typeface="ＭＳ Ｐゴシック" panose="020B0600070205080204" pitchFamily="34" charset="-128"/>
            </a:endParaRPr>
          </a:p>
        </p:txBody>
      </p:sp>
      <p:sp>
        <p:nvSpPr>
          <p:cNvPr id="187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1080997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F9B27CBA-6199-4222-B640-6541FE88A629}" type="slidenum">
              <a:rPr lang="en-US" altLang="en-US" smtClean="0"/>
              <a:pPr/>
              <a:t>188</a:t>
            </a:fld>
            <a:endParaRPr lang="en-US" altLang="en-US" smtClean="0"/>
          </a:p>
        </p:txBody>
      </p:sp>
    </p:spTree>
    <p:extLst>
      <p:ext uri="{BB962C8B-B14F-4D97-AF65-F5344CB8AC3E}">
        <p14:creationId xmlns:p14="http://schemas.microsoft.com/office/powerpoint/2010/main" val="315674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priori, for each BBSA in a set of BBSAs, generate a benchmark problem where that BBSA consistently produces a better result than any other BBSA in the set and also generate a heuristic to classify the benchmark problems. </a:t>
            </a:r>
          </a:p>
          <a:p>
            <a:endParaRPr lang="en-US" altLang="en-US" smtClean="0"/>
          </a:p>
          <a:p>
            <a:r>
              <a:rPr lang="en-US" altLang="en-US" smtClean="0"/>
              <a:t>Given a real-world problem, sample its objective function space to create a surrogate objective function. Employ the aforementioned heuristic to classify the real-world problem based on its surrogate objective function and select the corresponding most appropriate BBSA</a:t>
            </a:r>
            <a:r>
              <a:rPr lang="en-US" altLang="en-US" sz="1100" smtClean="0"/>
              <a:t>.</a:t>
            </a: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8E28C09C-8281-43F9-824F-07D299B90400}" type="slidenum">
              <a:rPr lang="en-US" altLang="en-US" smtClean="0"/>
              <a:pPr/>
              <a:t>192</a:t>
            </a:fld>
            <a:endParaRPr lang="en-US" altLang="en-US" smtClean="0"/>
          </a:p>
        </p:txBody>
      </p:sp>
    </p:spTree>
    <p:extLst>
      <p:ext uri="{BB962C8B-B14F-4D97-AF65-F5344CB8AC3E}">
        <p14:creationId xmlns:p14="http://schemas.microsoft.com/office/powerpoint/2010/main" val="2551285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priori, for each BBSA in a set of BBSAs, generate a benchmark problem where that BBSA consistently produces a better result than any other BBSA in the set and also generate a heuristic to classify the benchmark problems. </a:t>
            </a:r>
          </a:p>
          <a:p>
            <a:endParaRPr lang="en-US" altLang="en-US" smtClean="0"/>
          </a:p>
          <a:p>
            <a:r>
              <a:rPr lang="en-US" altLang="en-US" smtClean="0"/>
              <a:t>Given a real-world problem, sample its objective function space to create a surrogate objective function. Employ the aforementioned heuristic to classify the real-world problem based on its surrogate objective function and select the corresponding most appropriate BBSA</a:t>
            </a:r>
            <a:r>
              <a:rPr lang="en-US" altLang="en-US" sz="1100" smtClean="0"/>
              <a:t>.</a:t>
            </a:r>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5A2B9471-34C1-4BF3-8515-F47EDA38FDDE}" type="slidenum">
              <a:rPr lang="en-US" altLang="en-US" smtClean="0"/>
              <a:pPr/>
              <a:t>193</a:t>
            </a:fld>
            <a:endParaRPr lang="en-US" altLang="en-US" smtClean="0"/>
          </a:p>
        </p:txBody>
      </p:sp>
    </p:spTree>
    <p:extLst>
      <p:ext uri="{BB962C8B-B14F-4D97-AF65-F5344CB8AC3E}">
        <p14:creationId xmlns:p14="http://schemas.microsoft.com/office/powerpoint/2010/main" val="335259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smtClean="0"/>
              <a:t>More likely to keep together genes that are near each other</a:t>
            </a:r>
          </a:p>
          <a:p>
            <a:pPr lvl="1"/>
            <a:r>
              <a:rPr lang="en-GB" dirty="0" smtClean="0"/>
              <a:t>Can never keep together genes from opposite ends of string</a:t>
            </a:r>
          </a:p>
          <a:p>
            <a:pPr lvl="1"/>
            <a:r>
              <a:rPr lang="en-GB" dirty="0" smtClean="0"/>
              <a:t>This is known as Positional Bias</a:t>
            </a:r>
          </a:p>
          <a:p>
            <a:pPr lvl="1"/>
            <a:r>
              <a:rPr lang="en-GB" dirty="0" smtClean="0"/>
              <a:t>Can be exploited if we know about the structure of our problem, but this is not usually the case</a:t>
            </a:r>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32</a:t>
            </a:fld>
            <a:endParaRPr lang="en-US" altLang="en-US"/>
          </a:p>
        </p:txBody>
      </p:sp>
    </p:spTree>
    <p:extLst>
      <p:ext uri="{BB962C8B-B14F-4D97-AF65-F5344CB8AC3E}">
        <p14:creationId xmlns:p14="http://schemas.microsoft.com/office/powerpoint/2010/main" val="78735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Generalisation of 1-point, but still some positional bias</a:t>
            </a:r>
            <a:endParaRPr lang="nl-NL" dirty="0" smtClean="0"/>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33</a:t>
            </a:fld>
            <a:endParaRPr lang="en-US" altLang="en-US"/>
          </a:p>
        </p:txBody>
      </p:sp>
    </p:spTree>
    <p:extLst>
      <p:ext uri="{BB962C8B-B14F-4D97-AF65-F5344CB8AC3E}">
        <p14:creationId xmlns:p14="http://schemas.microsoft.com/office/powerpoint/2010/main" val="395938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Distribution bias: high chance of inheriting</a:t>
            </a:r>
            <a:r>
              <a:rPr lang="en-US" baseline="0" dirty="0" smtClean="0"/>
              <a:t> near 50% of genes from each parent, small chance of inheriting most genes from one parent</a:t>
            </a:r>
          </a:p>
          <a:p>
            <a:r>
              <a:rPr lang="en-US" baseline="0" dirty="0" smtClean="0"/>
              <a:t>Can used weight coin to favor one parent over the other (e.g., fitness based, diversity based, etc.)</a:t>
            </a:r>
            <a:endParaRPr lang="en-US" dirty="0"/>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34</a:t>
            </a:fld>
            <a:endParaRPr lang="en-US" altLang="en-US"/>
          </a:p>
        </p:txBody>
      </p:sp>
    </p:spTree>
    <p:extLst>
      <p:ext uri="{BB962C8B-B14F-4D97-AF65-F5344CB8AC3E}">
        <p14:creationId xmlns:p14="http://schemas.microsoft.com/office/powerpoint/2010/main" val="121556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both GAVaPS and APGA, each individual is given a lifetime, which depends on the individual’s fitness. At each generation, individuals’ lifetimes are decreased by one. The main difference between APGA and GAVaPS is that in APGA the lifetime of the fittest individual at each generation remains unchanged, while in GAVaPS the lifetime of all individuals in the population is decreased at each generation.</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7A821057-907B-4F68-93C2-15F689CDFA22}" type="slidenum">
              <a:rPr lang="en-US" altLang="en-US" smtClean="0"/>
              <a:pPr/>
              <a:t>135</a:t>
            </a:fld>
            <a:endParaRPr lang="en-US" altLang="en-US" smtClean="0"/>
          </a:p>
        </p:txBody>
      </p:sp>
    </p:spTree>
    <p:extLst>
      <p:ext uri="{BB962C8B-B14F-4D97-AF65-F5344CB8AC3E}">
        <p14:creationId xmlns:p14="http://schemas.microsoft.com/office/powerpoint/2010/main" val="1674936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B50A73C1-FF6C-4DFC-8540-A422F7813A07}" type="slidenum">
              <a:rPr lang="en-US" altLang="en-US" smtClean="0"/>
              <a:pPr/>
              <a:t>136</a:t>
            </a:fld>
            <a:endParaRPr lang="en-US" altLang="en-US" smtClean="0"/>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Hansen, </a:t>
            </a:r>
            <a:r>
              <a:rPr lang="en-US" altLang="en-US" dirty="0" err="1" smtClean="0"/>
              <a:t>Gawelczyk</a:t>
            </a:r>
            <a:r>
              <a:rPr lang="en-US" altLang="en-US" dirty="0" smtClean="0"/>
              <a:t>, and </a:t>
            </a:r>
            <a:r>
              <a:rPr lang="en-US" altLang="en-US" dirty="0" err="1" smtClean="0"/>
              <a:t>Ostermeier</a:t>
            </a:r>
            <a:endParaRPr lang="en-US" altLang="en-US" dirty="0" smtClean="0"/>
          </a:p>
          <a:p>
            <a:pPr eaLnBrk="1" hangingPunct="1">
              <a:spcBef>
                <a:spcPct val="0"/>
              </a:spcBef>
            </a:pPr>
            <a:r>
              <a:rPr lang="en-US" altLang="en-US" dirty="0" smtClean="0"/>
              <a:t>This paper presents an analysis of the local serial rate of progress with respect to the number of offspring λ for the (1,λ)-evolution strategy. It is shown that local serial progress is maximized when the expected progress of the second best offspring is zero. The theoretical results lead to a simple but efficient adaptation rule for λ, which needs no extra fitness function evaluations and only small computational expense.</a:t>
            </a:r>
          </a:p>
        </p:txBody>
      </p:sp>
    </p:spTree>
    <p:extLst>
      <p:ext uri="{BB962C8B-B14F-4D97-AF65-F5344CB8AC3E}">
        <p14:creationId xmlns:p14="http://schemas.microsoft.com/office/powerpoint/2010/main" val="129040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46FB8898-1AC5-43B8-A2B9-D76AA73D210F}" type="slidenum">
              <a:rPr lang="en-US" altLang="en-US" smtClean="0"/>
              <a:pPr/>
              <a:t>139</a:t>
            </a:fld>
            <a:endParaRPr lang="en-US" altLang="en-US" smtClean="0"/>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early generations, fitness increases are large and population size is forced to grow thus utilizing exploration. When improvements in fitness become smaller, population size is forced to shrink and the algorithm focuses on exploitation. If a population is stuck in local optima, population size is increased and exploration is renewed. In the calculation of the growth rate, </a:t>
            </a:r>
            <a:r>
              <a:rPr lang="en-US" altLang="en-US" dirty="0" err="1" smtClean="0"/>
              <a:t>PRoFIGA</a:t>
            </a:r>
            <a:r>
              <a:rPr lang="en-US" altLang="en-US" dirty="0" smtClean="0"/>
              <a:t> uses several parameters that need to be manually set, including an increase factor and the maximum given number of fitness  evaluations. To decrease a population size, </a:t>
            </a:r>
            <a:r>
              <a:rPr lang="en-US" altLang="en-US" dirty="0" err="1" smtClean="0"/>
              <a:t>PRoFIGA</a:t>
            </a:r>
            <a:r>
              <a:rPr lang="en-US" altLang="en-US" dirty="0" smtClean="0"/>
              <a:t> uses a decrease factor, set to a small percentage of the current population size (1-5%). To determine whether a population is stuck in local optima, the number of generations or fitness evaluations during which no improvements are made must be specified</a:t>
            </a:r>
          </a:p>
          <a:p>
            <a:pPr eaLnBrk="1" hangingPunct="1">
              <a:spcBef>
                <a:spcPct val="0"/>
              </a:spcBef>
            </a:pPr>
            <a:endParaRPr lang="en-US" altLang="en-US" dirty="0" smtClean="0"/>
          </a:p>
        </p:txBody>
      </p:sp>
    </p:spTree>
    <p:extLst>
      <p:ext uri="{BB962C8B-B14F-4D97-AF65-F5344CB8AC3E}">
        <p14:creationId xmlns:p14="http://schemas.microsoft.com/office/powerpoint/2010/main" val="19286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A1A58E5C-1DF7-47DB-ACB4-0F85E2EFDFF7}" type="slidenum">
              <a:rPr lang="en-US" altLang="en-US" smtClean="0"/>
              <a:pPr/>
              <a:t>140</a:t>
            </a:fld>
            <a:endParaRPr lang="en-US" altLang="en-US" smtClean="0"/>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Hansen, Gawelczyk, and Ostermeier</a:t>
            </a:r>
          </a:p>
        </p:txBody>
      </p:sp>
    </p:spTree>
    <p:extLst>
      <p:ext uri="{BB962C8B-B14F-4D97-AF65-F5344CB8AC3E}">
        <p14:creationId xmlns:p14="http://schemas.microsoft.com/office/powerpoint/2010/main" val="2792526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Originally, the one-ﬁfth rule was designed to control the step size of evolution strategies. In intuitive terms, it suggests that if the probability to create an oﬀspring of better than current-best ﬁtness is greater than 1/5, then the step size should be increased, while it should be decreased if the probability is lower than 1/5.</a:t>
            </a:r>
            <a:endParaRPr lang="en-US" dirty="0"/>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147</a:t>
            </a:fld>
            <a:endParaRPr lang="en-US" altLang="en-US"/>
          </a:p>
        </p:txBody>
      </p:sp>
    </p:spTree>
    <p:extLst>
      <p:ext uri="{BB962C8B-B14F-4D97-AF65-F5344CB8AC3E}">
        <p14:creationId xmlns:p14="http://schemas.microsoft.com/office/powerpoint/2010/main" val="1451214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6" name="Group 6"/>
            <p:cNvGrpSpPr>
              <a:grpSpLocks/>
            </p:cNvGrpSpPr>
            <p:nvPr/>
          </p:nvGrpSpPr>
          <p:grpSpPr bwMode="auto">
            <a:xfrm>
              <a:off x="1312" y="173"/>
              <a:ext cx="4299" cy="3376"/>
              <a:chOff x="0" y="5"/>
              <a:chExt cx="5533" cy="4332"/>
            </a:xfrm>
          </p:grpSpPr>
          <p:grpSp>
            <p:nvGrpSpPr>
              <p:cNvPr id="22" name="Group 7"/>
              <p:cNvGrpSpPr>
                <a:grpSpLocks/>
              </p:cNvGrpSpPr>
              <p:nvPr/>
            </p:nvGrpSpPr>
            <p:grpSpPr bwMode="auto">
              <a:xfrm>
                <a:off x="0" y="5"/>
                <a:ext cx="5470" cy="4332"/>
                <a:chOff x="0" y="5"/>
                <a:chExt cx="5470" cy="4332"/>
              </a:xfrm>
            </p:grpSpPr>
            <p:grpSp>
              <p:nvGrpSpPr>
                <p:cNvPr id="33" name="Group 8"/>
                <p:cNvGrpSpPr>
                  <a:grpSpLocks/>
                </p:cNvGrpSpPr>
                <p:nvPr/>
              </p:nvGrpSpPr>
              <p:grpSpPr bwMode="auto">
                <a:xfrm>
                  <a:off x="1339" y="788"/>
                  <a:ext cx="2919" cy="2150"/>
                  <a:chOff x="1265" y="816"/>
                  <a:chExt cx="2919" cy="2150"/>
                </a:xfrm>
              </p:grpSpPr>
              <p:sp>
                <p:nvSpPr>
                  <p:cNvPr id="133" name="Oval 9"/>
                  <p:cNvSpPr>
                    <a:spLocks noChangeArrowheads="1"/>
                  </p:cNvSpPr>
                  <p:nvPr/>
                </p:nvSpPr>
                <p:spPr bwMode="hidden">
                  <a:xfrm>
                    <a:off x="1265" y="816"/>
                    <a:ext cx="2919" cy="2153"/>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34" name="Oval 10"/>
                  <p:cNvSpPr>
                    <a:spLocks noChangeArrowheads="1"/>
                  </p:cNvSpPr>
                  <p:nvPr/>
                </p:nvSpPr>
                <p:spPr bwMode="hidden">
                  <a:xfrm>
                    <a:off x="2379" y="1604"/>
                    <a:ext cx="578" cy="408"/>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34" name="Group 11"/>
                <p:cNvGrpSpPr>
                  <a:grpSpLocks/>
                </p:cNvGrpSpPr>
                <p:nvPr/>
              </p:nvGrpSpPr>
              <p:grpSpPr bwMode="auto">
                <a:xfrm>
                  <a:off x="0" y="5"/>
                  <a:ext cx="5470" cy="4332"/>
                  <a:chOff x="0" y="5"/>
                  <a:chExt cx="5470" cy="4332"/>
                </a:xfrm>
              </p:grpSpPr>
              <p:grpSp>
                <p:nvGrpSpPr>
                  <p:cNvPr id="35" name="Group 12"/>
                  <p:cNvGrpSpPr>
                    <a:grpSpLocks/>
                  </p:cNvGrpSpPr>
                  <p:nvPr/>
                </p:nvGrpSpPr>
                <p:grpSpPr bwMode="auto">
                  <a:xfrm>
                    <a:off x="3544" y="1507"/>
                    <a:ext cx="1260" cy="2318"/>
                    <a:chOff x="3470" y="1535"/>
                    <a:chExt cx="1260" cy="2318"/>
                  </a:xfrm>
                </p:grpSpPr>
                <p:sp>
                  <p:nvSpPr>
                    <p:cNvPr id="131" name="Freeform 13"/>
                    <p:cNvSpPr>
                      <a:spLocks/>
                    </p:cNvSpPr>
                    <p:nvPr/>
                  </p:nvSpPr>
                  <p:spPr bwMode="hidden">
                    <a:xfrm rot="2711884">
                      <a:off x="2767" y="2241"/>
                      <a:ext cx="1721" cy="313"/>
                    </a:xfrm>
                    <a:custGeom>
                      <a:avLst/>
                      <a:gdLst>
                        <a:gd name="T0" fmla="*/ 0 w 2736"/>
                        <a:gd name="T1" fmla="*/ 1 h 504"/>
                        <a:gd name="T2" fmla="*/ 3 w 2736"/>
                        <a:gd name="T3" fmla="*/ 1 h 504"/>
                        <a:gd name="T4" fmla="*/ 7 w 2736"/>
                        <a:gd name="T5" fmla="*/ 1 h 504"/>
                        <a:gd name="T6" fmla="*/ 10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7" y="3147"/>
                      <a:ext cx="920"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0"/>
                    <a:ext cx="2462" cy="1330"/>
                    <a:chOff x="2864" y="2018"/>
                    <a:chExt cx="2462" cy="1330"/>
                  </a:xfrm>
                </p:grpSpPr>
                <p:sp>
                  <p:nvSpPr>
                    <p:cNvPr id="129" name="Freeform 16"/>
                    <p:cNvSpPr>
                      <a:spLocks/>
                    </p:cNvSpPr>
                    <p:nvPr/>
                  </p:nvSpPr>
                  <p:spPr bwMode="hidden">
                    <a:xfrm rot="2104081">
                      <a:off x="2864" y="2018"/>
                      <a:ext cx="1813" cy="346"/>
                    </a:xfrm>
                    <a:custGeom>
                      <a:avLst/>
                      <a:gdLst>
                        <a:gd name="T0" fmla="*/ 0 w 2736"/>
                        <a:gd name="T1" fmla="*/ 5 h 504"/>
                        <a:gd name="T2" fmla="*/ 6 w 2736"/>
                        <a:gd name="T3" fmla="*/ 1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2"/>
                      <a:ext cx="974" cy="544"/>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0" y="1802"/>
                    <a:ext cx="2478" cy="1064"/>
                    <a:chOff x="2896" y="1830"/>
                    <a:chExt cx="2478" cy="1064"/>
                  </a:xfrm>
                </p:grpSpPr>
                <p:sp>
                  <p:nvSpPr>
                    <p:cNvPr id="127" name="Freeform 19"/>
                    <p:cNvSpPr>
                      <a:spLocks/>
                    </p:cNvSpPr>
                    <p:nvPr/>
                  </p:nvSpPr>
                  <p:spPr bwMode="hidden">
                    <a:xfrm rot="1582915">
                      <a:off x="2896" y="1828"/>
                      <a:ext cx="1736" cy="304"/>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18"/>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9"/>
                    <a:ext cx="2472" cy="925"/>
                    <a:chOff x="2924" y="1637"/>
                    <a:chExt cx="2472" cy="925"/>
                  </a:xfrm>
                </p:grpSpPr>
                <p:sp>
                  <p:nvSpPr>
                    <p:cNvPr id="125" name="Freeform 22"/>
                    <p:cNvSpPr>
                      <a:spLocks/>
                    </p:cNvSpPr>
                    <p:nvPr/>
                  </p:nvSpPr>
                  <p:spPr bwMode="hidden">
                    <a:xfrm rot="1080363">
                      <a:off x="2924" y="1637"/>
                      <a:ext cx="1677" cy="335"/>
                    </a:xfrm>
                    <a:custGeom>
                      <a:avLst/>
                      <a:gdLst>
                        <a:gd name="T0" fmla="*/ 0 w 2736"/>
                        <a:gd name="T1" fmla="*/ 4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9"/>
                      <a:ext cx="901" cy="525"/>
                    </a:xfrm>
                    <a:custGeom>
                      <a:avLst/>
                      <a:gdLst>
                        <a:gd name="T0" fmla="*/ 1 w 1769"/>
                        <a:gd name="T1" fmla="*/ 1 h 791"/>
                        <a:gd name="T2" fmla="*/ 1 w 1769"/>
                        <a:gd name="T3" fmla="*/ 1 h 791"/>
                        <a:gd name="T4" fmla="*/ 1 w 1769"/>
                        <a:gd name="T5" fmla="*/ 1 h 791"/>
                        <a:gd name="T6" fmla="*/ 1 w 1769"/>
                        <a:gd name="T7" fmla="*/ 3 h 791"/>
                        <a:gd name="T8" fmla="*/ 1 w 1769"/>
                        <a:gd name="T9" fmla="*/ 5 h 791"/>
                        <a:gd name="T10" fmla="*/ 1 w 1769"/>
                        <a:gd name="T11" fmla="*/ 6 h 791"/>
                        <a:gd name="T12" fmla="*/ 1 w 1769"/>
                        <a:gd name="T13" fmla="*/ 5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79"/>
                      <a:ext cx="830" cy="490"/>
                    </a:xfrm>
                    <a:custGeom>
                      <a:avLst/>
                      <a:gdLst>
                        <a:gd name="T0" fmla="*/ 0 w 1769"/>
                        <a:gd name="T1" fmla="*/ 1 h 791"/>
                        <a:gd name="T2" fmla="*/ 0 w 1769"/>
                        <a:gd name="T3" fmla="*/ 1 h 791"/>
                        <a:gd name="T4" fmla="*/ 0 w 1769"/>
                        <a:gd name="T5" fmla="*/ 1 h 791"/>
                        <a:gd name="T6" fmla="*/ 0 w 1769"/>
                        <a:gd name="T7" fmla="*/ 1 h 791"/>
                        <a:gd name="T8" fmla="*/ 0 w 1769"/>
                        <a:gd name="T9" fmla="*/ 2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0"/>
                    <a:ext cx="2150" cy="343"/>
                    <a:chOff x="2983" y="1268"/>
                    <a:chExt cx="2150" cy="343"/>
                  </a:xfrm>
                </p:grpSpPr>
                <p:sp>
                  <p:nvSpPr>
                    <p:cNvPr id="121" name="Freeform 28"/>
                    <p:cNvSpPr>
                      <a:spLocks/>
                    </p:cNvSpPr>
                    <p:nvPr/>
                  </p:nvSpPr>
                  <p:spPr bwMode="hidden">
                    <a:xfrm rot="-84182">
                      <a:off x="2983" y="1288"/>
                      <a:ext cx="1404" cy="222"/>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66"/>
                      <a:ext cx="754" cy="34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91"/>
                    <a:ext cx="1879" cy="427"/>
                    <a:chOff x="2938" y="919"/>
                    <a:chExt cx="1879" cy="427"/>
                  </a:xfrm>
                </p:grpSpPr>
                <p:sp>
                  <p:nvSpPr>
                    <p:cNvPr id="119" name="Freeform 31"/>
                    <p:cNvSpPr>
                      <a:spLocks/>
                    </p:cNvSpPr>
                    <p:nvPr/>
                  </p:nvSpPr>
                  <p:spPr bwMode="hidden">
                    <a:xfrm rot="-802576">
                      <a:off x="2938" y="1130"/>
                      <a:ext cx="1233"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7"/>
                      <a:ext cx="662"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30"/>
                    <a:ext cx="1256" cy="2319"/>
                    <a:chOff x="637" y="1658"/>
                    <a:chExt cx="1256" cy="2319"/>
                  </a:xfrm>
                </p:grpSpPr>
                <p:sp>
                  <p:nvSpPr>
                    <p:cNvPr id="117" name="Freeform 34"/>
                    <p:cNvSpPr>
                      <a:spLocks/>
                    </p:cNvSpPr>
                    <p:nvPr/>
                  </p:nvSpPr>
                  <p:spPr bwMode="hidden">
                    <a:xfrm rot="18888116" flipH="1">
                      <a:off x="873" y="2363"/>
                      <a:ext cx="1723" cy="313"/>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7" y="3270"/>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8"/>
                    <a:ext cx="2461" cy="1336"/>
                    <a:chOff x="-5" y="2196"/>
                    <a:chExt cx="2461" cy="1336"/>
                  </a:xfrm>
                </p:grpSpPr>
                <p:sp>
                  <p:nvSpPr>
                    <p:cNvPr id="115" name="Freeform 37"/>
                    <p:cNvSpPr>
                      <a:spLocks/>
                    </p:cNvSpPr>
                    <p:nvPr/>
                  </p:nvSpPr>
                  <p:spPr bwMode="hidden">
                    <a:xfrm rot="19495919" flipH="1">
                      <a:off x="644" y="2196"/>
                      <a:ext cx="1812" cy="346"/>
                    </a:xfrm>
                    <a:custGeom>
                      <a:avLst/>
                      <a:gdLst>
                        <a:gd name="T0" fmla="*/ 0 w 2736"/>
                        <a:gd name="T1" fmla="*/ 5 h 504"/>
                        <a:gd name="T2" fmla="*/ 6 w 2736"/>
                        <a:gd name="T3" fmla="*/ 1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3" cy="548"/>
                    </a:xfrm>
                    <a:custGeom>
                      <a:avLst/>
                      <a:gdLst>
                        <a:gd name="T0" fmla="*/ 1 w 1769"/>
                        <a:gd name="T1" fmla="*/ 1 h 791"/>
                        <a:gd name="T2" fmla="*/ 1 w 1769"/>
                        <a:gd name="T3" fmla="*/ 1 h 791"/>
                        <a:gd name="T4" fmla="*/ 1 w 1769"/>
                        <a:gd name="T5" fmla="*/ 2 h 791"/>
                        <a:gd name="T6" fmla="*/ 1 w 1769"/>
                        <a:gd name="T7" fmla="*/ 6 h 791"/>
                        <a:gd name="T8" fmla="*/ 1 w 1769"/>
                        <a:gd name="T9" fmla="*/ 7 h 791"/>
                        <a:gd name="T10" fmla="*/ 1 w 1769"/>
                        <a:gd name="T11" fmla="*/ 10 h 791"/>
                        <a:gd name="T12" fmla="*/ 1 w 1769"/>
                        <a:gd name="T13" fmla="*/ 8 h 791"/>
                        <a:gd name="T14" fmla="*/ 1 w 1769"/>
                        <a:gd name="T15" fmla="*/ 6 h 791"/>
                        <a:gd name="T16" fmla="*/ 1 w 1769"/>
                        <a:gd name="T17" fmla="*/ 4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79"/>
                    <a:ext cx="2477" cy="1063"/>
                    <a:chOff x="-52" y="2007"/>
                    <a:chExt cx="2477" cy="1063"/>
                  </a:xfrm>
                </p:grpSpPr>
                <p:sp>
                  <p:nvSpPr>
                    <p:cNvPr id="113" name="Freeform 40"/>
                    <p:cNvSpPr>
                      <a:spLocks/>
                    </p:cNvSpPr>
                    <p:nvPr/>
                  </p:nvSpPr>
                  <p:spPr bwMode="hidden">
                    <a:xfrm rot="20017085" flipH="1">
                      <a:off x="689" y="2007"/>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2"/>
                      <a:ext cx="932" cy="48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2"/>
                    <a:ext cx="2472" cy="930"/>
                    <a:chOff x="-74" y="1810"/>
                    <a:chExt cx="2472" cy="930"/>
                  </a:xfrm>
                </p:grpSpPr>
                <p:sp>
                  <p:nvSpPr>
                    <p:cNvPr id="111" name="Freeform 43"/>
                    <p:cNvSpPr>
                      <a:spLocks/>
                    </p:cNvSpPr>
                    <p:nvPr/>
                  </p:nvSpPr>
                  <p:spPr bwMode="hidden">
                    <a:xfrm rot="20519637" flipH="1">
                      <a:off x="721" y="1810"/>
                      <a:ext cx="1677" cy="335"/>
                    </a:xfrm>
                    <a:custGeom>
                      <a:avLst/>
                      <a:gdLst>
                        <a:gd name="T0" fmla="*/ 0 w 2736"/>
                        <a:gd name="T1" fmla="*/ 4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2"/>
                      <a:ext cx="901" cy="530"/>
                    </a:xfrm>
                    <a:custGeom>
                      <a:avLst/>
                      <a:gdLst>
                        <a:gd name="T0" fmla="*/ 1 w 1769"/>
                        <a:gd name="T1" fmla="*/ 1 h 791"/>
                        <a:gd name="T2" fmla="*/ 1 w 1769"/>
                        <a:gd name="T3" fmla="*/ 1 h 791"/>
                        <a:gd name="T4" fmla="*/ 1 w 1769"/>
                        <a:gd name="T5" fmla="*/ 1 h 791"/>
                        <a:gd name="T6" fmla="*/ 1 w 1769"/>
                        <a:gd name="T7" fmla="*/ 3 h 791"/>
                        <a:gd name="T8" fmla="*/ 1 w 1769"/>
                        <a:gd name="T9" fmla="*/ 5 h 791"/>
                        <a:gd name="T10" fmla="*/ 1 w 1769"/>
                        <a:gd name="T11" fmla="*/ 6 h 791"/>
                        <a:gd name="T12" fmla="*/ 1 w 1769"/>
                        <a:gd name="T13" fmla="*/ 5 h 791"/>
                        <a:gd name="T14" fmla="*/ 1 w 1769"/>
                        <a:gd name="T15" fmla="*/ 4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7" y="1561"/>
                    <a:ext cx="2339" cy="658"/>
                    <a:chOff x="23" y="1589"/>
                    <a:chExt cx="2339" cy="658"/>
                  </a:xfrm>
                </p:grpSpPr>
                <p:sp>
                  <p:nvSpPr>
                    <p:cNvPr id="109" name="Freeform 46"/>
                    <p:cNvSpPr>
                      <a:spLocks/>
                    </p:cNvSpPr>
                    <p:nvPr/>
                  </p:nvSpPr>
                  <p:spPr bwMode="hidden">
                    <a:xfrm rot="21136207" flipH="1">
                      <a:off x="818" y="1589"/>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9"/>
                      <a:ext cx="830" cy="488"/>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5"/>
                    <a:ext cx="2150" cy="347"/>
                    <a:chOff x="189" y="1443"/>
                    <a:chExt cx="2150" cy="347"/>
                  </a:xfrm>
                </p:grpSpPr>
                <p:sp>
                  <p:nvSpPr>
                    <p:cNvPr id="107" name="Freeform 49"/>
                    <p:cNvSpPr>
                      <a:spLocks/>
                    </p:cNvSpPr>
                    <p:nvPr/>
                  </p:nvSpPr>
                  <p:spPr bwMode="hidden">
                    <a:xfrm rot="84182" flipH="1">
                      <a:off x="935" y="1464"/>
                      <a:ext cx="1404" cy="221"/>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3"/>
                      <a:ext cx="754" cy="34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4"/>
                    <a:ext cx="1879" cy="429"/>
                    <a:chOff x="505" y="1092"/>
                    <a:chExt cx="1879" cy="429"/>
                  </a:xfrm>
                </p:grpSpPr>
                <p:sp>
                  <p:nvSpPr>
                    <p:cNvPr id="105" name="Freeform 52"/>
                    <p:cNvSpPr>
                      <a:spLocks/>
                    </p:cNvSpPr>
                    <p:nvPr/>
                  </p:nvSpPr>
                  <p:spPr bwMode="hidden">
                    <a:xfrm rot="802576" flipH="1">
                      <a:off x="1151" y="1305"/>
                      <a:ext cx="1233" cy="21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2"/>
                      <a:ext cx="662" cy="34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3"/>
                    <a:ext cx="1849" cy="553"/>
                    <a:chOff x="616" y="901"/>
                    <a:chExt cx="1849" cy="553"/>
                  </a:xfrm>
                </p:grpSpPr>
                <p:sp>
                  <p:nvSpPr>
                    <p:cNvPr id="103" name="Freeform 55"/>
                    <p:cNvSpPr>
                      <a:spLocks/>
                    </p:cNvSpPr>
                    <p:nvPr/>
                  </p:nvSpPr>
                  <p:spPr bwMode="hidden">
                    <a:xfrm rot="1277471" flipH="1">
                      <a:off x="1232" y="1238"/>
                      <a:ext cx="1233"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899"/>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89"/>
                    <a:ext cx="1767" cy="742"/>
                    <a:chOff x="911" y="589"/>
                    <a:chExt cx="1767" cy="742"/>
                  </a:xfrm>
                </p:grpSpPr>
                <p:sp>
                  <p:nvSpPr>
                    <p:cNvPr id="101" name="Freeform 58"/>
                    <p:cNvSpPr>
                      <a:spLocks/>
                    </p:cNvSpPr>
                    <p:nvPr/>
                  </p:nvSpPr>
                  <p:spPr bwMode="hidden">
                    <a:xfrm rot="2028410" flipH="1">
                      <a:off x="1445" y="1116"/>
                      <a:ext cx="1233" cy="213"/>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89"/>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4"/>
                    <a:ext cx="1693" cy="890"/>
                    <a:chOff x="1120" y="304"/>
                    <a:chExt cx="1693" cy="890"/>
                  </a:xfrm>
                </p:grpSpPr>
                <p:sp>
                  <p:nvSpPr>
                    <p:cNvPr id="99" name="Freeform 61"/>
                    <p:cNvSpPr>
                      <a:spLocks/>
                    </p:cNvSpPr>
                    <p:nvPr/>
                  </p:nvSpPr>
                  <p:spPr bwMode="hidden">
                    <a:xfrm rot="2664424" flipH="1">
                      <a:off x="1562" y="980"/>
                      <a:ext cx="1251"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4"/>
                      <a:ext cx="67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11" y="70"/>
                    <a:ext cx="775" cy="1522"/>
                    <a:chOff x="1637" y="98"/>
                    <a:chExt cx="775" cy="1522"/>
                  </a:xfrm>
                </p:grpSpPr>
                <p:sp>
                  <p:nvSpPr>
                    <p:cNvPr id="97" name="Freeform 64"/>
                    <p:cNvSpPr>
                      <a:spLocks/>
                    </p:cNvSpPr>
                    <p:nvPr/>
                  </p:nvSpPr>
                  <p:spPr bwMode="hidden">
                    <a:xfrm rot="3473776" flipH="1">
                      <a:off x="1756" y="965"/>
                      <a:ext cx="1098"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11" y="224"/>
                      <a:ext cx="589"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5"/>
                    <a:ext cx="634" cy="1536"/>
                    <a:chOff x="1935" y="33"/>
                    <a:chExt cx="634" cy="1536"/>
                  </a:xfrm>
                </p:grpSpPr>
                <p:sp>
                  <p:nvSpPr>
                    <p:cNvPr id="95" name="Freeform 67"/>
                    <p:cNvSpPr>
                      <a:spLocks/>
                    </p:cNvSpPr>
                    <p:nvPr/>
                  </p:nvSpPr>
                  <p:spPr bwMode="hidden">
                    <a:xfrm rot="4126480" flipH="1">
                      <a:off x="1934" y="932"/>
                      <a:ext cx="1059"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9"/>
                      <a:ext cx="567"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3"/>
                    <a:ext cx="1846" cy="569"/>
                    <a:chOff x="2822" y="671"/>
                    <a:chExt cx="1846" cy="569"/>
                  </a:xfrm>
                </p:grpSpPr>
                <p:sp>
                  <p:nvSpPr>
                    <p:cNvPr id="93" name="Freeform 70"/>
                    <p:cNvSpPr>
                      <a:spLocks/>
                    </p:cNvSpPr>
                    <p:nvPr/>
                  </p:nvSpPr>
                  <p:spPr bwMode="hidden">
                    <a:xfrm rot="-1325434">
                      <a:off x="2822" y="1026"/>
                      <a:ext cx="1233"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1"/>
                      <a:ext cx="663"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5"/>
                    <a:ext cx="1783" cy="720"/>
                    <a:chOff x="2683" y="443"/>
                    <a:chExt cx="1783" cy="720"/>
                  </a:xfrm>
                </p:grpSpPr>
                <p:sp>
                  <p:nvSpPr>
                    <p:cNvPr id="91" name="Freeform 73"/>
                    <p:cNvSpPr>
                      <a:spLocks/>
                    </p:cNvSpPr>
                    <p:nvPr/>
                  </p:nvSpPr>
                  <p:spPr bwMode="hidden">
                    <a:xfrm rot="-1921064">
                      <a:off x="2683" y="948"/>
                      <a:ext cx="1233"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5"/>
                      <a:ext cx="663" cy="3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5" y="950"/>
                    <a:ext cx="1027" cy="143"/>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200" y="195"/>
                    <a:ext cx="550" cy="22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6" y="17"/>
                    <a:ext cx="636" cy="1511"/>
                    <a:chOff x="2802" y="45"/>
                    <a:chExt cx="636" cy="1511"/>
                  </a:xfrm>
                </p:grpSpPr>
                <p:sp>
                  <p:nvSpPr>
                    <p:cNvPr id="89" name="Freeform 78"/>
                    <p:cNvSpPr>
                      <a:spLocks/>
                    </p:cNvSpPr>
                    <p:nvPr/>
                  </p:nvSpPr>
                  <p:spPr bwMode="hidden">
                    <a:xfrm rot="-3857755">
                      <a:off x="2366" y="934"/>
                      <a:ext cx="1060"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10" y="186"/>
                      <a:ext cx="570" cy="28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11" y="130"/>
                    <a:ext cx="1013" cy="1462"/>
                    <a:chOff x="2937" y="158"/>
                    <a:chExt cx="1013" cy="1462"/>
                  </a:xfrm>
                </p:grpSpPr>
                <p:sp>
                  <p:nvSpPr>
                    <p:cNvPr id="87" name="Freeform 81"/>
                    <p:cNvSpPr>
                      <a:spLocks/>
                    </p:cNvSpPr>
                    <p:nvPr/>
                  </p:nvSpPr>
                  <p:spPr bwMode="hidden">
                    <a:xfrm rot="-2777260">
                      <a:off x="2493" y="905"/>
                      <a:ext cx="1157"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30" y="256"/>
                      <a:ext cx="621"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5" y="8"/>
                    <a:ext cx="241" cy="1442"/>
                    <a:chOff x="2731" y="36"/>
                    <a:chExt cx="241" cy="1442"/>
                  </a:xfrm>
                </p:grpSpPr>
                <p:sp>
                  <p:nvSpPr>
                    <p:cNvPr id="85" name="Freeform 222"/>
                    <p:cNvSpPr>
                      <a:spLocks/>
                    </p:cNvSpPr>
                    <p:nvPr/>
                  </p:nvSpPr>
                  <p:spPr bwMode="hidden">
                    <a:xfrm rot="-4903748">
                      <a:off x="2297" y="957"/>
                      <a:ext cx="953"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50" y="222"/>
                      <a:ext cx="512" cy="1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8" y="1740"/>
                    <a:ext cx="1082" cy="2446"/>
                    <a:chOff x="944" y="1768"/>
                    <a:chExt cx="1082" cy="2446"/>
                  </a:xfrm>
                </p:grpSpPr>
                <p:sp>
                  <p:nvSpPr>
                    <p:cNvPr id="83" name="Freeform 87"/>
                    <p:cNvSpPr>
                      <a:spLocks/>
                    </p:cNvSpPr>
                    <p:nvPr/>
                  </p:nvSpPr>
                  <p:spPr bwMode="hidden">
                    <a:xfrm rot="18335692" flipH="1">
                      <a:off x="1008" y="2473"/>
                      <a:ext cx="1725" cy="311"/>
                    </a:xfrm>
                    <a:custGeom>
                      <a:avLst/>
                      <a:gdLst>
                        <a:gd name="T0" fmla="*/ 0 w 2736"/>
                        <a:gd name="T1" fmla="*/ 1 h 504"/>
                        <a:gd name="T2" fmla="*/ 3 w 2736"/>
                        <a:gd name="T3" fmla="*/ 1 h 504"/>
                        <a:gd name="T4" fmla="*/ 7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31" y="3507"/>
                      <a:ext cx="920"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7" y="1899"/>
                    <a:ext cx="767" cy="2384"/>
                    <a:chOff x="1453" y="1927"/>
                    <a:chExt cx="767" cy="2384"/>
                  </a:xfrm>
                </p:grpSpPr>
                <p:sp>
                  <p:nvSpPr>
                    <p:cNvPr id="81" name="Freeform 90"/>
                    <p:cNvSpPr>
                      <a:spLocks/>
                    </p:cNvSpPr>
                    <p:nvPr/>
                  </p:nvSpPr>
                  <p:spPr bwMode="hidden">
                    <a:xfrm rot="17542885" flipH="1">
                      <a:off x="1267" y="2568"/>
                      <a:ext cx="1595" cy="310"/>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67" y="3638"/>
                      <a:ext cx="857"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50" y="1946"/>
                    <a:ext cx="464" cy="2339"/>
                    <a:chOff x="1937" y="1972"/>
                    <a:chExt cx="497" cy="2615"/>
                  </a:xfrm>
                </p:grpSpPr>
                <p:sp>
                  <p:nvSpPr>
                    <p:cNvPr id="79" name="Freeform 93"/>
                    <p:cNvSpPr>
                      <a:spLocks/>
                    </p:cNvSpPr>
                    <p:nvPr/>
                  </p:nvSpPr>
                  <p:spPr bwMode="hidden">
                    <a:xfrm rot="16782062" flipH="1">
                      <a:off x="1426" y="2675"/>
                      <a:ext cx="1713" cy="302"/>
                    </a:xfrm>
                    <a:custGeom>
                      <a:avLst/>
                      <a:gdLst>
                        <a:gd name="T0" fmla="*/ 0 w 2736"/>
                        <a:gd name="T1" fmla="*/ 1 h 504"/>
                        <a:gd name="T2" fmla="*/ 3 w 2736"/>
                        <a:gd name="T3" fmla="*/ 1 h 504"/>
                        <a:gd name="T4" fmla="*/ 6 w 2736"/>
                        <a:gd name="T5" fmla="*/ 1 h 504"/>
                        <a:gd name="T6" fmla="*/ 10 w 2736"/>
                        <a:gd name="T7" fmla="*/ 1 h 504"/>
                        <a:gd name="T8" fmla="*/ 10 w 2736"/>
                        <a:gd name="T9" fmla="*/ 1 h 504"/>
                        <a:gd name="T10" fmla="*/ 6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14" y="3890"/>
                      <a:ext cx="915" cy="47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9" y="1689"/>
                    <a:ext cx="1124" cy="2421"/>
                    <a:chOff x="3335" y="1717"/>
                    <a:chExt cx="1124" cy="2421"/>
                  </a:xfrm>
                </p:grpSpPr>
                <p:sp>
                  <p:nvSpPr>
                    <p:cNvPr id="77" name="Freeform 96"/>
                    <p:cNvSpPr>
                      <a:spLocks/>
                    </p:cNvSpPr>
                    <p:nvPr/>
                  </p:nvSpPr>
                  <p:spPr bwMode="hidden">
                    <a:xfrm rot="3144576">
                      <a:off x="2629" y="2421"/>
                      <a:ext cx="1723" cy="311"/>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0"/>
                      <a:ext cx="923"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4" y="1835"/>
                    <a:ext cx="882" cy="2429"/>
                    <a:chOff x="3180" y="1863"/>
                    <a:chExt cx="882" cy="2429"/>
                  </a:xfrm>
                </p:grpSpPr>
                <p:sp>
                  <p:nvSpPr>
                    <p:cNvPr id="75" name="Freeform 99"/>
                    <p:cNvSpPr>
                      <a:spLocks/>
                    </p:cNvSpPr>
                    <p:nvPr/>
                  </p:nvSpPr>
                  <p:spPr bwMode="hidden">
                    <a:xfrm rot="3745735">
                      <a:off x="2505" y="2536"/>
                      <a:ext cx="1649" cy="300"/>
                    </a:xfrm>
                    <a:custGeom>
                      <a:avLst/>
                      <a:gdLst>
                        <a:gd name="T0" fmla="*/ 0 w 2736"/>
                        <a:gd name="T1" fmla="*/ 1 h 504"/>
                        <a:gd name="T2" fmla="*/ 2 w 2736"/>
                        <a:gd name="T3" fmla="*/ 1 h 504"/>
                        <a:gd name="T4" fmla="*/ 4 w 2736"/>
                        <a:gd name="T5" fmla="*/ 1 h 504"/>
                        <a:gd name="T6" fmla="*/ 6 w 2736"/>
                        <a:gd name="T7" fmla="*/ 1 h 504"/>
                        <a:gd name="T8" fmla="*/ 6 w 2736"/>
                        <a:gd name="T9" fmla="*/ 1 h 504"/>
                        <a:gd name="T10" fmla="*/ 4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6"/>
                      <a:ext cx="884" cy="467"/>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4"/>
                    <a:ext cx="622" cy="2383"/>
                    <a:chOff x="3006" y="1982"/>
                    <a:chExt cx="622" cy="2383"/>
                  </a:xfrm>
                </p:grpSpPr>
                <p:sp>
                  <p:nvSpPr>
                    <p:cNvPr id="73" name="Freeform 102"/>
                    <p:cNvSpPr>
                      <a:spLocks/>
                    </p:cNvSpPr>
                    <p:nvPr/>
                  </p:nvSpPr>
                  <p:spPr bwMode="hidden">
                    <a:xfrm rot="4286818">
                      <a:off x="2329" y="2659"/>
                      <a:ext cx="1599" cy="246"/>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4" y="3743"/>
                      <a:ext cx="858"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4" y="2072"/>
                    <a:ext cx="403" cy="2223"/>
                    <a:chOff x="2820" y="2100"/>
                    <a:chExt cx="403" cy="2223"/>
                  </a:xfrm>
                </p:grpSpPr>
                <p:sp>
                  <p:nvSpPr>
                    <p:cNvPr id="71" name="Freeform 105"/>
                    <p:cNvSpPr>
                      <a:spLocks/>
                    </p:cNvSpPr>
                    <p:nvPr/>
                  </p:nvSpPr>
                  <p:spPr bwMode="hidden">
                    <a:xfrm rot="4898956">
                      <a:off x="2210" y="2712"/>
                      <a:ext cx="1468" cy="247"/>
                    </a:xfrm>
                    <a:custGeom>
                      <a:avLst/>
                      <a:gdLst>
                        <a:gd name="T0" fmla="*/ 0 w 2736"/>
                        <a:gd name="T1" fmla="*/ 0 h 504"/>
                        <a:gd name="T2" fmla="*/ 1 w 2736"/>
                        <a:gd name="T3" fmla="*/ 0 h 504"/>
                        <a:gd name="T4" fmla="*/ 1 w 2736"/>
                        <a:gd name="T5" fmla="*/ 0 h 504"/>
                        <a:gd name="T6" fmla="*/ 2 w 2736"/>
                        <a:gd name="T7" fmla="*/ 0 h 504"/>
                        <a:gd name="T8" fmla="*/ 2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4" y="3734"/>
                      <a:ext cx="79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4" y="2104"/>
                    <a:ext cx="427" cy="2187"/>
                    <a:chOff x="2289" y="2132"/>
                    <a:chExt cx="427" cy="2187"/>
                  </a:xfrm>
                </p:grpSpPr>
                <p:sp>
                  <p:nvSpPr>
                    <p:cNvPr id="69" name="Freeform 108"/>
                    <p:cNvSpPr>
                      <a:spLocks/>
                    </p:cNvSpPr>
                    <p:nvPr/>
                  </p:nvSpPr>
                  <p:spPr bwMode="hidden">
                    <a:xfrm rot="5755659">
                      <a:off x="1903" y="2757"/>
                      <a:ext cx="1437" cy="188"/>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51" y="3785"/>
                      <a:ext cx="772"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3" y="313"/>
                <a:ext cx="5460" cy="3668"/>
                <a:chOff x="73" y="313"/>
                <a:chExt cx="5460" cy="3668"/>
              </a:xfrm>
            </p:grpSpPr>
            <p:grpSp>
              <p:nvGrpSpPr>
                <p:cNvPr id="24" name="Group 111"/>
                <p:cNvGrpSpPr>
                  <a:grpSpLocks/>
                </p:cNvGrpSpPr>
                <p:nvPr/>
              </p:nvGrpSpPr>
              <p:grpSpPr bwMode="auto">
                <a:xfrm>
                  <a:off x="73" y="313"/>
                  <a:ext cx="5460" cy="3668"/>
                  <a:chOff x="73" y="313"/>
                  <a:chExt cx="5460" cy="3668"/>
                </a:xfrm>
              </p:grpSpPr>
              <p:sp>
                <p:nvSpPr>
                  <p:cNvPr id="26" name="Arc 112"/>
                  <p:cNvSpPr>
                    <a:spLocks/>
                  </p:cNvSpPr>
                  <p:nvPr/>
                </p:nvSpPr>
                <p:spPr bwMode="hidden">
                  <a:xfrm flipV="1">
                    <a:off x="2965" y="455"/>
                    <a:ext cx="2568"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3"/>
                    <a:ext cx="2017" cy="2380"/>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Arc 114"/>
                  <p:cNvSpPr>
                    <a:spLocks/>
                  </p:cNvSpPr>
                  <p:nvPr/>
                </p:nvSpPr>
                <p:spPr bwMode="hidden">
                  <a:xfrm>
                    <a:off x="3028" y="1180"/>
                    <a:ext cx="1426" cy="2378"/>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3"/>
                    <a:ext cx="2541" cy="2384"/>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Arc 117"/>
                  <p:cNvSpPr>
                    <a:spLocks/>
                  </p:cNvSpPr>
                  <p:nvPr/>
                </p:nvSpPr>
                <p:spPr bwMode="hidden">
                  <a:xfrm>
                    <a:off x="2763" y="1282"/>
                    <a:ext cx="763" cy="2303"/>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7"/>
                    <a:ext cx="418" cy="1523"/>
                  </a:xfrm>
                  <a:custGeom>
                    <a:avLst/>
                    <a:gdLst>
                      <a:gd name="T0" fmla="*/ 0 w 776"/>
                      <a:gd name="T1" fmla="*/ 1 h 2368"/>
                      <a:gd name="T2" fmla="*/ 1 w 776"/>
                      <a:gd name="T3" fmla="*/ 1 h 2368"/>
                      <a:gd name="T4" fmla="*/ 1 w 776"/>
                      <a:gd name="T5" fmla="*/ 1 h 2368"/>
                      <a:gd name="T6" fmla="*/ 1 w 776"/>
                      <a:gd name="T7" fmla="*/ 1 h 2368"/>
                      <a:gd name="T8" fmla="*/ 1 w 776"/>
                      <a:gd name="T9" fmla="*/ 2 h 2368"/>
                      <a:gd name="T10" fmla="*/ 1 w 776"/>
                      <a:gd name="T11" fmla="*/ 2 h 2368"/>
                      <a:gd name="T12" fmla="*/ 1 w 776"/>
                      <a:gd name="T13" fmla="*/ 3 h 2368"/>
                      <a:gd name="T14" fmla="*/ 1 w 776"/>
                      <a:gd name="T15" fmla="*/ 3 h 2368"/>
                      <a:gd name="T16" fmla="*/ 1 w 776"/>
                      <a:gd name="T17" fmla="*/ 3 h 2368"/>
                      <a:gd name="T18" fmla="*/ 1 w 776"/>
                      <a:gd name="T19" fmla="*/ 3 h 2368"/>
                      <a:gd name="T20" fmla="*/ 1 w 776"/>
                      <a:gd name="T21" fmla="*/ 4 h 2368"/>
                      <a:gd name="T22" fmla="*/ 1 w 776"/>
                      <a:gd name="T23" fmla="*/ 4 h 2368"/>
                      <a:gd name="T24" fmla="*/ 1 w 776"/>
                      <a:gd name="T25" fmla="*/ 5 h 2368"/>
                      <a:gd name="T26" fmla="*/ 1 w 776"/>
                      <a:gd name="T27" fmla="*/ 6 h 2368"/>
                      <a:gd name="T28" fmla="*/ 1 w 776"/>
                      <a:gd name="T29" fmla="*/ 6 h 2368"/>
                      <a:gd name="T30" fmla="*/ 1 w 776"/>
                      <a:gd name="T31" fmla="*/ 6 h 2368"/>
                      <a:gd name="T32" fmla="*/ 1 w 776"/>
                      <a:gd name="T33" fmla="*/ 7 h 2368"/>
                      <a:gd name="T34" fmla="*/ 1 w 776"/>
                      <a:gd name="T35" fmla="*/ 8 h 2368"/>
                      <a:gd name="T36" fmla="*/ 1 w 776"/>
                      <a:gd name="T37" fmla="*/ 9 h 2368"/>
                      <a:gd name="T38" fmla="*/ 1 w 776"/>
                      <a:gd name="T39" fmla="*/ 10 h 2368"/>
                      <a:gd name="T40" fmla="*/ 1 w 776"/>
                      <a:gd name="T41" fmla="*/ 10 h 2368"/>
                      <a:gd name="T42" fmla="*/ 1 w 776"/>
                      <a:gd name="T43" fmla="*/ 11 h 2368"/>
                      <a:gd name="T44" fmla="*/ 1 w 776"/>
                      <a:gd name="T45" fmla="*/ 11 h 2368"/>
                      <a:gd name="T46" fmla="*/ 1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31"/>
                  <a:ext cx="443" cy="839"/>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82"/>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2 w 776"/>
                  <a:gd name="T11" fmla="*/ 1 h 2368"/>
                  <a:gd name="T12" fmla="*/ 1 w 776"/>
                  <a:gd name="T13" fmla="*/ 1 h 2368"/>
                  <a:gd name="T14" fmla="*/ 2 w 776"/>
                  <a:gd name="T15" fmla="*/ 1 h 2368"/>
                  <a:gd name="T16" fmla="*/ 2 w 776"/>
                  <a:gd name="T17" fmla="*/ 2 h 2368"/>
                  <a:gd name="T18" fmla="*/ 2 w 776"/>
                  <a:gd name="T19" fmla="*/ 2 h 2368"/>
                  <a:gd name="T20" fmla="*/ 2 w 776"/>
                  <a:gd name="T21" fmla="*/ 2 h 2368"/>
                  <a:gd name="T22" fmla="*/ 2 w 776"/>
                  <a:gd name="T23" fmla="*/ 2 h 2368"/>
                  <a:gd name="T24" fmla="*/ 2 w 776"/>
                  <a:gd name="T25" fmla="*/ 3 h 2368"/>
                  <a:gd name="T26" fmla="*/ 3 w 776"/>
                  <a:gd name="T27" fmla="*/ 4 h 2368"/>
                  <a:gd name="T28" fmla="*/ 3 w 776"/>
                  <a:gd name="T29" fmla="*/ 4 h 2368"/>
                  <a:gd name="T30" fmla="*/ 3 w 776"/>
                  <a:gd name="T31" fmla="*/ 4 h 2368"/>
                  <a:gd name="T32" fmla="*/ 3 w 776"/>
                  <a:gd name="T33" fmla="*/ 5 h 2368"/>
                  <a:gd name="T34" fmla="*/ 3 w 776"/>
                  <a:gd name="T35" fmla="*/ 6 h 2368"/>
                  <a:gd name="T36" fmla="*/ 3 w 776"/>
                  <a:gd name="T37" fmla="*/ 6 h 2368"/>
                  <a:gd name="T38" fmla="*/ 3 w 776"/>
                  <a:gd name="T39" fmla="*/ 6 h 2368"/>
                  <a:gd name="T40" fmla="*/ 3 w 776"/>
                  <a:gd name="T41" fmla="*/ 7 h 2368"/>
                  <a:gd name="T42" fmla="*/ 3 w 776"/>
                  <a:gd name="T43" fmla="*/ 7 h 2368"/>
                  <a:gd name="T44" fmla="*/ 3 w 776"/>
                  <a:gd name="T45" fmla="*/ 7 h 2368"/>
                  <a:gd name="T46" fmla="*/ 3 w 776"/>
                  <a:gd name="T47" fmla="*/ 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2 w 776"/>
                  <a:gd name="T11" fmla="*/ 1 h 2368"/>
                  <a:gd name="T12" fmla="*/ 1 w 776"/>
                  <a:gd name="T13" fmla="*/ 1 h 2368"/>
                  <a:gd name="T14" fmla="*/ 2 w 776"/>
                  <a:gd name="T15" fmla="*/ 1 h 2368"/>
                  <a:gd name="T16" fmla="*/ 2 w 776"/>
                  <a:gd name="T17" fmla="*/ 2 h 2368"/>
                  <a:gd name="T18" fmla="*/ 2 w 776"/>
                  <a:gd name="T19" fmla="*/ 2 h 2368"/>
                  <a:gd name="T20" fmla="*/ 2 w 776"/>
                  <a:gd name="T21" fmla="*/ 2 h 2368"/>
                  <a:gd name="T22" fmla="*/ 2 w 776"/>
                  <a:gd name="T23" fmla="*/ 2 h 2368"/>
                  <a:gd name="T24" fmla="*/ 2 w 776"/>
                  <a:gd name="T25" fmla="*/ 3 h 2368"/>
                  <a:gd name="T26" fmla="*/ 3 w 776"/>
                  <a:gd name="T27" fmla="*/ 4 h 2368"/>
                  <a:gd name="T28" fmla="*/ 3 w 776"/>
                  <a:gd name="T29" fmla="*/ 4 h 2368"/>
                  <a:gd name="T30" fmla="*/ 3 w 776"/>
                  <a:gd name="T31" fmla="*/ 4 h 2368"/>
                  <a:gd name="T32" fmla="*/ 3 w 776"/>
                  <a:gd name="T33" fmla="*/ 5 h 2368"/>
                  <a:gd name="T34" fmla="*/ 3 w 776"/>
                  <a:gd name="T35" fmla="*/ 6 h 2368"/>
                  <a:gd name="T36" fmla="*/ 3 w 776"/>
                  <a:gd name="T37" fmla="*/ 6 h 2368"/>
                  <a:gd name="T38" fmla="*/ 3 w 776"/>
                  <a:gd name="T39" fmla="*/ 6 h 2368"/>
                  <a:gd name="T40" fmla="*/ 3 w 776"/>
                  <a:gd name="T41" fmla="*/ 7 h 2368"/>
                  <a:gd name="T42" fmla="*/ 3 w 776"/>
                  <a:gd name="T43" fmla="*/ 7 h 2368"/>
                  <a:gd name="T44" fmla="*/ 3 w 776"/>
                  <a:gd name="T45" fmla="*/ 7 h 2368"/>
                  <a:gd name="T46" fmla="*/ 3 w 776"/>
                  <a:gd name="T47" fmla="*/ 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1 h 2368"/>
                  <a:gd name="T2" fmla="*/ 13428 w 776"/>
                  <a:gd name="T3" fmla="*/ 1 h 2368"/>
                  <a:gd name="T4" fmla="*/ 5327 w 776"/>
                  <a:gd name="T5" fmla="*/ 1 h 2368"/>
                  <a:gd name="T6" fmla="*/ 18775 w 776"/>
                  <a:gd name="T7" fmla="*/ 1 h 2368"/>
                  <a:gd name="T8" fmla="*/ 10709 w 776"/>
                  <a:gd name="T9" fmla="*/ 2 h 2368"/>
                  <a:gd name="T10" fmla="*/ 21444 w 776"/>
                  <a:gd name="T11" fmla="*/ 2 h 2368"/>
                  <a:gd name="T12" fmla="*/ 16064 w 776"/>
                  <a:gd name="T13" fmla="*/ 3 h 2368"/>
                  <a:gd name="T14" fmla="*/ 26787 w 776"/>
                  <a:gd name="T15" fmla="*/ 3 h 2368"/>
                  <a:gd name="T16" fmla="*/ 21444 w 776"/>
                  <a:gd name="T17" fmla="*/ 3 h 2368"/>
                  <a:gd name="T18" fmla="*/ 29482 w 776"/>
                  <a:gd name="T19" fmla="*/ 3 h 2368"/>
                  <a:gd name="T20" fmla="*/ 26787 w 776"/>
                  <a:gd name="T21" fmla="*/ 4 h 2368"/>
                  <a:gd name="T22" fmla="*/ 32142 w 776"/>
                  <a:gd name="T23" fmla="*/ 4 h 2368"/>
                  <a:gd name="T24" fmla="*/ 32142 w 776"/>
                  <a:gd name="T25" fmla="*/ 5 h 2368"/>
                  <a:gd name="T26" fmla="*/ 37509 w 776"/>
                  <a:gd name="T27" fmla="*/ 6 h 2368"/>
                  <a:gd name="T28" fmla="*/ 34809 w 776"/>
                  <a:gd name="T29" fmla="*/ 6 h 2368"/>
                  <a:gd name="T30" fmla="*/ 40208 w 776"/>
                  <a:gd name="T31" fmla="*/ 6 h 2368"/>
                  <a:gd name="T32" fmla="*/ 37509 w 776"/>
                  <a:gd name="T33" fmla="*/ 8 h 2368"/>
                  <a:gd name="T34" fmla="*/ 40208 w 776"/>
                  <a:gd name="T35" fmla="*/ 8 h 2368"/>
                  <a:gd name="T36" fmla="*/ 37509 w 776"/>
                  <a:gd name="T37" fmla="*/ 9 h 2368"/>
                  <a:gd name="T38" fmla="*/ 42890 w 776"/>
                  <a:gd name="T39" fmla="*/ 10 h 2368"/>
                  <a:gd name="T40" fmla="*/ 40208 w 776"/>
                  <a:gd name="T41" fmla="*/ 10 h 2368"/>
                  <a:gd name="T42" fmla="*/ 42890 w 776"/>
                  <a:gd name="T43" fmla="*/ 11 h 2368"/>
                  <a:gd name="T44" fmla="*/ 40208 w 776"/>
                  <a:gd name="T45" fmla="*/ 11 h 2368"/>
                  <a:gd name="T46" fmla="*/ 42890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1 h 2368"/>
                  <a:gd name="T2" fmla="*/ 65 w 776"/>
                  <a:gd name="T3" fmla="*/ 1 h 2368"/>
                  <a:gd name="T4" fmla="*/ 26 w 776"/>
                  <a:gd name="T5" fmla="*/ 1 h 2368"/>
                  <a:gd name="T6" fmla="*/ 91 w 776"/>
                  <a:gd name="T7" fmla="*/ 1 h 2368"/>
                  <a:gd name="T8" fmla="*/ 52 w 776"/>
                  <a:gd name="T9" fmla="*/ 2 h 2368"/>
                  <a:gd name="T10" fmla="*/ 104 w 776"/>
                  <a:gd name="T11" fmla="*/ 2 h 2368"/>
                  <a:gd name="T12" fmla="*/ 79 w 776"/>
                  <a:gd name="T13" fmla="*/ 3 h 2368"/>
                  <a:gd name="T14" fmla="*/ 129 w 776"/>
                  <a:gd name="T15" fmla="*/ 3 h 2368"/>
                  <a:gd name="T16" fmla="*/ 104 w 776"/>
                  <a:gd name="T17" fmla="*/ 3 h 2368"/>
                  <a:gd name="T18" fmla="*/ 144 w 776"/>
                  <a:gd name="T19" fmla="*/ 3 h 2368"/>
                  <a:gd name="T20" fmla="*/ 129 w 776"/>
                  <a:gd name="T21" fmla="*/ 4 h 2368"/>
                  <a:gd name="T22" fmla="*/ 156 w 776"/>
                  <a:gd name="T23" fmla="*/ 4 h 2368"/>
                  <a:gd name="T24" fmla="*/ 156 w 776"/>
                  <a:gd name="T25" fmla="*/ 5 h 2368"/>
                  <a:gd name="T26" fmla="*/ 183 w 776"/>
                  <a:gd name="T27" fmla="*/ 6 h 2368"/>
                  <a:gd name="T28" fmla="*/ 169 w 776"/>
                  <a:gd name="T29" fmla="*/ 6 h 2368"/>
                  <a:gd name="T30" fmla="*/ 194 w 776"/>
                  <a:gd name="T31" fmla="*/ 6 h 2368"/>
                  <a:gd name="T32" fmla="*/ 183 w 776"/>
                  <a:gd name="T33" fmla="*/ 8 h 2368"/>
                  <a:gd name="T34" fmla="*/ 194 w 776"/>
                  <a:gd name="T35" fmla="*/ 8 h 2368"/>
                  <a:gd name="T36" fmla="*/ 183 w 776"/>
                  <a:gd name="T37" fmla="*/ 9 h 2368"/>
                  <a:gd name="T38" fmla="*/ 208 w 776"/>
                  <a:gd name="T39" fmla="*/ 10 h 2368"/>
                  <a:gd name="T40" fmla="*/ 194 w 776"/>
                  <a:gd name="T41" fmla="*/ 10 h 2368"/>
                  <a:gd name="T42" fmla="*/ 208 w 776"/>
                  <a:gd name="T43" fmla="*/ 11 h 2368"/>
                  <a:gd name="T44" fmla="*/ 194 w 776"/>
                  <a:gd name="T45" fmla="*/ 11 h 2368"/>
                  <a:gd name="T46" fmla="*/ 208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0"/>
              </a:xfrm>
              <a:custGeom>
                <a:avLst/>
                <a:gdLst>
                  <a:gd name="T0" fmla="*/ 0 w 776"/>
                  <a:gd name="T1" fmla="*/ 1 h 2368"/>
                  <a:gd name="T2" fmla="*/ 5468 w 776"/>
                  <a:gd name="T3" fmla="*/ 1 h 2368"/>
                  <a:gd name="T4" fmla="*/ 2193 w 776"/>
                  <a:gd name="T5" fmla="*/ 1 h 2368"/>
                  <a:gd name="T6" fmla="*/ 7652 w 776"/>
                  <a:gd name="T7" fmla="*/ 1 h 2368"/>
                  <a:gd name="T8" fmla="*/ 4374 w 776"/>
                  <a:gd name="T9" fmla="*/ 3 h 2368"/>
                  <a:gd name="T10" fmla="*/ 8744 w 776"/>
                  <a:gd name="T11" fmla="*/ 3 h 2368"/>
                  <a:gd name="T12" fmla="*/ 6562 w 776"/>
                  <a:gd name="T13" fmla="*/ 4 h 2368"/>
                  <a:gd name="T14" fmla="*/ 10945 w 776"/>
                  <a:gd name="T15" fmla="*/ 5 h 2368"/>
                  <a:gd name="T16" fmla="*/ 8744 w 776"/>
                  <a:gd name="T17" fmla="*/ 5 h 2368"/>
                  <a:gd name="T18" fmla="*/ 12049 w 776"/>
                  <a:gd name="T19" fmla="*/ 6 h 2368"/>
                  <a:gd name="T20" fmla="*/ 10945 w 776"/>
                  <a:gd name="T21" fmla="*/ 7 h 2368"/>
                  <a:gd name="T22" fmla="*/ 13118 w 776"/>
                  <a:gd name="T23" fmla="*/ 7 h 2368"/>
                  <a:gd name="T24" fmla="*/ 13118 w 776"/>
                  <a:gd name="T25" fmla="*/ 8 h 2368"/>
                  <a:gd name="T26" fmla="*/ 15326 w 776"/>
                  <a:gd name="T27" fmla="*/ 10 h 2368"/>
                  <a:gd name="T28" fmla="*/ 14233 w 776"/>
                  <a:gd name="T29" fmla="*/ 11 h 2368"/>
                  <a:gd name="T30" fmla="*/ 16416 w 776"/>
                  <a:gd name="T31" fmla="*/ 12 h 2368"/>
                  <a:gd name="T32" fmla="*/ 15326 w 776"/>
                  <a:gd name="T33" fmla="*/ 14 h 2368"/>
                  <a:gd name="T34" fmla="*/ 16416 w 776"/>
                  <a:gd name="T35" fmla="*/ 15 h 2368"/>
                  <a:gd name="T36" fmla="*/ 15326 w 776"/>
                  <a:gd name="T37" fmla="*/ 16 h 2368"/>
                  <a:gd name="T38" fmla="*/ 17525 w 776"/>
                  <a:gd name="T39" fmla="*/ 16 h 2368"/>
                  <a:gd name="T40" fmla="*/ 16416 w 776"/>
                  <a:gd name="T41" fmla="*/ 18 h 2368"/>
                  <a:gd name="T42" fmla="*/ 17525 w 776"/>
                  <a:gd name="T43" fmla="*/ 20 h 2368"/>
                  <a:gd name="T44" fmla="*/ 16416 w 776"/>
                  <a:gd name="T45" fmla="*/ 20 h 2368"/>
                  <a:gd name="T46" fmla="*/ 17525 w 776"/>
                  <a:gd name="T47" fmla="*/ 2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0 h 2368"/>
                  <a:gd name="T2" fmla="*/ 752390 w 776"/>
                  <a:gd name="T3" fmla="*/ 0 h 2368"/>
                  <a:gd name="T4" fmla="*/ 301859 w 776"/>
                  <a:gd name="T5" fmla="*/ 0 h 2368"/>
                  <a:gd name="T6" fmla="*/ 1054570 w 776"/>
                  <a:gd name="T7" fmla="*/ 0 h 2368"/>
                  <a:gd name="T8" fmla="*/ 604123 w 776"/>
                  <a:gd name="T9" fmla="*/ 0 h 2368"/>
                  <a:gd name="T10" fmla="*/ 1205529 w 776"/>
                  <a:gd name="T11" fmla="*/ 0 h 2368"/>
                  <a:gd name="T12" fmla="*/ 903548 w 776"/>
                  <a:gd name="T13" fmla="*/ 0 h 2368"/>
                  <a:gd name="T14" fmla="*/ 1507620 w 776"/>
                  <a:gd name="T15" fmla="*/ 0 h 2368"/>
                  <a:gd name="T16" fmla="*/ 1205529 w 776"/>
                  <a:gd name="T17" fmla="*/ 0 h 2368"/>
                  <a:gd name="T18" fmla="*/ 1658127 w 776"/>
                  <a:gd name="T19" fmla="*/ 0 h 2368"/>
                  <a:gd name="T20" fmla="*/ 1507620 w 776"/>
                  <a:gd name="T21" fmla="*/ 0 h 2368"/>
                  <a:gd name="T22" fmla="*/ 1809080 w 776"/>
                  <a:gd name="T23" fmla="*/ 0 h 2368"/>
                  <a:gd name="T24" fmla="*/ 1809080 w 776"/>
                  <a:gd name="T25" fmla="*/ 0 h 2368"/>
                  <a:gd name="T26" fmla="*/ 2110396 w 776"/>
                  <a:gd name="T27" fmla="*/ 0 h 2368"/>
                  <a:gd name="T28" fmla="*/ 1960039 w 776"/>
                  <a:gd name="T29" fmla="*/ 0 h 2368"/>
                  <a:gd name="T30" fmla="*/ 2259613 w 776"/>
                  <a:gd name="T31" fmla="*/ 0 h 2368"/>
                  <a:gd name="T32" fmla="*/ 2110396 w 776"/>
                  <a:gd name="T33" fmla="*/ 0 h 2368"/>
                  <a:gd name="T34" fmla="*/ 2259613 w 776"/>
                  <a:gd name="T35" fmla="*/ 0 h 2368"/>
                  <a:gd name="T36" fmla="*/ 2110396 w 776"/>
                  <a:gd name="T37" fmla="*/ 0 h 2368"/>
                  <a:gd name="T38" fmla="*/ 2410510 w 776"/>
                  <a:gd name="T39" fmla="*/ 0 h 2368"/>
                  <a:gd name="T40" fmla="*/ 2259613 w 776"/>
                  <a:gd name="T41" fmla="*/ 0 h 2368"/>
                  <a:gd name="T42" fmla="*/ 2410510 w 776"/>
                  <a:gd name="T43" fmla="*/ 0 h 2368"/>
                  <a:gd name="T44" fmla="*/ 2259613 w 776"/>
                  <a:gd name="T45" fmla="*/ 0 h 2368"/>
                  <a:gd name="T46" fmla="*/ 241051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1 h 2368"/>
                  <a:gd name="T2" fmla="*/ 37 w 776"/>
                  <a:gd name="T3" fmla="*/ 1 h 2368"/>
                  <a:gd name="T4" fmla="*/ 15 w 776"/>
                  <a:gd name="T5" fmla="*/ 1 h 2368"/>
                  <a:gd name="T6" fmla="*/ 52 w 776"/>
                  <a:gd name="T7" fmla="*/ 1 h 2368"/>
                  <a:gd name="T8" fmla="*/ 29 w 776"/>
                  <a:gd name="T9" fmla="*/ 1 h 2368"/>
                  <a:gd name="T10" fmla="*/ 58 w 776"/>
                  <a:gd name="T11" fmla="*/ 1 h 2368"/>
                  <a:gd name="T12" fmla="*/ 44 w 776"/>
                  <a:gd name="T13" fmla="*/ 1 h 2368"/>
                  <a:gd name="T14" fmla="*/ 74 w 776"/>
                  <a:gd name="T15" fmla="*/ 1 h 2368"/>
                  <a:gd name="T16" fmla="*/ 58 w 776"/>
                  <a:gd name="T17" fmla="*/ 1 h 2368"/>
                  <a:gd name="T18" fmla="*/ 80 w 776"/>
                  <a:gd name="T19" fmla="*/ 1 h 2368"/>
                  <a:gd name="T20" fmla="*/ 74 w 776"/>
                  <a:gd name="T21" fmla="*/ 2 h 2368"/>
                  <a:gd name="T22" fmla="*/ 89 w 776"/>
                  <a:gd name="T23" fmla="*/ 2 h 2368"/>
                  <a:gd name="T24" fmla="*/ 89 w 776"/>
                  <a:gd name="T25" fmla="*/ 2 h 2368"/>
                  <a:gd name="T26" fmla="*/ 104 w 776"/>
                  <a:gd name="T27" fmla="*/ 2 h 2368"/>
                  <a:gd name="T28" fmla="*/ 97 w 776"/>
                  <a:gd name="T29" fmla="*/ 3 h 2368"/>
                  <a:gd name="T30" fmla="*/ 110 w 776"/>
                  <a:gd name="T31" fmla="*/ 3 h 2368"/>
                  <a:gd name="T32" fmla="*/ 104 w 776"/>
                  <a:gd name="T33" fmla="*/ 4 h 2368"/>
                  <a:gd name="T34" fmla="*/ 110 w 776"/>
                  <a:gd name="T35" fmla="*/ 4 h 2368"/>
                  <a:gd name="T36" fmla="*/ 104 w 776"/>
                  <a:gd name="T37" fmla="*/ 4 h 2368"/>
                  <a:gd name="T38" fmla="*/ 119 w 776"/>
                  <a:gd name="T39" fmla="*/ 4 h 2368"/>
                  <a:gd name="T40" fmla="*/ 110 w 776"/>
                  <a:gd name="T41" fmla="*/ 5 h 2368"/>
                  <a:gd name="T42" fmla="*/ 119 w 776"/>
                  <a:gd name="T43" fmla="*/ 5 h 2368"/>
                  <a:gd name="T44" fmla="*/ 110 w 776"/>
                  <a:gd name="T45" fmla="*/ 5 h 2368"/>
                  <a:gd name="T46" fmla="*/ 119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0"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86503"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8650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44100886-36F1-467F-A6ED-A8CABCC75B7F}" type="slidenum">
              <a:rPr lang="en-US" altLang="en-US"/>
              <a:pPr>
                <a:defRPr/>
              </a:pPr>
              <a:t>‹#›</a:t>
            </a:fld>
            <a:endParaRPr lang="en-US" altLang="en-US"/>
          </a:p>
        </p:txBody>
      </p:sp>
    </p:spTree>
    <p:extLst>
      <p:ext uri="{BB962C8B-B14F-4D97-AF65-F5344CB8AC3E}">
        <p14:creationId xmlns:p14="http://schemas.microsoft.com/office/powerpoint/2010/main" val="3400028916"/>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34C98B01-9AC3-42D4-BC46-F42CF2A0EA58}" type="slidenum">
              <a:rPr lang="en-US" altLang="en-US"/>
              <a:pPr>
                <a:defRPr/>
              </a:pPr>
              <a:t>‹#›</a:t>
            </a:fld>
            <a:endParaRPr lang="en-US" altLang="en-US"/>
          </a:p>
        </p:txBody>
      </p:sp>
    </p:spTree>
    <p:extLst>
      <p:ext uri="{BB962C8B-B14F-4D97-AF65-F5344CB8AC3E}">
        <p14:creationId xmlns:p14="http://schemas.microsoft.com/office/powerpoint/2010/main" val="241583224"/>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3BE67E83-A378-42C4-85CE-7A5C09522289}" type="slidenum">
              <a:rPr lang="en-US" altLang="en-US"/>
              <a:pPr>
                <a:defRPr/>
              </a:pPr>
              <a:t>‹#›</a:t>
            </a:fld>
            <a:endParaRPr lang="en-US" altLang="en-US"/>
          </a:p>
        </p:txBody>
      </p:sp>
    </p:spTree>
    <p:extLst>
      <p:ext uri="{BB962C8B-B14F-4D97-AF65-F5344CB8AC3E}">
        <p14:creationId xmlns:p14="http://schemas.microsoft.com/office/powerpoint/2010/main" val="3790968941"/>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92514"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192515"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555C0F15-81C8-49E6-A51B-AFDB5DA8EE1A}" type="slidenum">
              <a:rPr lang="en-US" altLang="en-US"/>
              <a:pPr>
                <a:defRPr/>
              </a:pPr>
              <a:t>‹#›</a:t>
            </a:fld>
            <a:endParaRPr lang="en-US" altLang="en-US"/>
          </a:p>
        </p:txBody>
      </p:sp>
    </p:spTree>
    <p:extLst>
      <p:ext uri="{BB962C8B-B14F-4D97-AF65-F5344CB8AC3E}">
        <p14:creationId xmlns:p14="http://schemas.microsoft.com/office/powerpoint/2010/main" val="3983879980"/>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AA5F814-83C9-491A-BAC0-BE6729EA972C}" type="slidenum">
              <a:rPr lang="en-US" altLang="en-US"/>
              <a:pPr>
                <a:defRPr/>
              </a:pPr>
              <a:t>‹#›</a:t>
            </a:fld>
            <a:endParaRPr lang="en-US" altLang="en-US"/>
          </a:p>
        </p:txBody>
      </p:sp>
    </p:spTree>
    <p:extLst>
      <p:ext uri="{BB962C8B-B14F-4D97-AF65-F5344CB8AC3E}">
        <p14:creationId xmlns:p14="http://schemas.microsoft.com/office/powerpoint/2010/main" val="3395704278"/>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AF2287A-8D54-43F0-938C-5F9EBF961648}" type="slidenum">
              <a:rPr lang="en-US" altLang="en-US"/>
              <a:pPr>
                <a:defRPr/>
              </a:pPr>
              <a:t>‹#›</a:t>
            </a:fld>
            <a:endParaRPr lang="en-US" altLang="en-US"/>
          </a:p>
        </p:txBody>
      </p:sp>
    </p:spTree>
    <p:extLst>
      <p:ext uri="{BB962C8B-B14F-4D97-AF65-F5344CB8AC3E}">
        <p14:creationId xmlns:p14="http://schemas.microsoft.com/office/powerpoint/2010/main" val="446735993"/>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1C1385B-648D-476E-A5AA-9952FE2879D6}" type="slidenum">
              <a:rPr lang="en-US" altLang="en-US"/>
              <a:pPr>
                <a:defRPr/>
              </a:pPr>
              <a:t>‹#›</a:t>
            </a:fld>
            <a:endParaRPr lang="en-US" altLang="en-US"/>
          </a:p>
        </p:txBody>
      </p:sp>
    </p:spTree>
    <p:extLst>
      <p:ext uri="{BB962C8B-B14F-4D97-AF65-F5344CB8AC3E}">
        <p14:creationId xmlns:p14="http://schemas.microsoft.com/office/powerpoint/2010/main" val="2394839767"/>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F3AF2F15-C9A3-4500-8ECB-FC0DDC15EBEF}" type="slidenum">
              <a:rPr lang="en-US" altLang="en-US"/>
              <a:pPr>
                <a:defRPr/>
              </a:pPr>
              <a:t>‹#›</a:t>
            </a:fld>
            <a:endParaRPr lang="en-US" altLang="en-US"/>
          </a:p>
        </p:txBody>
      </p:sp>
    </p:spTree>
    <p:extLst>
      <p:ext uri="{BB962C8B-B14F-4D97-AF65-F5344CB8AC3E}">
        <p14:creationId xmlns:p14="http://schemas.microsoft.com/office/powerpoint/2010/main" val="3880771562"/>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69C6FF45-B6E8-4360-ADA3-DA4273976DFE}" type="slidenum">
              <a:rPr lang="en-US" altLang="en-US"/>
              <a:pPr>
                <a:defRPr/>
              </a:pPr>
              <a:t>‹#›</a:t>
            </a:fld>
            <a:endParaRPr lang="en-US" altLang="en-US"/>
          </a:p>
        </p:txBody>
      </p:sp>
    </p:spTree>
    <p:extLst>
      <p:ext uri="{BB962C8B-B14F-4D97-AF65-F5344CB8AC3E}">
        <p14:creationId xmlns:p14="http://schemas.microsoft.com/office/powerpoint/2010/main" val="3783081435"/>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2E8B3C21-74B7-4DF2-8347-85FEFE3A00FE}" type="slidenum">
              <a:rPr lang="en-US" altLang="en-US"/>
              <a:pPr>
                <a:defRPr/>
              </a:pPr>
              <a:t>‹#›</a:t>
            </a:fld>
            <a:endParaRPr lang="en-US" altLang="en-US"/>
          </a:p>
        </p:txBody>
      </p:sp>
    </p:spTree>
    <p:extLst>
      <p:ext uri="{BB962C8B-B14F-4D97-AF65-F5344CB8AC3E}">
        <p14:creationId xmlns:p14="http://schemas.microsoft.com/office/powerpoint/2010/main" val="3215508063"/>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80D2799-2E38-4EE9-9D3E-354EF5B1F91D}" type="slidenum">
              <a:rPr lang="en-US" altLang="en-US"/>
              <a:pPr>
                <a:defRPr/>
              </a:pPr>
              <a:t>‹#›</a:t>
            </a:fld>
            <a:endParaRPr lang="en-US" altLang="en-US"/>
          </a:p>
        </p:txBody>
      </p:sp>
    </p:spTree>
    <p:extLst>
      <p:ext uri="{BB962C8B-B14F-4D97-AF65-F5344CB8AC3E}">
        <p14:creationId xmlns:p14="http://schemas.microsoft.com/office/powerpoint/2010/main" val="68014017"/>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A8336193-0736-410D-ABF9-5338A7D6B344}" type="slidenum">
              <a:rPr lang="en-US" altLang="en-US"/>
              <a:pPr>
                <a:defRPr/>
              </a:pPr>
              <a:t>‹#›</a:t>
            </a:fld>
            <a:endParaRPr lang="en-US" altLang="en-US"/>
          </a:p>
        </p:txBody>
      </p:sp>
    </p:spTree>
    <p:extLst>
      <p:ext uri="{BB962C8B-B14F-4D97-AF65-F5344CB8AC3E}">
        <p14:creationId xmlns:p14="http://schemas.microsoft.com/office/powerpoint/2010/main" val="2967763289"/>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4CC2A27-C296-4EAE-B3B6-D3E138F28FAF}" type="slidenum">
              <a:rPr lang="en-US" altLang="en-US"/>
              <a:pPr>
                <a:defRPr/>
              </a:pPr>
              <a:t>‹#›</a:t>
            </a:fld>
            <a:endParaRPr lang="en-US" altLang="en-US"/>
          </a:p>
        </p:txBody>
      </p:sp>
    </p:spTree>
    <p:extLst>
      <p:ext uri="{BB962C8B-B14F-4D97-AF65-F5344CB8AC3E}">
        <p14:creationId xmlns:p14="http://schemas.microsoft.com/office/powerpoint/2010/main" val="3820179411"/>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D6C06E1-4695-4FA0-A278-526282C78946}" type="slidenum">
              <a:rPr lang="en-US" altLang="en-US"/>
              <a:pPr>
                <a:defRPr/>
              </a:pPr>
              <a:t>‹#›</a:t>
            </a:fld>
            <a:endParaRPr lang="en-US" altLang="en-US"/>
          </a:p>
        </p:txBody>
      </p:sp>
    </p:spTree>
    <p:extLst>
      <p:ext uri="{BB962C8B-B14F-4D97-AF65-F5344CB8AC3E}">
        <p14:creationId xmlns:p14="http://schemas.microsoft.com/office/powerpoint/2010/main" val="3628757230"/>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39FD638-5691-4E40-9238-DC30F2FAAD88}" type="slidenum">
              <a:rPr lang="en-US" altLang="en-US"/>
              <a:pPr>
                <a:defRPr/>
              </a:pPr>
              <a:t>‹#›</a:t>
            </a:fld>
            <a:endParaRPr lang="en-US" altLang="en-US"/>
          </a:p>
        </p:txBody>
      </p:sp>
    </p:spTree>
    <p:extLst>
      <p:ext uri="{BB962C8B-B14F-4D97-AF65-F5344CB8AC3E}">
        <p14:creationId xmlns:p14="http://schemas.microsoft.com/office/powerpoint/2010/main" val="1860563762"/>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B1DD811F-EDD1-4862-8584-BA744FF9169F}" type="slidenum">
              <a:rPr lang="en-US" altLang="en-US"/>
              <a:pPr>
                <a:defRPr/>
              </a:pPr>
              <a:t>‹#›</a:t>
            </a:fld>
            <a:endParaRPr lang="en-US" altLang="en-US"/>
          </a:p>
        </p:txBody>
      </p:sp>
    </p:spTree>
    <p:extLst>
      <p:ext uri="{BB962C8B-B14F-4D97-AF65-F5344CB8AC3E}">
        <p14:creationId xmlns:p14="http://schemas.microsoft.com/office/powerpoint/2010/main" val="3280005860"/>
      </p:ext>
    </p:extLst>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9DFD2A9-6844-43DB-A801-97A4288C522C}" type="slidenum">
              <a:rPr lang="en-US" altLang="en-US"/>
              <a:pPr>
                <a:defRPr/>
              </a:pPr>
              <a:t>‹#›</a:t>
            </a:fld>
            <a:endParaRPr lang="en-US" altLang="en-US"/>
          </a:p>
        </p:txBody>
      </p:sp>
    </p:spTree>
    <p:extLst>
      <p:ext uri="{BB962C8B-B14F-4D97-AF65-F5344CB8AC3E}">
        <p14:creationId xmlns:p14="http://schemas.microsoft.com/office/powerpoint/2010/main" val="3631672240"/>
      </p:ext>
    </p:extLst>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BDB923-E540-46BD-BB30-65F23EEB2534}" type="slidenum">
              <a:rPr lang="en-US" altLang="en-US"/>
              <a:pPr>
                <a:defRPr/>
              </a:pPr>
              <a:t>‹#›</a:t>
            </a:fld>
            <a:endParaRPr lang="en-US" altLang="en-US"/>
          </a:p>
        </p:txBody>
      </p:sp>
    </p:spTree>
    <p:extLst>
      <p:ext uri="{BB962C8B-B14F-4D97-AF65-F5344CB8AC3E}">
        <p14:creationId xmlns:p14="http://schemas.microsoft.com/office/powerpoint/2010/main" val="769698538"/>
      </p:ext>
    </p:extLst>
  </p:cSld>
  <p:clrMapOvr>
    <a:masterClrMapping/>
  </p:clrMapOvr>
  <p:transition>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2A83A5-5660-42DF-9AB0-885F0ED40BE5}" type="slidenum">
              <a:rPr lang="en-US" altLang="en-US"/>
              <a:pPr>
                <a:defRPr/>
              </a:pPr>
              <a:t>‹#›</a:t>
            </a:fld>
            <a:endParaRPr lang="en-US" altLang="en-US"/>
          </a:p>
        </p:txBody>
      </p:sp>
    </p:spTree>
    <p:extLst>
      <p:ext uri="{BB962C8B-B14F-4D97-AF65-F5344CB8AC3E}">
        <p14:creationId xmlns:p14="http://schemas.microsoft.com/office/powerpoint/2010/main" val="1091446838"/>
      </p:ext>
    </p:extLst>
  </p:cSld>
  <p:clrMapOvr>
    <a:masterClrMapping/>
  </p:clrMapOvr>
  <p:transition>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E592C-E2E3-4338-BBA3-522EA026C365}" type="slidenum">
              <a:rPr lang="en-US" altLang="en-US"/>
              <a:pPr>
                <a:defRPr/>
              </a:pPr>
              <a:t>‹#›</a:t>
            </a:fld>
            <a:endParaRPr lang="en-US" altLang="en-US"/>
          </a:p>
        </p:txBody>
      </p:sp>
    </p:spTree>
    <p:extLst>
      <p:ext uri="{BB962C8B-B14F-4D97-AF65-F5344CB8AC3E}">
        <p14:creationId xmlns:p14="http://schemas.microsoft.com/office/powerpoint/2010/main" val="467950899"/>
      </p:ext>
    </p:extLst>
  </p:cSld>
  <p:clrMapOvr>
    <a:masterClrMapping/>
  </p:clrMapOvr>
  <p:transition>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9EA9B1-241F-4995-8047-33D8598705A4}" type="slidenum">
              <a:rPr lang="en-US" altLang="en-US"/>
              <a:pPr>
                <a:defRPr/>
              </a:pPr>
              <a:t>‹#›</a:t>
            </a:fld>
            <a:endParaRPr lang="en-US" altLang="en-US"/>
          </a:p>
        </p:txBody>
      </p:sp>
    </p:spTree>
    <p:extLst>
      <p:ext uri="{BB962C8B-B14F-4D97-AF65-F5344CB8AC3E}">
        <p14:creationId xmlns:p14="http://schemas.microsoft.com/office/powerpoint/2010/main" val="2445168183"/>
      </p:ext>
    </p:extLst>
  </p:cSld>
  <p:clrMapOvr>
    <a:masterClrMapping/>
  </p:clrMapOvr>
  <p:transition>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50A748-B53D-46DE-A43B-4734A8B07623}" type="slidenum">
              <a:rPr lang="en-US" altLang="en-US"/>
              <a:pPr>
                <a:defRPr/>
              </a:pPr>
              <a:t>‹#›</a:t>
            </a:fld>
            <a:endParaRPr lang="en-US" altLang="en-US"/>
          </a:p>
        </p:txBody>
      </p:sp>
    </p:spTree>
    <p:extLst>
      <p:ext uri="{BB962C8B-B14F-4D97-AF65-F5344CB8AC3E}">
        <p14:creationId xmlns:p14="http://schemas.microsoft.com/office/powerpoint/2010/main" val="1611427902"/>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B62BB2D3-80FE-425B-8760-247C71A51B0F}" type="slidenum">
              <a:rPr lang="en-US" altLang="en-US"/>
              <a:pPr>
                <a:defRPr/>
              </a:pPr>
              <a:t>‹#›</a:t>
            </a:fld>
            <a:endParaRPr lang="en-US" altLang="en-US"/>
          </a:p>
        </p:txBody>
      </p:sp>
    </p:spTree>
    <p:extLst>
      <p:ext uri="{BB962C8B-B14F-4D97-AF65-F5344CB8AC3E}">
        <p14:creationId xmlns:p14="http://schemas.microsoft.com/office/powerpoint/2010/main" val="2938565559"/>
      </p:ext>
    </p:extLst>
  </p:cSld>
  <p:clrMapOvr>
    <a:masterClrMapping/>
  </p:clrMapOvr>
  <p:transition>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B12978-6831-4499-8C20-8E3502E85346}" type="slidenum">
              <a:rPr lang="en-US" altLang="en-US"/>
              <a:pPr>
                <a:defRPr/>
              </a:pPr>
              <a:t>‹#›</a:t>
            </a:fld>
            <a:endParaRPr lang="en-US" altLang="en-US"/>
          </a:p>
        </p:txBody>
      </p:sp>
    </p:spTree>
    <p:extLst>
      <p:ext uri="{BB962C8B-B14F-4D97-AF65-F5344CB8AC3E}">
        <p14:creationId xmlns:p14="http://schemas.microsoft.com/office/powerpoint/2010/main" val="1986702269"/>
      </p:ext>
    </p:extLst>
  </p:cSld>
  <p:clrMapOvr>
    <a:masterClrMapping/>
  </p:clrMapOvr>
  <p:transition>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62D9EB-C42A-4164-BB0A-D527E59D8148}" type="slidenum">
              <a:rPr lang="en-US" altLang="en-US"/>
              <a:pPr>
                <a:defRPr/>
              </a:pPr>
              <a:t>‹#›</a:t>
            </a:fld>
            <a:endParaRPr lang="en-US" altLang="en-US"/>
          </a:p>
        </p:txBody>
      </p:sp>
    </p:spTree>
    <p:extLst>
      <p:ext uri="{BB962C8B-B14F-4D97-AF65-F5344CB8AC3E}">
        <p14:creationId xmlns:p14="http://schemas.microsoft.com/office/powerpoint/2010/main" val="3512854249"/>
      </p:ext>
    </p:extLst>
  </p:cSld>
  <p:clrMapOvr>
    <a:masterClrMapping/>
  </p:clrMapOvr>
  <p:transition>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D6008D-6467-4169-9FD6-570E22FE9786}" type="slidenum">
              <a:rPr lang="en-US" altLang="en-US"/>
              <a:pPr>
                <a:defRPr/>
              </a:pPr>
              <a:t>‹#›</a:t>
            </a:fld>
            <a:endParaRPr lang="en-US" altLang="en-US"/>
          </a:p>
        </p:txBody>
      </p:sp>
    </p:spTree>
    <p:extLst>
      <p:ext uri="{BB962C8B-B14F-4D97-AF65-F5344CB8AC3E}">
        <p14:creationId xmlns:p14="http://schemas.microsoft.com/office/powerpoint/2010/main" val="3839587136"/>
      </p:ext>
    </p:extLst>
  </p:cSld>
  <p:clrMapOvr>
    <a:masterClrMapping/>
  </p:clrMapOvr>
  <p:transition>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099332-0A4E-4DDD-8AAB-9CB6C462960D}" type="slidenum">
              <a:rPr lang="en-US" altLang="en-US"/>
              <a:pPr>
                <a:defRPr/>
              </a:pPr>
              <a:t>‹#›</a:t>
            </a:fld>
            <a:endParaRPr lang="en-US" altLang="en-US"/>
          </a:p>
        </p:txBody>
      </p:sp>
    </p:spTree>
    <p:extLst>
      <p:ext uri="{BB962C8B-B14F-4D97-AF65-F5344CB8AC3E}">
        <p14:creationId xmlns:p14="http://schemas.microsoft.com/office/powerpoint/2010/main" val="3374152432"/>
      </p:ext>
    </p:extLst>
  </p:cSld>
  <p:clrMapOvr>
    <a:masterClrMapping/>
  </p:clrMapOvr>
  <p:transition>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058698-1946-4657-8FE4-BF6001D888F6}" type="slidenum">
              <a:rPr lang="en-US" altLang="en-US"/>
              <a:pPr>
                <a:defRPr/>
              </a:pPr>
              <a:t>‹#›</a:t>
            </a:fld>
            <a:endParaRPr lang="en-US" altLang="en-US"/>
          </a:p>
        </p:txBody>
      </p:sp>
    </p:spTree>
    <p:extLst>
      <p:ext uri="{BB962C8B-B14F-4D97-AF65-F5344CB8AC3E}">
        <p14:creationId xmlns:p14="http://schemas.microsoft.com/office/powerpoint/2010/main" val="3248740581"/>
      </p:ext>
    </p:extLst>
  </p:cSld>
  <p:clrMapOvr>
    <a:masterClrMapping/>
  </p:clrMapOvr>
  <p:transition>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AF4F7C-052A-4BCE-AC1C-BAB9F1F2E99E}" type="slidenum">
              <a:rPr lang="en-US" altLang="en-US"/>
              <a:pPr>
                <a:defRPr/>
              </a:pPr>
              <a:t>‹#›</a:t>
            </a:fld>
            <a:endParaRPr lang="en-US" altLang="en-US"/>
          </a:p>
        </p:txBody>
      </p:sp>
    </p:spTree>
    <p:extLst>
      <p:ext uri="{BB962C8B-B14F-4D97-AF65-F5344CB8AC3E}">
        <p14:creationId xmlns:p14="http://schemas.microsoft.com/office/powerpoint/2010/main" val="2734303646"/>
      </p:ext>
    </p:extLst>
  </p:cSld>
  <p:clrMapOvr>
    <a:masterClrMapping/>
  </p:clrMapOvr>
  <p:transition>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A4B773-A91D-4C69-B320-2A583E585B09}" type="slidenum">
              <a:rPr lang="en-US" altLang="en-US"/>
              <a:pPr>
                <a:defRPr/>
              </a:pPr>
              <a:t>‹#›</a:t>
            </a:fld>
            <a:endParaRPr lang="en-US" altLang="en-US"/>
          </a:p>
        </p:txBody>
      </p:sp>
    </p:spTree>
    <p:extLst>
      <p:ext uri="{BB962C8B-B14F-4D97-AF65-F5344CB8AC3E}">
        <p14:creationId xmlns:p14="http://schemas.microsoft.com/office/powerpoint/2010/main" val="3540877274"/>
      </p:ext>
    </p:extLst>
  </p:cSld>
  <p:clrMapOvr>
    <a:masterClrMapping/>
  </p:clrMapOvr>
  <p:transition>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smtClean="0">
              <a:solidFill>
                <a:srgbClr val="003366"/>
              </a:solidFill>
              <a:latin typeface="Times New Roman" pitchFamily="18" charset="0"/>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smtClean="0">
              <a:solidFill>
                <a:srgbClr val="003366"/>
              </a:solidFill>
              <a:latin typeface="Times New Roman" pitchFamily="18" charset="0"/>
            </a:endParaRPr>
          </a:p>
        </p:txBody>
      </p:sp>
      <p:grpSp>
        <p:nvGrpSpPr>
          <p:cNvPr id="6" name="Group 16"/>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grpSp>
      <p:sp>
        <p:nvSpPr>
          <p:cNvPr id="346116"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pPr lvl="0"/>
            <a:r>
              <a:rPr lang="nl-NL" altLang="en-US" noProof="0" smtClean="0"/>
              <a:t>Klik om het opmaakprofiel van de modelondertitel te bewerken</a:t>
            </a:r>
          </a:p>
        </p:txBody>
      </p:sp>
      <p:sp>
        <p:nvSpPr>
          <p:cNvPr id="34612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pPr lvl="0"/>
            <a:r>
              <a:rPr lang="nl-NL" altLang="en-US" noProof="0" smtClean="0"/>
              <a:t>Klik om het opmaakprofiel van de modeltitel te bewerken</a:t>
            </a:r>
          </a:p>
        </p:txBody>
      </p:sp>
      <p:sp>
        <p:nvSpPr>
          <p:cNvPr id="9" name="Date Placeholder 8"/>
          <p:cNvSpPr>
            <a:spLocks noGrp="1" noChangeArrowheads="1"/>
          </p:cNvSpPr>
          <p:nvPr>
            <p:ph type="dt" sz="quarter" idx="10"/>
          </p:nvPr>
        </p:nvSpPr>
        <p:spPr>
          <a:xfrm>
            <a:off x="2667000" y="6553200"/>
            <a:ext cx="1905000" cy="304800"/>
          </a:xfrm>
        </p:spPr>
        <p:txBody>
          <a:bodyPr/>
          <a:lstStyle>
            <a:lvl1pPr eaLnBrk="0" hangingPunct="0">
              <a:defRPr>
                <a:solidFill>
                  <a:srgbClr val="FFFFFF"/>
                </a:solidFill>
              </a:defRPr>
            </a:lvl1pPr>
          </a:lstStyle>
          <a:p>
            <a:pPr>
              <a:defRPr/>
            </a:pPr>
            <a:endParaRPr lang="nl-NL" altLang="en-US"/>
          </a:p>
        </p:txBody>
      </p:sp>
      <p:sp>
        <p:nvSpPr>
          <p:cNvPr id="10" name="Footer Placeholder 9"/>
          <p:cNvSpPr>
            <a:spLocks noGrp="1" noChangeArrowheads="1"/>
          </p:cNvSpPr>
          <p:nvPr>
            <p:ph type="ftr" sz="quarter" idx="11"/>
          </p:nvPr>
        </p:nvSpPr>
        <p:spPr>
          <a:xfrm>
            <a:off x="5195888" y="6553200"/>
            <a:ext cx="3279775" cy="304800"/>
          </a:xfrm>
        </p:spPr>
        <p:txBody>
          <a:bodyPr/>
          <a:lstStyle>
            <a:lvl1pPr algn="r" eaLnBrk="0" hangingPunct="0">
              <a:defRPr/>
            </a:lvl1pPr>
          </a:lstStyle>
          <a:p>
            <a:pPr>
              <a:defRPr/>
            </a:pPr>
            <a:endParaRPr lang="nl-NL" altLang="en-US"/>
          </a:p>
        </p:txBody>
      </p:sp>
      <p:sp>
        <p:nvSpPr>
          <p:cNvPr id="11" name="Slide Number Placeholder 10"/>
          <p:cNvSpPr>
            <a:spLocks noGrp="1" noChangeArrowheads="1"/>
          </p:cNvSpPr>
          <p:nvPr>
            <p:ph type="sldNum" sz="quarter" idx="12"/>
          </p:nvPr>
        </p:nvSpPr>
        <p:spPr>
          <a:xfrm>
            <a:off x="9525" y="6359525"/>
            <a:ext cx="587375" cy="488950"/>
          </a:xfrm>
        </p:spPr>
        <p:txBody>
          <a:bodyPr anchorCtr="0"/>
          <a:lstStyle>
            <a:lvl1pPr eaLnBrk="0" hangingPunct="0">
              <a:defRPr/>
            </a:lvl1pPr>
          </a:lstStyle>
          <a:p>
            <a:pPr>
              <a:defRPr/>
            </a:pPr>
            <a:fld id="{B1B8FBC4-45B1-41E1-AADB-8012241D127D}" type="slidenum">
              <a:rPr lang="nl-NL" altLang="en-US"/>
              <a:pPr>
                <a:defRPr/>
              </a:pPr>
              <a:t>‹#›</a:t>
            </a:fld>
            <a:endParaRPr lang="nl-NL" altLang="en-US"/>
          </a:p>
        </p:txBody>
      </p:sp>
    </p:spTree>
    <p:extLst>
      <p:ext uri="{BB962C8B-B14F-4D97-AF65-F5344CB8AC3E}">
        <p14:creationId xmlns:p14="http://schemas.microsoft.com/office/powerpoint/2010/main" val="2245366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66A237E-581F-492F-B308-A9D24DD121F7}" type="slidenum">
              <a:rPr lang="nl-NL" altLang="en-US"/>
              <a:pPr>
                <a:defRPr/>
              </a:pPr>
              <a:t>‹#›</a:t>
            </a:fld>
            <a:endParaRPr lang="nl-NL" altLang="en-US"/>
          </a:p>
        </p:txBody>
      </p:sp>
    </p:spTree>
    <p:extLst>
      <p:ext uri="{BB962C8B-B14F-4D97-AF65-F5344CB8AC3E}">
        <p14:creationId xmlns:p14="http://schemas.microsoft.com/office/powerpoint/2010/main" val="709663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8110291-79A9-4C46-A64B-BD4B2CBCFA69}" type="slidenum">
              <a:rPr lang="nl-NL" altLang="en-US"/>
              <a:pPr>
                <a:defRPr/>
              </a:pPr>
              <a:t>‹#›</a:t>
            </a:fld>
            <a:endParaRPr lang="nl-NL" altLang="en-US"/>
          </a:p>
        </p:txBody>
      </p:sp>
    </p:spTree>
    <p:extLst>
      <p:ext uri="{BB962C8B-B14F-4D97-AF65-F5344CB8AC3E}">
        <p14:creationId xmlns:p14="http://schemas.microsoft.com/office/powerpoint/2010/main" val="94437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FE20BAD6-6A7A-4B95-8C09-AA88F2863A0B}" type="slidenum">
              <a:rPr lang="en-US" altLang="en-US"/>
              <a:pPr>
                <a:defRPr/>
              </a:pPr>
              <a:t>‹#›</a:t>
            </a:fld>
            <a:endParaRPr lang="en-US" altLang="en-US"/>
          </a:p>
        </p:txBody>
      </p:sp>
    </p:spTree>
    <p:extLst>
      <p:ext uri="{BB962C8B-B14F-4D97-AF65-F5344CB8AC3E}">
        <p14:creationId xmlns:p14="http://schemas.microsoft.com/office/powerpoint/2010/main" val="3843690518"/>
      </p:ext>
    </p:extLst>
  </p:cSld>
  <p:clrMapOvr>
    <a:masterClrMapping/>
  </p:clrMapOvr>
  <p:transition>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3E2555B-8E70-498E-BFB2-27F9AF50A347}" type="slidenum">
              <a:rPr lang="nl-NL" altLang="en-US"/>
              <a:pPr>
                <a:defRPr/>
              </a:pPr>
              <a:t>‹#›</a:t>
            </a:fld>
            <a:endParaRPr lang="nl-NL" altLang="en-US"/>
          </a:p>
        </p:txBody>
      </p:sp>
    </p:spTree>
    <p:extLst>
      <p:ext uri="{BB962C8B-B14F-4D97-AF65-F5344CB8AC3E}">
        <p14:creationId xmlns:p14="http://schemas.microsoft.com/office/powerpoint/2010/main" val="818009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vl1pPr>
          </a:lstStyle>
          <a:p>
            <a:pPr>
              <a:defRPr/>
            </a:pPr>
            <a:endParaRPr lang="nl-NL" altLang="en-US"/>
          </a:p>
        </p:txBody>
      </p:sp>
      <p:sp>
        <p:nvSpPr>
          <p:cNvPr id="8" name="Footer Placeholder 7"/>
          <p:cNvSpPr>
            <a:spLocks noGrp="1"/>
          </p:cNvSpPr>
          <p:nvPr>
            <p:ph type="ftr" sz="quarter" idx="11"/>
          </p:nvPr>
        </p:nvSpPr>
        <p:spPr/>
        <p:txBody>
          <a:bodyPr/>
          <a:lstStyle>
            <a:lvl1pPr eaLnBrk="0" hangingPunct="0">
              <a:defRPr/>
            </a:lvl1pPr>
          </a:lstStyle>
          <a:p>
            <a:pPr>
              <a:defRPr/>
            </a:pPr>
            <a:endParaRPr lang="nl-NL" altLang="en-US"/>
          </a:p>
        </p:txBody>
      </p:sp>
      <p:sp>
        <p:nvSpPr>
          <p:cNvPr id="9" name="Slide Number Placeholder 8"/>
          <p:cNvSpPr>
            <a:spLocks noGrp="1"/>
          </p:cNvSpPr>
          <p:nvPr>
            <p:ph type="sldNum" sz="quarter" idx="12"/>
          </p:nvPr>
        </p:nvSpPr>
        <p:spPr/>
        <p:txBody>
          <a:bodyPr/>
          <a:lstStyle>
            <a:lvl1pPr eaLnBrk="0" hangingPunct="0">
              <a:defRPr/>
            </a:lvl1pPr>
          </a:lstStyle>
          <a:p>
            <a:pPr>
              <a:defRPr/>
            </a:pPr>
            <a:fld id="{CE0FD2DF-0324-4FD0-89F5-C9AE86B28FB5}" type="slidenum">
              <a:rPr lang="nl-NL" altLang="en-US"/>
              <a:pPr>
                <a:defRPr/>
              </a:pPr>
              <a:t>‹#›</a:t>
            </a:fld>
            <a:endParaRPr lang="nl-NL" altLang="en-US"/>
          </a:p>
        </p:txBody>
      </p:sp>
    </p:spTree>
    <p:extLst>
      <p:ext uri="{BB962C8B-B14F-4D97-AF65-F5344CB8AC3E}">
        <p14:creationId xmlns:p14="http://schemas.microsoft.com/office/powerpoint/2010/main" val="4264924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vl1pPr>
          </a:lstStyle>
          <a:p>
            <a:pPr>
              <a:defRPr/>
            </a:pPr>
            <a:endParaRPr lang="nl-NL" altLang="en-US"/>
          </a:p>
        </p:txBody>
      </p:sp>
      <p:sp>
        <p:nvSpPr>
          <p:cNvPr id="4" name="Footer Placeholder 3"/>
          <p:cNvSpPr>
            <a:spLocks noGrp="1"/>
          </p:cNvSpPr>
          <p:nvPr>
            <p:ph type="ftr" sz="quarter" idx="11"/>
          </p:nvPr>
        </p:nvSpPr>
        <p:spPr/>
        <p:txBody>
          <a:bodyPr/>
          <a:lstStyle>
            <a:lvl1pPr eaLnBrk="0" hangingPunct="0">
              <a:defRPr/>
            </a:lvl1pPr>
          </a:lstStyle>
          <a:p>
            <a:pPr>
              <a:defRPr/>
            </a:pPr>
            <a:endParaRPr lang="nl-NL" altLang="en-US"/>
          </a:p>
        </p:txBody>
      </p:sp>
      <p:sp>
        <p:nvSpPr>
          <p:cNvPr id="5" name="Slide Number Placeholder 4"/>
          <p:cNvSpPr>
            <a:spLocks noGrp="1"/>
          </p:cNvSpPr>
          <p:nvPr>
            <p:ph type="sldNum" sz="quarter" idx="12"/>
          </p:nvPr>
        </p:nvSpPr>
        <p:spPr/>
        <p:txBody>
          <a:bodyPr/>
          <a:lstStyle>
            <a:lvl1pPr eaLnBrk="0" hangingPunct="0">
              <a:defRPr/>
            </a:lvl1pPr>
          </a:lstStyle>
          <a:p>
            <a:pPr>
              <a:defRPr/>
            </a:pPr>
            <a:fld id="{A049D5C0-0A61-49ED-9DBE-5E479E906B9F}" type="slidenum">
              <a:rPr lang="nl-NL" altLang="en-US"/>
              <a:pPr>
                <a:defRPr/>
              </a:pPr>
              <a:t>‹#›</a:t>
            </a:fld>
            <a:endParaRPr lang="nl-NL" altLang="en-US"/>
          </a:p>
        </p:txBody>
      </p:sp>
    </p:spTree>
    <p:extLst>
      <p:ext uri="{BB962C8B-B14F-4D97-AF65-F5344CB8AC3E}">
        <p14:creationId xmlns:p14="http://schemas.microsoft.com/office/powerpoint/2010/main" val="1991004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nl-NL" altLang="en-US"/>
          </a:p>
        </p:txBody>
      </p:sp>
      <p:sp>
        <p:nvSpPr>
          <p:cNvPr id="3" name="Footer Placeholder 2"/>
          <p:cNvSpPr>
            <a:spLocks noGrp="1"/>
          </p:cNvSpPr>
          <p:nvPr>
            <p:ph type="ftr" sz="quarter" idx="11"/>
          </p:nvPr>
        </p:nvSpPr>
        <p:spPr/>
        <p:txBody>
          <a:bodyPr/>
          <a:lstStyle>
            <a:lvl1pPr eaLnBrk="0" hangingPunct="0">
              <a:defRPr/>
            </a:lvl1pPr>
          </a:lstStyle>
          <a:p>
            <a:pPr>
              <a:defRPr/>
            </a:pPr>
            <a:endParaRPr lang="nl-NL" altLang="en-US"/>
          </a:p>
        </p:txBody>
      </p:sp>
      <p:sp>
        <p:nvSpPr>
          <p:cNvPr id="4" name="Slide Number Placeholder 3"/>
          <p:cNvSpPr>
            <a:spLocks noGrp="1"/>
          </p:cNvSpPr>
          <p:nvPr>
            <p:ph type="sldNum" sz="quarter" idx="12"/>
          </p:nvPr>
        </p:nvSpPr>
        <p:spPr/>
        <p:txBody>
          <a:bodyPr/>
          <a:lstStyle>
            <a:lvl1pPr eaLnBrk="0" hangingPunct="0">
              <a:defRPr/>
            </a:lvl1pPr>
          </a:lstStyle>
          <a:p>
            <a:pPr>
              <a:defRPr/>
            </a:pPr>
            <a:fld id="{9DD05631-E59D-403A-8B22-1A9CAC0F212B}" type="slidenum">
              <a:rPr lang="nl-NL" altLang="en-US"/>
              <a:pPr>
                <a:defRPr/>
              </a:pPr>
              <a:t>‹#›</a:t>
            </a:fld>
            <a:endParaRPr lang="nl-NL" altLang="en-US"/>
          </a:p>
        </p:txBody>
      </p:sp>
    </p:spTree>
    <p:extLst>
      <p:ext uri="{BB962C8B-B14F-4D97-AF65-F5344CB8AC3E}">
        <p14:creationId xmlns:p14="http://schemas.microsoft.com/office/powerpoint/2010/main" val="744325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878F9FE2-5E8D-4E2D-93A0-021919739974}" type="slidenum">
              <a:rPr lang="nl-NL" altLang="en-US"/>
              <a:pPr>
                <a:defRPr/>
              </a:pPr>
              <a:t>‹#›</a:t>
            </a:fld>
            <a:endParaRPr lang="nl-NL" altLang="en-US"/>
          </a:p>
        </p:txBody>
      </p:sp>
    </p:spTree>
    <p:extLst>
      <p:ext uri="{BB962C8B-B14F-4D97-AF65-F5344CB8AC3E}">
        <p14:creationId xmlns:p14="http://schemas.microsoft.com/office/powerpoint/2010/main" val="3518760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77D62A5-097A-46F7-825F-B7294C095813}" type="slidenum">
              <a:rPr lang="nl-NL" altLang="en-US"/>
              <a:pPr>
                <a:defRPr/>
              </a:pPr>
              <a:t>‹#›</a:t>
            </a:fld>
            <a:endParaRPr lang="nl-NL" altLang="en-US"/>
          </a:p>
        </p:txBody>
      </p:sp>
    </p:spTree>
    <p:extLst>
      <p:ext uri="{BB962C8B-B14F-4D97-AF65-F5344CB8AC3E}">
        <p14:creationId xmlns:p14="http://schemas.microsoft.com/office/powerpoint/2010/main" val="1212363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1142AF1-30AC-49B8-8C3C-6F517B13097A}" type="slidenum">
              <a:rPr lang="nl-NL" altLang="en-US"/>
              <a:pPr>
                <a:defRPr/>
              </a:pPr>
              <a:t>‹#›</a:t>
            </a:fld>
            <a:endParaRPr lang="nl-NL" altLang="en-US"/>
          </a:p>
        </p:txBody>
      </p:sp>
    </p:spTree>
    <p:extLst>
      <p:ext uri="{BB962C8B-B14F-4D97-AF65-F5344CB8AC3E}">
        <p14:creationId xmlns:p14="http://schemas.microsoft.com/office/powerpoint/2010/main" val="1678169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1A6DF09-E2D5-42E2-A285-0A505FDF3D68}" type="slidenum">
              <a:rPr lang="nl-NL" altLang="en-US"/>
              <a:pPr>
                <a:defRPr/>
              </a:pPr>
              <a:t>‹#›</a:t>
            </a:fld>
            <a:endParaRPr lang="nl-NL" altLang="en-US"/>
          </a:p>
        </p:txBody>
      </p:sp>
    </p:spTree>
    <p:extLst>
      <p:ext uri="{BB962C8B-B14F-4D97-AF65-F5344CB8AC3E}">
        <p14:creationId xmlns:p14="http://schemas.microsoft.com/office/powerpoint/2010/main" val="1058116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8592BC"/>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0" y="5057781"/>
            <a:ext cx="9144000" cy="1438275"/>
          </a:xfrm>
          <a:prstGeom prst="rect">
            <a:avLst/>
          </a:prstGeom>
          <a:solidFill>
            <a:schemeClr val="bg1"/>
          </a:solidFill>
          <a:ln w="9525">
            <a:noFill/>
            <a:miter lim="800000"/>
            <a:headEnd/>
            <a:tailEnd/>
          </a:ln>
          <a:effectLst/>
        </p:spPr>
        <p:txBody>
          <a:bodyPr wrap="none" anchor="ctr"/>
          <a:lstStyle/>
          <a:p>
            <a:pPr>
              <a:defRPr/>
            </a:pPr>
            <a:endParaRPr lang="nl-NL" sz="1500"/>
          </a:p>
        </p:txBody>
      </p:sp>
      <p:sp>
        <p:nvSpPr>
          <p:cNvPr id="5" name="Rectangle 43"/>
          <p:cNvSpPr>
            <a:spLocks noChangeArrowheads="1"/>
          </p:cNvSpPr>
          <p:nvPr/>
        </p:nvSpPr>
        <p:spPr bwMode="auto">
          <a:xfrm>
            <a:off x="0" y="6"/>
            <a:ext cx="9144000" cy="4340225"/>
          </a:xfrm>
          <a:prstGeom prst="rect">
            <a:avLst/>
          </a:prstGeom>
          <a:solidFill>
            <a:srgbClr val="0C2577"/>
          </a:solidFill>
          <a:ln w="9525">
            <a:noFill/>
            <a:miter lim="800000"/>
            <a:headEnd/>
            <a:tailEnd/>
          </a:ln>
          <a:effectLst/>
        </p:spPr>
        <p:txBody>
          <a:bodyPr wrap="none" anchor="ctr"/>
          <a:lstStyle/>
          <a:p>
            <a:pPr algn="ctr">
              <a:buFontTx/>
              <a:buChar char="•"/>
              <a:defRPr/>
            </a:pPr>
            <a:endParaRPr lang="nl-NL" sz="1350">
              <a:solidFill>
                <a:schemeClr val="tx1"/>
              </a:solidFill>
              <a:latin typeface="Arial" pitchFamily="34" charset="0"/>
            </a:endParaRPr>
          </a:p>
        </p:txBody>
      </p:sp>
      <p:sp>
        <p:nvSpPr>
          <p:cNvPr id="6" name="Rectangle 66"/>
          <p:cNvSpPr>
            <a:spLocks noChangeArrowheads="1"/>
          </p:cNvSpPr>
          <p:nvPr/>
        </p:nvSpPr>
        <p:spPr bwMode="auto">
          <a:xfrm>
            <a:off x="0" y="6497638"/>
            <a:ext cx="9144000" cy="360362"/>
          </a:xfrm>
          <a:prstGeom prst="rect">
            <a:avLst/>
          </a:prstGeom>
          <a:solidFill>
            <a:srgbClr val="0C2577"/>
          </a:solidFill>
          <a:ln w="9525">
            <a:noFill/>
            <a:miter lim="800000"/>
            <a:headEnd/>
            <a:tailEnd/>
          </a:ln>
          <a:effectLst/>
        </p:spPr>
        <p:txBody>
          <a:bodyPr wrap="none" anchor="ctr"/>
          <a:lstStyle/>
          <a:p>
            <a:pPr>
              <a:defRPr/>
            </a:pPr>
            <a:endParaRPr lang="nl-NL" sz="1500"/>
          </a:p>
        </p:txBody>
      </p:sp>
      <p:sp>
        <p:nvSpPr>
          <p:cNvPr id="7" name="Text Box 70"/>
          <p:cNvSpPr txBox="1">
            <a:spLocks noChangeArrowheads="1"/>
          </p:cNvSpPr>
          <p:nvPr/>
        </p:nvSpPr>
        <p:spPr bwMode="auto">
          <a:xfrm>
            <a:off x="3024189" y="6521452"/>
            <a:ext cx="6119812" cy="276999"/>
          </a:xfrm>
          <a:prstGeom prst="rect">
            <a:avLst/>
          </a:prstGeom>
          <a:noFill/>
          <a:ln w="9525">
            <a:noFill/>
            <a:miter lim="800000"/>
            <a:headEnd/>
            <a:tailEnd/>
          </a:ln>
          <a:effectLst/>
        </p:spPr>
        <p:txBody>
          <a:bodyPr>
            <a:spAutoFit/>
          </a:bodyPr>
          <a:lstStyle>
            <a:lvl1pPr>
              <a:defRPr sz="2000">
                <a:solidFill>
                  <a:schemeClr val="bg1"/>
                </a:solidFill>
                <a:latin typeface="Minion" charset="0"/>
                <a:ea typeface="ＭＳ Ｐゴシック" charset="0"/>
                <a:cs typeface="ＭＳ Ｐゴシック" charset="0"/>
              </a:defRPr>
            </a:lvl1pPr>
            <a:lvl2pPr marL="742950" indent="-285750">
              <a:defRPr sz="2000">
                <a:solidFill>
                  <a:schemeClr val="bg1"/>
                </a:solidFill>
                <a:latin typeface="Minion" charset="0"/>
                <a:ea typeface="ＭＳ Ｐゴシック" charset="0"/>
              </a:defRPr>
            </a:lvl2pPr>
            <a:lvl3pPr marL="1143000" indent="-228600">
              <a:defRPr sz="2000">
                <a:solidFill>
                  <a:schemeClr val="bg1"/>
                </a:solidFill>
                <a:latin typeface="Minion" charset="0"/>
                <a:ea typeface="ＭＳ Ｐゴシック" charset="0"/>
              </a:defRPr>
            </a:lvl3pPr>
            <a:lvl4pPr marL="1600200" indent="-228600">
              <a:defRPr sz="2000">
                <a:solidFill>
                  <a:schemeClr val="bg1"/>
                </a:solidFill>
                <a:latin typeface="Minion" charset="0"/>
                <a:ea typeface="ＭＳ Ｐゴシック" charset="0"/>
              </a:defRPr>
            </a:lvl4pPr>
            <a:lvl5pPr marL="2057400" indent="-228600">
              <a:defRPr sz="2000">
                <a:solidFill>
                  <a:schemeClr val="bg1"/>
                </a:solidFill>
                <a:latin typeface="Minion" charset="0"/>
                <a:ea typeface="ＭＳ Ｐゴシック" charset="0"/>
              </a:defRPr>
            </a:lvl5pPr>
            <a:lvl6pPr marL="2514600" indent="-228600" eaLnBrk="0" fontAlgn="base" hangingPunct="0">
              <a:spcBef>
                <a:spcPct val="0"/>
              </a:spcBef>
              <a:spcAft>
                <a:spcPct val="0"/>
              </a:spcAft>
              <a:defRPr sz="2000">
                <a:solidFill>
                  <a:schemeClr val="bg1"/>
                </a:solidFill>
                <a:latin typeface="Minion" charset="0"/>
                <a:ea typeface="ＭＳ Ｐゴシック" charset="0"/>
              </a:defRPr>
            </a:lvl6pPr>
            <a:lvl7pPr marL="2971800" indent="-228600" eaLnBrk="0" fontAlgn="base" hangingPunct="0">
              <a:spcBef>
                <a:spcPct val="0"/>
              </a:spcBef>
              <a:spcAft>
                <a:spcPct val="0"/>
              </a:spcAft>
              <a:defRPr sz="2000">
                <a:solidFill>
                  <a:schemeClr val="bg1"/>
                </a:solidFill>
                <a:latin typeface="Minion" charset="0"/>
                <a:ea typeface="ＭＳ Ｐゴシック" charset="0"/>
              </a:defRPr>
            </a:lvl7pPr>
            <a:lvl8pPr marL="3429000" indent="-228600" eaLnBrk="0" fontAlgn="base" hangingPunct="0">
              <a:spcBef>
                <a:spcPct val="0"/>
              </a:spcBef>
              <a:spcAft>
                <a:spcPct val="0"/>
              </a:spcAft>
              <a:defRPr sz="2000">
                <a:solidFill>
                  <a:schemeClr val="bg1"/>
                </a:solidFill>
                <a:latin typeface="Minion" charset="0"/>
                <a:ea typeface="ＭＳ Ｐゴシック" charset="0"/>
              </a:defRPr>
            </a:lvl8pPr>
            <a:lvl9pPr marL="3886200" indent="-228600" eaLnBrk="0" fontAlgn="base" hangingPunct="0">
              <a:spcBef>
                <a:spcPct val="0"/>
              </a:spcBef>
              <a:spcAft>
                <a:spcPct val="0"/>
              </a:spcAft>
              <a:defRPr sz="2000">
                <a:solidFill>
                  <a:schemeClr val="bg1"/>
                </a:solidFill>
                <a:latin typeface="Minion" charset="0"/>
                <a:ea typeface="ＭＳ Ｐゴシック" charset="0"/>
              </a:defRPr>
            </a:lvl9pPr>
          </a:lstStyle>
          <a:p>
            <a:pPr algn="r">
              <a:spcBef>
                <a:spcPct val="50000"/>
              </a:spcBef>
              <a:defRPr/>
            </a:pPr>
            <a:r>
              <a:rPr lang="en-US" sz="1200" b="1"/>
              <a:t>Discover the world at Leiden University</a:t>
            </a:r>
          </a:p>
        </p:txBody>
      </p:sp>
      <p:pic>
        <p:nvPicPr>
          <p:cNvPr id="8" name="Picture 73" descr="Logo-UniversiteitLeiden-NL-CMY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5221288"/>
            <a:ext cx="2199221"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468313" y="4508508"/>
            <a:ext cx="8064500" cy="360363"/>
          </a:xfrm>
        </p:spPr>
        <p:txBody>
          <a:bodyPr/>
          <a:lstStyle>
            <a:lvl1pPr marL="0" indent="0">
              <a:buFontTx/>
              <a:buNone/>
              <a:defRPr sz="1500">
                <a:solidFill>
                  <a:schemeClr val="bg1"/>
                </a:solidFill>
              </a:defRPr>
            </a:lvl1pPr>
          </a:lstStyle>
          <a:p>
            <a:pPr lvl="0"/>
            <a:r>
              <a:rPr lang="nl-NL" noProof="0"/>
              <a:t>Click to edit Master subtitle style</a:t>
            </a:r>
            <a:endParaRPr lang="en-US" noProof="0"/>
          </a:p>
        </p:txBody>
      </p:sp>
      <p:sp>
        <p:nvSpPr>
          <p:cNvPr id="5122" name="Rectangle 2"/>
          <p:cNvSpPr>
            <a:spLocks noGrp="1" noChangeArrowheads="1"/>
          </p:cNvSpPr>
          <p:nvPr>
            <p:ph type="ctrTitle"/>
          </p:nvPr>
        </p:nvSpPr>
        <p:spPr>
          <a:xfrm>
            <a:off x="611188" y="1268413"/>
            <a:ext cx="7916862" cy="1439862"/>
          </a:xfrm>
        </p:spPr>
        <p:txBody>
          <a:bodyPr/>
          <a:lstStyle>
            <a:lvl1pPr algn="ctr">
              <a:defRPr>
                <a:solidFill>
                  <a:schemeClr val="bg1"/>
                </a:solidFill>
              </a:defRPr>
            </a:lvl1pPr>
          </a:lstStyle>
          <a:p>
            <a:pPr lvl="0"/>
            <a:r>
              <a:rPr lang="nl-NL" noProof="0"/>
              <a:t>Click to edit Master title style</a:t>
            </a:r>
            <a:endParaRPr lang="en-US" noProof="0"/>
          </a:p>
        </p:txBody>
      </p:sp>
    </p:spTree>
    <p:extLst>
      <p:ext uri="{BB962C8B-B14F-4D97-AF65-F5344CB8AC3E}">
        <p14:creationId xmlns:p14="http://schemas.microsoft.com/office/powerpoint/2010/main" val="1541462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269018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B75B7A6A-211A-4403-BC86-0F2A0308981C}" type="slidenum">
              <a:rPr lang="en-US" altLang="en-US"/>
              <a:pPr>
                <a:defRPr/>
              </a:pPr>
              <a:t>‹#›</a:t>
            </a:fld>
            <a:endParaRPr lang="en-US" altLang="en-US"/>
          </a:p>
        </p:txBody>
      </p:sp>
    </p:spTree>
    <p:extLst>
      <p:ext uri="{BB962C8B-B14F-4D97-AF65-F5344CB8AC3E}">
        <p14:creationId xmlns:p14="http://schemas.microsoft.com/office/powerpoint/2010/main" val="3584240404"/>
      </p:ext>
    </p:extLst>
  </p:cSld>
  <p:clrMapOvr>
    <a:masterClrMapping/>
  </p:clrMapOvr>
  <p:transition>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3000" b="1" cap="all"/>
            </a:lvl1pPr>
          </a:lstStyle>
          <a:p>
            <a:r>
              <a:rPr lang="nl-NL"/>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nl-NL"/>
              <a:t>Click to edit Master text styles</a:t>
            </a:r>
          </a:p>
        </p:txBody>
      </p:sp>
    </p:spTree>
    <p:extLst>
      <p:ext uri="{BB962C8B-B14F-4D97-AF65-F5344CB8AC3E}">
        <p14:creationId xmlns:p14="http://schemas.microsoft.com/office/powerpoint/2010/main" val="1699137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Content Placeholder 2"/>
          <p:cNvSpPr>
            <a:spLocks noGrp="1"/>
          </p:cNvSpPr>
          <p:nvPr>
            <p:ph sz="half" idx="1"/>
          </p:nvPr>
        </p:nvSpPr>
        <p:spPr>
          <a:xfrm>
            <a:off x="468314" y="1268413"/>
            <a:ext cx="3990975"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Content Placeholder 3"/>
          <p:cNvSpPr>
            <a:spLocks noGrp="1"/>
          </p:cNvSpPr>
          <p:nvPr>
            <p:ph sz="half" idx="2"/>
          </p:nvPr>
        </p:nvSpPr>
        <p:spPr>
          <a:xfrm>
            <a:off x="4611688" y="1268413"/>
            <a:ext cx="3992562"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4052788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3459388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Tree>
    <p:extLst>
      <p:ext uri="{BB962C8B-B14F-4D97-AF65-F5344CB8AC3E}">
        <p14:creationId xmlns:p14="http://schemas.microsoft.com/office/powerpoint/2010/main" val="3825011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103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nl-NL"/>
              <a:t>Click to edit Master title style</a:t>
            </a:r>
          </a:p>
        </p:txBody>
      </p:sp>
      <p:sp>
        <p:nvSpPr>
          <p:cNvPr id="3" name="Content Placeholder 2"/>
          <p:cNvSpPr>
            <a:spLocks noGrp="1"/>
          </p:cNvSpPr>
          <p:nvPr>
            <p:ph idx="1"/>
          </p:nvPr>
        </p:nvSpPr>
        <p:spPr>
          <a:xfrm>
            <a:off x="3575053"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Click to edit Master text styles</a:t>
            </a:r>
          </a:p>
        </p:txBody>
      </p:sp>
    </p:spTree>
    <p:extLst>
      <p:ext uri="{BB962C8B-B14F-4D97-AF65-F5344CB8AC3E}">
        <p14:creationId xmlns:p14="http://schemas.microsoft.com/office/powerpoint/2010/main" val="9465724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nl-NL"/>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nl-NL"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Click to edit Master text styles</a:t>
            </a:r>
          </a:p>
        </p:txBody>
      </p:sp>
    </p:spTree>
    <p:extLst>
      <p:ext uri="{BB962C8B-B14F-4D97-AF65-F5344CB8AC3E}">
        <p14:creationId xmlns:p14="http://schemas.microsoft.com/office/powerpoint/2010/main" val="32721245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2128447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7" y="333375"/>
            <a:ext cx="2033587" cy="5543550"/>
          </a:xfrm>
        </p:spPr>
        <p:txBody>
          <a:bodyPr vert="eaVert"/>
          <a:lstStyle/>
          <a:p>
            <a:r>
              <a:rPr lang="nl-NL"/>
              <a:t>Click to edit Master title style</a:t>
            </a:r>
          </a:p>
        </p:txBody>
      </p:sp>
      <p:sp>
        <p:nvSpPr>
          <p:cNvPr id="3" name="Vertical Text Placeholder 2"/>
          <p:cNvSpPr>
            <a:spLocks noGrp="1"/>
          </p:cNvSpPr>
          <p:nvPr>
            <p:ph type="body" orient="vert" idx="1"/>
          </p:nvPr>
        </p:nvSpPr>
        <p:spPr>
          <a:xfrm>
            <a:off x="468313" y="333375"/>
            <a:ext cx="5949950" cy="5543550"/>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1937971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495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495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248400"/>
            <a:ext cx="2133600" cy="457200"/>
          </a:xfrm>
          <a:prstGeom prst="rect">
            <a:avLst/>
          </a:prstGeom>
        </p:spPr>
        <p:txBody>
          <a:bodyPr/>
          <a:lstStyle>
            <a:lvl1pPr>
              <a:defRPr/>
            </a:lvl1pPr>
          </a:lstStyle>
          <a:p>
            <a:endParaRPr lang="de-DE"/>
          </a:p>
        </p:txBody>
      </p:sp>
      <p:sp>
        <p:nvSpPr>
          <p:cNvPr id="6" name="Fußzeilenplatzhalter 5"/>
          <p:cNvSpPr>
            <a:spLocks noGrp="1"/>
          </p:cNvSpPr>
          <p:nvPr>
            <p:ph type="ftr" sz="quarter" idx="11"/>
          </p:nvPr>
        </p:nvSpPr>
        <p:spPr>
          <a:xfrm>
            <a:off x="457200" y="6248400"/>
            <a:ext cx="3810000" cy="457200"/>
          </a:xfrm>
          <a:prstGeom prst="rect">
            <a:avLst/>
          </a:prstGeom>
        </p:spPr>
        <p:txBody>
          <a:bodyPr/>
          <a:lstStyle>
            <a:lvl1pPr>
              <a:defRPr/>
            </a:lvl1pPr>
          </a:lstStyle>
          <a:p>
            <a:endParaRPr lang="de-DE"/>
          </a:p>
        </p:txBody>
      </p:sp>
      <p:sp>
        <p:nvSpPr>
          <p:cNvPr id="7" name="Foliennummernplatzhalter 6"/>
          <p:cNvSpPr>
            <a:spLocks noGrp="1"/>
          </p:cNvSpPr>
          <p:nvPr>
            <p:ph type="sldNum" sz="quarter" idx="12"/>
          </p:nvPr>
        </p:nvSpPr>
        <p:spPr>
          <a:xfrm>
            <a:off x="4724400" y="6248400"/>
            <a:ext cx="2133600" cy="457200"/>
          </a:xfrm>
          <a:prstGeom prst="rect">
            <a:avLst/>
          </a:prstGeom>
        </p:spPr>
        <p:txBody>
          <a:bodyPr/>
          <a:lstStyle>
            <a:lvl1pPr>
              <a:defRPr/>
            </a:lvl1pPr>
          </a:lstStyle>
          <a:p>
            <a:fld id="{FE753C91-0A45-4517-ADA6-D33DF31A1104}" type="slidenum">
              <a:rPr lang="de-DE"/>
              <a:pPr/>
              <a:t>‹#›</a:t>
            </a:fld>
            <a:endParaRPr lang="de-DE"/>
          </a:p>
        </p:txBody>
      </p:sp>
    </p:spTree>
    <p:extLst>
      <p:ext uri="{BB962C8B-B14F-4D97-AF65-F5344CB8AC3E}">
        <p14:creationId xmlns:p14="http://schemas.microsoft.com/office/powerpoint/2010/main" val="78419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0AE0DCFF-D588-4030-BEA1-05F0F597075E}" type="slidenum">
              <a:rPr lang="en-US" altLang="en-US"/>
              <a:pPr>
                <a:defRPr/>
              </a:pPr>
              <a:t>‹#›</a:t>
            </a:fld>
            <a:endParaRPr lang="en-US" altLang="en-US"/>
          </a:p>
        </p:txBody>
      </p:sp>
    </p:spTree>
    <p:extLst>
      <p:ext uri="{BB962C8B-B14F-4D97-AF65-F5344CB8AC3E}">
        <p14:creationId xmlns:p14="http://schemas.microsoft.com/office/powerpoint/2010/main" val="2773476757"/>
      </p:ext>
    </p:extLst>
  </p:cSld>
  <p:clrMapOvr>
    <a:masterClrMapping/>
  </p:clrMapOvr>
  <p:transition>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OverTx">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395289" y="188913"/>
            <a:ext cx="7632700" cy="1079500"/>
          </a:xfrm>
        </p:spPr>
        <p:txBody>
          <a:bodyPr/>
          <a:lstStyle/>
          <a:p>
            <a:r>
              <a:rPr lang="de-DE"/>
              <a:t>Titelmasterformat durch Klicken bearbeiten</a:t>
            </a:r>
          </a:p>
        </p:txBody>
      </p:sp>
      <p:sp>
        <p:nvSpPr>
          <p:cNvPr id="3" name="Inhaltsplatzhalter 2"/>
          <p:cNvSpPr>
            <a:spLocks noGrp="1"/>
          </p:cNvSpPr>
          <p:nvPr>
            <p:ph sz="quarter" idx="1"/>
          </p:nvPr>
        </p:nvSpPr>
        <p:spPr>
          <a:xfrm>
            <a:off x="395288" y="1412877"/>
            <a:ext cx="4171950" cy="23717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719638" y="1412877"/>
            <a:ext cx="4173537" cy="23717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half" idx="3"/>
          </p:nvPr>
        </p:nvSpPr>
        <p:spPr>
          <a:xfrm>
            <a:off x="395288" y="3937002"/>
            <a:ext cx="8497887" cy="23733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70"/>
          <p:cNvSpPr>
            <a:spLocks noGrp="1" noChangeArrowheads="1"/>
          </p:cNvSpPr>
          <p:nvPr>
            <p:ph type="ftr" sz="quarter" idx="10"/>
          </p:nvPr>
        </p:nvSpPr>
        <p:spPr>
          <a:xfrm>
            <a:off x="3492501" y="6524627"/>
            <a:ext cx="5651500" cy="333375"/>
          </a:xfrm>
          <a:prstGeom prst="rect">
            <a:avLst/>
          </a:prstGeom>
          <a:ln/>
        </p:spPr>
        <p:txBody>
          <a:bodyPr/>
          <a:lstStyle>
            <a:lvl1pPr>
              <a:defRPr/>
            </a:lvl1pPr>
          </a:lstStyle>
          <a:p>
            <a:pPr>
              <a:defRPr/>
            </a:pPr>
            <a:endParaRPr lang="nl-NL"/>
          </a:p>
        </p:txBody>
      </p:sp>
      <p:sp>
        <p:nvSpPr>
          <p:cNvPr id="7" name="Slide Number Placeholder 6"/>
          <p:cNvSpPr>
            <a:spLocks noGrp="1" noChangeArrowheads="1"/>
          </p:cNvSpPr>
          <p:nvPr>
            <p:ph type="sldNum" sz="quarter" idx="11"/>
          </p:nvPr>
        </p:nvSpPr>
        <p:spPr>
          <a:xfrm>
            <a:off x="107951" y="6524627"/>
            <a:ext cx="1190625" cy="333375"/>
          </a:xfrm>
          <a:prstGeom prst="rect">
            <a:avLst/>
          </a:prstGeom>
          <a:ln/>
        </p:spPr>
        <p:txBody>
          <a:bodyPr/>
          <a:lstStyle>
            <a:lvl1pPr>
              <a:defRPr/>
            </a:lvl1pPr>
          </a:lstStyle>
          <a:p>
            <a:pPr>
              <a:defRPr/>
            </a:pPr>
            <a:fld id="{0CABAFF6-1421-405A-9789-5B522282E24C}" type="slidenum">
              <a:rPr lang="nl-NL"/>
              <a:pPr>
                <a:defRPr/>
              </a:pPr>
              <a:t>‹#›</a:t>
            </a:fld>
            <a:endParaRPr lang="nl-NL"/>
          </a:p>
        </p:txBody>
      </p:sp>
    </p:spTree>
    <p:extLst>
      <p:ext uri="{BB962C8B-B14F-4D97-AF65-F5344CB8AC3E}">
        <p14:creationId xmlns:p14="http://schemas.microsoft.com/office/powerpoint/2010/main" val="2828578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Inde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sp>
        <p:nvSpPr>
          <p:cNvPr id="3" name="Tijdelijke aanduiding voor verticale tekst 2"/>
          <p:cNvSpPr>
            <a:spLocks noGrp="1"/>
          </p:cNvSpPr>
          <p:nvPr>
            <p:ph type="body" orient="vert" idx="1" hasCustomPrompt="1"/>
          </p:nvPr>
        </p:nvSpPr>
        <p:spPr>
          <a:xfrm>
            <a:off x="303340" y="1126912"/>
            <a:ext cx="5132307" cy="4986570"/>
          </a:xfrm>
          <a:noFill/>
        </p:spPr>
        <p:txBody>
          <a:bodyPr vert="horz" wrap="none" lIns="0" tIns="0" rIns="0" bIns="0"/>
          <a:lstStyle>
            <a:lvl1pPr marL="203438" indent="-203438">
              <a:spcBef>
                <a:spcPts val="449"/>
              </a:spcBef>
              <a:spcAft>
                <a:spcPts val="449"/>
              </a:spcAft>
              <a:buClr>
                <a:schemeClr val="bg2"/>
              </a:buClr>
              <a:buFont typeface="+mj-lt"/>
              <a:buAutoNum type="arabicPeriod"/>
              <a:defRPr sz="1349">
                <a:solidFill>
                  <a:schemeClr val="bg2"/>
                </a:solidFill>
              </a:defRPr>
            </a:lvl1pPr>
            <a:lvl2pPr marL="305372" indent="-101933">
              <a:buClr>
                <a:schemeClr val="bg2"/>
              </a:buClr>
              <a:buFont typeface="Arial" panose="02080604020202020204" charset="0"/>
              <a:buChar char="•"/>
              <a:defRPr>
                <a:solidFill>
                  <a:schemeClr val="bg2"/>
                </a:solidFill>
              </a:defRPr>
            </a:lvl2pPr>
            <a:lvl3pPr>
              <a:defRPr>
                <a:solidFill>
                  <a:schemeClr val="bg2"/>
                </a:solidFill>
              </a:defRPr>
            </a:lvl3pPr>
            <a:lvl4pPr>
              <a:defRPr>
                <a:solidFill>
                  <a:schemeClr val="bg2"/>
                </a:solidFill>
              </a:defRPr>
            </a:lvl4pPr>
            <a:lvl5pPr>
              <a:defRPr>
                <a:solidFill>
                  <a:schemeClr val="accent1"/>
                </a:solidFill>
              </a:defRPr>
            </a:lvl5pPr>
            <a:lvl6pPr marL="203438" indent="-203438" defTabSz="-428">
              <a:spcBef>
                <a:spcPts val="449"/>
              </a:spcBef>
              <a:spcAft>
                <a:spcPts val="449"/>
              </a:spcAft>
              <a:buClr>
                <a:schemeClr val="bg2"/>
              </a:buClr>
              <a:buFont typeface="+mj-lt"/>
              <a:buAutoNum type="arabicPeriod"/>
              <a:defRPr sz="1349">
                <a:solidFill>
                  <a:schemeClr val="bg2"/>
                </a:solidFill>
              </a:defRPr>
            </a:lvl6pPr>
            <a:lvl7pPr marL="305372" indent="-101933">
              <a:buClr>
                <a:schemeClr val="bg2"/>
              </a:buClr>
              <a:buFont typeface="Arial" panose="02080604020202020204" charset="0"/>
              <a:buChar char="•"/>
              <a:defRPr>
                <a:solidFill>
                  <a:schemeClr val="bg2"/>
                </a:solidFill>
              </a:defRPr>
            </a:lvl7pPr>
            <a:lvl8pPr>
              <a:defRPr>
                <a:solidFill>
                  <a:schemeClr val="bg2"/>
                </a:solidFill>
              </a:defRPr>
            </a:lvl8pPr>
            <a:lvl9pPr>
              <a:defRPr>
                <a:solidFill>
                  <a:schemeClr val="bg2"/>
                </a:solidFill>
              </a:defRPr>
            </a:lvl9pPr>
          </a:lstStyle>
          <a:p>
            <a:pPr lvl="0"/>
            <a:r>
              <a:rPr lang="en-GB" noProof="0" dirty="0"/>
              <a:t>Numbering</a:t>
            </a:r>
          </a:p>
          <a:p>
            <a:pPr lvl="1"/>
            <a:r>
              <a:rPr lang="en-GB" noProof="0" dirty="0"/>
              <a:t>Bullet</a:t>
            </a:r>
          </a:p>
          <a:p>
            <a:pPr lvl="2"/>
            <a:r>
              <a:rPr lang="en-GB" noProof="0" dirty="0"/>
              <a:t>Plain text</a:t>
            </a:r>
          </a:p>
          <a:p>
            <a:pPr lvl="3"/>
            <a:r>
              <a:rPr lang="en-GB" noProof="0" dirty="0"/>
              <a:t>Header dark blue</a:t>
            </a:r>
          </a:p>
          <a:p>
            <a:pPr lvl="4"/>
            <a:r>
              <a:rPr lang="en-GB" noProof="0" dirty="0"/>
              <a:t>Header yellow</a:t>
            </a:r>
          </a:p>
          <a:p>
            <a:pPr lvl="5"/>
            <a:r>
              <a:rPr lang="en-GB" noProof="0" dirty="0"/>
              <a:t>Numbering</a:t>
            </a:r>
          </a:p>
          <a:p>
            <a:pPr lvl="6"/>
            <a:r>
              <a:rPr lang="en-GB" noProof="0" dirty="0"/>
              <a:t>Bullet</a:t>
            </a:r>
          </a:p>
          <a:p>
            <a:pPr lvl="7"/>
            <a:r>
              <a:rPr lang="en-GB" sz="1012" noProof="0" dirty="0"/>
              <a:t>Plain text</a:t>
            </a:r>
          </a:p>
          <a:p>
            <a:pPr lvl="8"/>
            <a:r>
              <a:rPr lang="en-GB" noProof="0" dirty="0"/>
              <a:t>Header dark blue</a:t>
            </a:r>
          </a:p>
        </p:txBody>
      </p:sp>
      <p:sp>
        <p:nvSpPr>
          <p:cNvPr id="7" name="Tijdelijke aanduiding voor afbeelding 13"/>
          <p:cNvSpPr>
            <a:spLocks noGrp="1"/>
          </p:cNvSpPr>
          <p:nvPr>
            <p:ph type="pic" sz="quarter" idx="13" hasCustomPrompt="1"/>
          </p:nvPr>
        </p:nvSpPr>
        <p:spPr>
          <a:xfrm>
            <a:off x="5587317" y="1126615"/>
            <a:ext cx="3253235" cy="4986570"/>
          </a:xfrm>
          <a:solidFill>
            <a:schemeClr val="tx2">
              <a:lumMod val="20000"/>
              <a:lumOff val="80000"/>
            </a:schemeClr>
          </a:solidFill>
        </p:spPr>
        <p:txBody>
          <a:bodyPr bIns="180000" anchor="ctr">
            <a:normAutofit/>
          </a:bodyPr>
          <a:lstStyle>
            <a:lvl1pPr marL="0" indent="0" algn="ctr">
              <a:lnSpc>
                <a:spcPct val="250000"/>
              </a:lnSpc>
              <a:buNone/>
              <a:defRPr sz="786" baseline="0"/>
            </a:lvl1pPr>
          </a:lstStyle>
          <a:p>
            <a:r>
              <a:rPr lang="en-GB" noProof="0" dirty="0"/>
              <a:t>Click here to insert</a:t>
            </a:r>
            <a:br>
              <a:rPr lang="en-GB" noProof="0" dirty="0"/>
            </a:br>
            <a:r>
              <a:rPr lang="en-GB" noProof="0" dirty="0"/>
              <a:t>an image</a:t>
            </a:r>
          </a:p>
        </p:txBody>
      </p:sp>
      <p:grpSp>
        <p:nvGrpSpPr>
          <p:cNvPr id="8" name="Grid" hidden="1"/>
          <p:cNvGrpSpPr/>
          <p:nvPr userDrawn="1"/>
        </p:nvGrpSpPr>
        <p:grpSpPr>
          <a:xfrm>
            <a:off x="2" y="0"/>
            <a:ext cx="9144003" cy="6858004"/>
            <a:chOff x="-2" y="-1"/>
            <a:chExt cx="12198353" cy="6858004"/>
          </a:xfrm>
        </p:grpSpPr>
        <p:sp>
          <p:nvSpPr>
            <p:cNvPr id="9" name="Rechthoek 8"/>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4" name="Rechthoek 13"/>
            <p:cNvSpPr/>
            <p:nvPr userDrawn="1"/>
          </p:nvSpPr>
          <p:spPr bwMode="auto">
            <a:xfrm rot="5400000">
              <a:off x="392346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grpSp>
      <p:grpSp>
        <p:nvGrpSpPr>
          <p:cNvPr id="15" name="Grid" hidden="1"/>
          <p:cNvGrpSpPr/>
          <p:nvPr userDrawn="1"/>
        </p:nvGrpSpPr>
        <p:grpSpPr>
          <a:xfrm>
            <a:off x="-2" y="0"/>
            <a:ext cx="9144003" cy="6858002"/>
            <a:chOff x="-3" y="0"/>
            <a:chExt cx="12198354" cy="7626352"/>
          </a:xfrm>
        </p:grpSpPr>
        <p:sp>
          <p:nvSpPr>
            <p:cNvPr id="16" name="Rechthoek 15"/>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7" name="Rechthoek 16"/>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sp>
          <p:nvSpPr>
            <p:cNvPr id="18" name="Rechthoek 17"/>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9" name="Rechthoek 18"/>
            <p:cNvSpPr/>
            <p:nvPr userDrawn="1"/>
          </p:nvSpPr>
          <p:spPr bwMode="auto">
            <a:xfrm>
              <a:off x="0" y="7221686"/>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20" name="Rechthoek 19"/>
            <p:cNvSpPr/>
            <p:nvPr userDrawn="1"/>
          </p:nvSpPr>
          <p:spPr bwMode="auto">
            <a:xfrm>
              <a:off x="0" y="6798087"/>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21" name="Rechthoek 20"/>
            <p:cNvSpPr/>
            <p:nvPr userDrawn="1"/>
          </p:nvSpPr>
          <p:spPr bwMode="auto">
            <a:xfrm rot="5400000">
              <a:off x="-3610847"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grpSp>
    </p:spTree>
    <p:extLst>
      <p:ext uri="{BB962C8B-B14F-4D97-AF65-F5344CB8AC3E}">
        <p14:creationId xmlns:p14="http://schemas.microsoft.com/office/powerpoint/2010/main" val="51705091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7BD0313D-B63B-4A54-97DB-2F317267174C}" type="slidenum">
              <a:rPr lang="en-US" altLang="en-US"/>
              <a:pPr>
                <a:defRPr/>
              </a:pPr>
              <a:t>‹#›</a:t>
            </a:fld>
            <a:endParaRPr lang="en-US" altLang="en-US"/>
          </a:p>
        </p:txBody>
      </p:sp>
    </p:spTree>
    <p:extLst>
      <p:ext uri="{BB962C8B-B14F-4D97-AF65-F5344CB8AC3E}">
        <p14:creationId xmlns:p14="http://schemas.microsoft.com/office/powerpoint/2010/main" val="1930668448"/>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52601378-B6E4-452B-BE56-BB1C4EFB1EE8}" type="slidenum">
              <a:rPr lang="en-US" altLang="en-US"/>
              <a:pPr>
                <a:defRPr/>
              </a:pPr>
              <a:t>‹#›</a:t>
            </a:fld>
            <a:endParaRPr lang="en-US" altLang="en-US"/>
          </a:p>
        </p:txBody>
      </p:sp>
    </p:spTree>
    <p:extLst>
      <p:ext uri="{BB962C8B-B14F-4D97-AF65-F5344CB8AC3E}">
        <p14:creationId xmlns:p14="http://schemas.microsoft.com/office/powerpoint/2010/main" val="1896684999"/>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6DC588DB-D7E4-4898-B533-9B098075A65B}" type="slidenum">
              <a:rPr lang="en-US" altLang="en-US"/>
              <a:pPr>
                <a:defRPr/>
              </a:pPr>
              <a:t>‹#›</a:t>
            </a:fld>
            <a:endParaRPr lang="en-US" altLang="en-US"/>
          </a:p>
        </p:txBody>
      </p:sp>
    </p:spTree>
    <p:extLst>
      <p:ext uri="{BB962C8B-B14F-4D97-AF65-F5344CB8AC3E}">
        <p14:creationId xmlns:p14="http://schemas.microsoft.com/office/powerpoint/2010/main" val="3099765678"/>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303963" y="0"/>
            <a:ext cx="2840037" cy="3254375"/>
            <a:chOff x="3115" y="0"/>
            <a:chExt cx="2170" cy="2486"/>
          </a:xfrm>
        </p:grpSpPr>
        <p:grpSp>
          <p:nvGrpSpPr>
            <p:cNvPr id="1032" name="Group 3"/>
            <p:cNvGrpSpPr>
              <a:grpSpLocks/>
            </p:cNvGrpSpPr>
            <p:nvPr/>
          </p:nvGrpSpPr>
          <p:grpSpPr bwMode="auto">
            <a:xfrm>
              <a:off x="4080" y="1910"/>
              <a:ext cx="768" cy="576"/>
              <a:chOff x="0" y="0"/>
              <a:chExt cx="768" cy="576"/>
            </a:xfrm>
          </p:grpSpPr>
          <p:sp>
            <p:nvSpPr>
              <p:cNvPr id="1164"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165"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1033" name="Group 6"/>
            <p:cNvGrpSpPr>
              <a:grpSpLocks/>
            </p:cNvGrpSpPr>
            <p:nvPr/>
          </p:nvGrpSpPr>
          <p:grpSpPr bwMode="auto">
            <a:xfrm>
              <a:off x="4257" y="1103"/>
              <a:ext cx="768" cy="576"/>
              <a:chOff x="0" y="0"/>
              <a:chExt cx="768" cy="576"/>
            </a:xfrm>
          </p:grpSpPr>
          <p:sp>
            <p:nvSpPr>
              <p:cNvPr id="1162"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163"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1034" name="Group 9"/>
            <p:cNvGrpSpPr>
              <a:grpSpLocks/>
            </p:cNvGrpSpPr>
            <p:nvPr/>
          </p:nvGrpSpPr>
          <p:grpSpPr bwMode="auto">
            <a:xfrm>
              <a:off x="3134" y="0"/>
              <a:ext cx="768" cy="576"/>
              <a:chOff x="0" y="0"/>
              <a:chExt cx="768" cy="576"/>
            </a:xfrm>
          </p:grpSpPr>
          <p:sp>
            <p:nvSpPr>
              <p:cNvPr id="11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161"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1035" name="Group 12"/>
            <p:cNvGrpSpPr>
              <a:grpSpLocks/>
            </p:cNvGrpSpPr>
            <p:nvPr/>
          </p:nvGrpSpPr>
          <p:grpSpPr bwMode="auto">
            <a:xfrm>
              <a:off x="3115" y="0"/>
              <a:ext cx="2170" cy="1702"/>
              <a:chOff x="3115" y="0"/>
              <a:chExt cx="2170" cy="1702"/>
            </a:xfrm>
          </p:grpSpPr>
          <p:grpSp>
            <p:nvGrpSpPr>
              <p:cNvPr id="1036" name="Group 13"/>
              <p:cNvGrpSpPr>
                <a:grpSpLocks/>
              </p:cNvGrpSpPr>
              <p:nvPr/>
            </p:nvGrpSpPr>
            <p:grpSpPr bwMode="auto">
              <a:xfrm>
                <a:off x="3640" y="308"/>
                <a:ext cx="1145" cy="844"/>
                <a:chOff x="1265" y="814"/>
                <a:chExt cx="2919" cy="2151"/>
              </a:xfrm>
            </p:grpSpPr>
            <p:sp>
              <p:nvSpPr>
                <p:cNvPr id="115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15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1037" name="Group 16"/>
              <p:cNvGrpSpPr>
                <a:grpSpLocks/>
              </p:cNvGrpSpPr>
              <p:nvPr/>
            </p:nvGrpSpPr>
            <p:grpSpPr bwMode="auto">
              <a:xfrm>
                <a:off x="3115" y="0"/>
                <a:ext cx="2145" cy="1702"/>
                <a:chOff x="3115" y="0"/>
                <a:chExt cx="2145" cy="1702"/>
              </a:xfrm>
            </p:grpSpPr>
            <p:grpSp>
              <p:nvGrpSpPr>
                <p:cNvPr id="1060" name="Group 17"/>
                <p:cNvGrpSpPr>
                  <a:grpSpLocks/>
                </p:cNvGrpSpPr>
                <p:nvPr/>
              </p:nvGrpSpPr>
              <p:grpSpPr bwMode="auto">
                <a:xfrm>
                  <a:off x="4505" y="589"/>
                  <a:ext cx="493" cy="912"/>
                  <a:chOff x="3471" y="1530"/>
                  <a:chExt cx="1258" cy="2327"/>
                </a:xfrm>
              </p:grpSpPr>
              <p:sp>
                <p:nvSpPr>
                  <p:cNvPr id="1156" name="Freeform 18"/>
                  <p:cNvSpPr>
                    <a:spLocks/>
                  </p:cNvSpPr>
                  <p:nvPr/>
                </p:nvSpPr>
                <p:spPr bwMode="hidden">
                  <a:xfrm rot="2711884">
                    <a:off x="2778" y="2236"/>
                    <a:ext cx="1699" cy="313"/>
                  </a:xfrm>
                  <a:custGeom>
                    <a:avLst/>
                    <a:gdLst>
                      <a:gd name="T0" fmla="*/ 0 w 2736"/>
                      <a:gd name="T1" fmla="*/ 1 h 504"/>
                      <a:gd name="T2" fmla="*/ 2 w 2736"/>
                      <a:gd name="T3" fmla="*/ 1 h 504"/>
                      <a:gd name="T4" fmla="*/ 6 w 2736"/>
                      <a:gd name="T5" fmla="*/ 1 h 504"/>
                      <a:gd name="T6" fmla="*/ 9 w 2736"/>
                      <a:gd name="T7" fmla="*/ 1 h 504"/>
                      <a:gd name="T8" fmla="*/ 9 w 2736"/>
                      <a:gd name="T9" fmla="*/ 1 h 504"/>
                      <a:gd name="T10" fmla="*/ 6 w 2736"/>
                      <a:gd name="T11" fmla="*/ 1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57" name="Freeform 19"/>
                  <p:cNvSpPr>
                    <a:spLocks/>
                  </p:cNvSpPr>
                  <p:nvPr/>
                </p:nvSpPr>
                <p:spPr bwMode="hidden">
                  <a:xfrm rot="2711884">
                    <a:off x="4045" y="3123"/>
                    <a:ext cx="873" cy="486"/>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1" name="Group 20"/>
                <p:cNvGrpSpPr>
                  <a:grpSpLocks/>
                </p:cNvGrpSpPr>
                <p:nvPr/>
              </p:nvGrpSpPr>
              <p:grpSpPr bwMode="auto">
                <a:xfrm>
                  <a:off x="4267" y="781"/>
                  <a:ext cx="966" cy="522"/>
                  <a:chOff x="2864" y="2019"/>
                  <a:chExt cx="2463" cy="1332"/>
                </a:xfrm>
              </p:grpSpPr>
              <p:sp>
                <p:nvSpPr>
                  <p:cNvPr id="1154" name="Freeform 21"/>
                  <p:cNvSpPr>
                    <a:spLocks/>
                  </p:cNvSpPr>
                  <p:nvPr/>
                </p:nvSpPr>
                <p:spPr bwMode="hidden">
                  <a:xfrm rot="2104081">
                    <a:off x="2865" y="2019"/>
                    <a:ext cx="1812" cy="347"/>
                  </a:xfrm>
                  <a:custGeom>
                    <a:avLst/>
                    <a:gdLst>
                      <a:gd name="T0" fmla="*/ 0 w 2736"/>
                      <a:gd name="T1" fmla="*/ 6 h 504"/>
                      <a:gd name="T2" fmla="*/ 6 w 2736"/>
                      <a:gd name="T3" fmla="*/ 2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5" name="Freeform 22"/>
                  <p:cNvSpPr>
                    <a:spLocks/>
                  </p:cNvSpPr>
                  <p:nvPr/>
                </p:nvSpPr>
                <p:spPr bwMode="hidden">
                  <a:xfrm rot="2104081">
                    <a:off x="4352" y="2805"/>
                    <a:ext cx="974" cy="545"/>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2" name="Group 23"/>
                <p:cNvGrpSpPr>
                  <a:grpSpLocks/>
                </p:cNvGrpSpPr>
                <p:nvPr/>
              </p:nvGrpSpPr>
              <p:grpSpPr bwMode="auto">
                <a:xfrm>
                  <a:off x="4280" y="707"/>
                  <a:ext cx="971" cy="417"/>
                  <a:chOff x="2897" y="1832"/>
                  <a:chExt cx="2477" cy="1064"/>
                </a:xfrm>
              </p:grpSpPr>
              <p:sp>
                <p:nvSpPr>
                  <p:cNvPr id="1152" name="Freeform 24"/>
                  <p:cNvSpPr>
                    <a:spLocks/>
                  </p:cNvSpPr>
                  <p:nvPr/>
                </p:nvSpPr>
                <p:spPr bwMode="hidden">
                  <a:xfrm rot="1582915">
                    <a:off x="2896" y="1832"/>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3" name="Freeform 25"/>
                  <p:cNvSpPr>
                    <a:spLocks/>
                  </p:cNvSpPr>
                  <p:nvPr/>
                </p:nvSpPr>
                <p:spPr bwMode="hidden">
                  <a:xfrm rot="1582915">
                    <a:off x="4443" y="2420"/>
                    <a:ext cx="931" cy="47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3" name="Group 26"/>
                <p:cNvGrpSpPr>
                  <a:grpSpLocks/>
                </p:cNvGrpSpPr>
                <p:nvPr/>
              </p:nvGrpSpPr>
              <p:grpSpPr bwMode="auto">
                <a:xfrm>
                  <a:off x="4291" y="630"/>
                  <a:ext cx="969" cy="364"/>
                  <a:chOff x="2924" y="1636"/>
                  <a:chExt cx="2472" cy="927"/>
                </a:xfrm>
              </p:grpSpPr>
              <p:sp>
                <p:nvSpPr>
                  <p:cNvPr id="1150" name="Freeform 27"/>
                  <p:cNvSpPr>
                    <a:spLocks/>
                  </p:cNvSpPr>
                  <p:nvPr/>
                </p:nvSpPr>
                <p:spPr bwMode="hidden">
                  <a:xfrm rot="1080363">
                    <a:off x="2907" y="1616"/>
                    <a:ext cx="1680" cy="346"/>
                  </a:xfrm>
                  <a:custGeom>
                    <a:avLst/>
                    <a:gdLst>
                      <a:gd name="T0" fmla="*/ 0 w 2736"/>
                      <a:gd name="T1" fmla="*/ 5 h 504"/>
                      <a:gd name="T2" fmla="*/ 2 w 2736"/>
                      <a:gd name="T3" fmla="*/ 1 h 504"/>
                      <a:gd name="T4" fmla="*/ 6 w 2736"/>
                      <a:gd name="T5" fmla="*/ 1 h 504"/>
                      <a:gd name="T6" fmla="*/ 8 w 2736"/>
                      <a:gd name="T7" fmla="*/ 1 h 504"/>
                      <a:gd name="T8" fmla="*/ 8 w 2736"/>
                      <a:gd name="T9" fmla="*/ 1 h 504"/>
                      <a:gd name="T10" fmla="*/ 6 w 2736"/>
                      <a:gd name="T11" fmla="*/ 1 h 504"/>
                      <a:gd name="T12" fmla="*/ 2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1" name="Freeform 28"/>
                  <p:cNvSpPr>
                    <a:spLocks/>
                  </p:cNvSpPr>
                  <p:nvPr/>
                </p:nvSpPr>
                <p:spPr bwMode="hidden">
                  <a:xfrm rot="1080363">
                    <a:off x="4488" y="2030"/>
                    <a:ext cx="891" cy="513"/>
                  </a:xfrm>
                  <a:custGeom>
                    <a:avLst/>
                    <a:gdLst>
                      <a:gd name="T0" fmla="*/ 1 w 1769"/>
                      <a:gd name="T1" fmla="*/ 1 h 791"/>
                      <a:gd name="T2" fmla="*/ 1 w 1769"/>
                      <a:gd name="T3" fmla="*/ 1 h 791"/>
                      <a:gd name="T4" fmla="*/ 1 w 1769"/>
                      <a:gd name="T5" fmla="*/ 1 h 791"/>
                      <a:gd name="T6" fmla="*/ 1 w 1769"/>
                      <a:gd name="T7" fmla="*/ 3 h 791"/>
                      <a:gd name="T8" fmla="*/ 1 w 1769"/>
                      <a:gd name="T9" fmla="*/ 3 h 791"/>
                      <a:gd name="T10" fmla="*/ 1 w 1769"/>
                      <a:gd name="T11" fmla="*/ 4 h 791"/>
                      <a:gd name="T12" fmla="*/ 1 w 1769"/>
                      <a:gd name="T13" fmla="*/ 3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4" name="Group 29"/>
                <p:cNvGrpSpPr>
                  <a:grpSpLocks/>
                </p:cNvGrpSpPr>
                <p:nvPr/>
              </p:nvGrpSpPr>
              <p:grpSpPr bwMode="auto">
                <a:xfrm>
                  <a:off x="4304" y="543"/>
                  <a:ext cx="918" cy="258"/>
                  <a:chOff x="2958" y="1414"/>
                  <a:chExt cx="2342" cy="657"/>
                </a:xfrm>
              </p:grpSpPr>
              <p:sp>
                <p:nvSpPr>
                  <p:cNvPr id="1148" name="Freeform 30"/>
                  <p:cNvSpPr>
                    <a:spLocks/>
                  </p:cNvSpPr>
                  <p:nvPr/>
                </p:nvSpPr>
                <p:spPr bwMode="hidden">
                  <a:xfrm rot="463793">
                    <a:off x="2957" y="1415"/>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9" name="Freeform 31"/>
                  <p:cNvSpPr>
                    <a:spLocks/>
                  </p:cNvSpPr>
                  <p:nvPr/>
                </p:nvSpPr>
                <p:spPr bwMode="hidden">
                  <a:xfrm rot="463793">
                    <a:off x="4470" y="1581"/>
                    <a:ext cx="829" cy="44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 name="Group 32"/>
                <p:cNvGrpSpPr>
                  <a:grpSpLocks/>
                </p:cNvGrpSpPr>
                <p:nvPr/>
              </p:nvGrpSpPr>
              <p:grpSpPr bwMode="auto">
                <a:xfrm>
                  <a:off x="4314" y="487"/>
                  <a:ext cx="843" cy="134"/>
                  <a:chOff x="2983" y="1269"/>
                  <a:chExt cx="2150" cy="343"/>
                </a:xfrm>
              </p:grpSpPr>
              <p:sp>
                <p:nvSpPr>
                  <p:cNvPr id="1146" name="Freeform 33"/>
                  <p:cNvSpPr>
                    <a:spLocks/>
                  </p:cNvSpPr>
                  <p:nvPr/>
                </p:nvSpPr>
                <p:spPr bwMode="hidden">
                  <a:xfrm rot="-84182">
                    <a:off x="2982" y="1286"/>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7" name="Freeform 34"/>
                  <p:cNvSpPr>
                    <a:spLocks/>
                  </p:cNvSpPr>
                  <p:nvPr/>
                </p:nvSpPr>
                <p:spPr bwMode="hidden">
                  <a:xfrm rot="-84182">
                    <a:off x="4377" y="1249"/>
                    <a:ext cx="755" cy="36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6" name="Group 35"/>
                <p:cNvGrpSpPr>
                  <a:grpSpLocks/>
                </p:cNvGrpSpPr>
                <p:nvPr/>
              </p:nvGrpSpPr>
              <p:grpSpPr bwMode="auto">
                <a:xfrm>
                  <a:off x="4296" y="349"/>
                  <a:ext cx="737" cy="167"/>
                  <a:chOff x="2938" y="917"/>
                  <a:chExt cx="1879" cy="427"/>
                </a:xfrm>
              </p:grpSpPr>
              <p:sp>
                <p:nvSpPr>
                  <p:cNvPr id="1144" name="Freeform 36"/>
                  <p:cNvSpPr>
                    <a:spLocks/>
                  </p:cNvSpPr>
                  <p:nvPr/>
                </p:nvSpPr>
                <p:spPr bwMode="hidden">
                  <a:xfrm rot="-802576">
                    <a:off x="2883" y="1128"/>
                    <a:ext cx="1265" cy="20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5" name="Freeform 37"/>
                  <p:cNvSpPr>
                    <a:spLocks/>
                  </p:cNvSpPr>
                  <p:nvPr/>
                </p:nvSpPr>
                <p:spPr bwMode="hidden">
                  <a:xfrm rot="-802576">
                    <a:off x="4148" y="918"/>
                    <a:ext cx="668"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7" name="Group 38"/>
                <p:cNvGrpSpPr>
                  <a:grpSpLocks/>
                </p:cNvGrpSpPr>
                <p:nvPr/>
              </p:nvGrpSpPr>
              <p:grpSpPr bwMode="auto">
                <a:xfrm>
                  <a:off x="3394" y="637"/>
                  <a:ext cx="493" cy="912"/>
                  <a:chOff x="637" y="1653"/>
                  <a:chExt cx="1257" cy="2326"/>
                </a:xfrm>
              </p:grpSpPr>
              <p:sp>
                <p:nvSpPr>
                  <p:cNvPr id="1142" name="Freeform 39"/>
                  <p:cNvSpPr>
                    <a:spLocks/>
                  </p:cNvSpPr>
                  <p:nvPr/>
                </p:nvSpPr>
                <p:spPr bwMode="hidden">
                  <a:xfrm rot="18888116" flipH="1">
                    <a:off x="866" y="2351"/>
                    <a:ext cx="1726" cy="297"/>
                  </a:xfrm>
                  <a:custGeom>
                    <a:avLst/>
                    <a:gdLst>
                      <a:gd name="T0" fmla="*/ 0 w 2736"/>
                      <a:gd name="T1" fmla="*/ 1 h 504"/>
                      <a:gd name="T2" fmla="*/ 3 w 2736"/>
                      <a:gd name="T3" fmla="*/ 1 h 504"/>
                      <a:gd name="T4" fmla="*/ 7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3" name="Freeform 40"/>
                  <p:cNvSpPr>
                    <a:spLocks/>
                  </p:cNvSpPr>
                  <p:nvPr/>
                </p:nvSpPr>
                <p:spPr bwMode="hidden">
                  <a:xfrm rot="18888116" flipH="1">
                    <a:off x="419" y="3271"/>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8" name="Group 41"/>
                <p:cNvGrpSpPr>
                  <a:grpSpLocks/>
                </p:cNvGrpSpPr>
                <p:nvPr/>
              </p:nvGrpSpPr>
              <p:grpSpPr bwMode="auto">
                <a:xfrm>
                  <a:off x="3142" y="850"/>
                  <a:ext cx="966" cy="522"/>
                  <a:chOff x="-5" y="2196"/>
                  <a:chExt cx="2463" cy="1332"/>
                </a:xfrm>
              </p:grpSpPr>
              <p:sp>
                <p:nvSpPr>
                  <p:cNvPr id="1140" name="Freeform 42"/>
                  <p:cNvSpPr>
                    <a:spLocks/>
                  </p:cNvSpPr>
                  <p:nvPr/>
                </p:nvSpPr>
                <p:spPr bwMode="hidden">
                  <a:xfrm rot="19495919" flipH="1">
                    <a:off x="644" y="2196"/>
                    <a:ext cx="1797" cy="347"/>
                  </a:xfrm>
                  <a:custGeom>
                    <a:avLst/>
                    <a:gdLst>
                      <a:gd name="T0" fmla="*/ 0 w 2736"/>
                      <a:gd name="T1" fmla="*/ 6 h 504"/>
                      <a:gd name="T2" fmla="*/ 6 w 2736"/>
                      <a:gd name="T3" fmla="*/ 2 h 504"/>
                      <a:gd name="T4" fmla="*/ 12 w 2736"/>
                      <a:gd name="T5" fmla="*/ 1 h 504"/>
                      <a:gd name="T6" fmla="*/ 18 w 2736"/>
                      <a:gd name="T7" fmla="*/ 1 h 504"/>
                      <a:gd name="T8" fmla="*/ 18 w 2736"/>
                      <a:gd name="T9" fmla="*/ 1 h 504"/>
                      <a:gd name="T10" fmla="*/ 11 w 2736"/>
                      <a:gd name="T11" fmla="*/ 1 h 504"/>
                      <a:gd name="T12" fmla="*/ 5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1" name="Freeform 43"/>
                  <p:cNvSpPr>
                    <a:spLocks/>
                  </p:cNvSpPr>
                  <p:nvPr/>
                </p:nvSpPr>
                <p:spPr bwMode="hidden">
                  <a:xfrm rot="19495919" flipH="1">
                    <a:off x="-6" y="2982"/>
                    <a:ext cx="968" cy="545"/>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9" name="Group 44"/>
                <p:cNvGrpSpPr>
                  <a:grpSpLocks/>
                </p:cNvGrpSpPr>
                <p:nvPr/>
              </p:nvGrpSpPr>
              <p:grpSpPr bwMode="auto">
                <a:xfrm>
                  <a:off x="3124" y="777"/>
                  <a:ext cx="971" cy="417"/>
                  <a:chOff x="-52" y="2009"/>
                  <a:chExt cx="2477" cy="1064"/>
                </a:xfrm>
              </p:grpSpPr>
              <p:sp>
                <p:nvSpPr>
                  <p:cNvPr id="1138" name="Freeform 45"/>
                  <p:cNvSpPr>
                    <a:spLocks/>
                  </p:cNvSpPr>
                  <p:nvPr/>
                </p:nvSpPr>
                <p:spPr bwMode="hidden">
                  <a:xfrm rot="20017085" flipH="1">
                    <a:off x="689" y="2010"/>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9" name="Freeform 46"/>
                  <p:cNvSpPr>
                    <a:spLocks/>
                  </p:cNvSpPr>
                  <p:nvPr/>
                </p:nvSpPr>
                <p:spPr bwMode="hidden">
                  <a:xfrm rot="20017085" flipH="1">
                    <a:off x="-53" y="2598"/>
                    <a:ext cx="931" cy="458"/>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0" name="Group 47"/>
                <p:cNvGrpSpPr>
                  <a:grpSpLocks/>
                </p:cNvGrpSpPr>
                <p:nvPr/>
              </p:nvGrpSpPr>
              <p:grpSpPr bwMode="auto">
                <a:xfrm>
                  <a:off x="3115" y="700"/>
                  <a:ext cx="969" cy="363"/>
                  <a:chOff x="-74" y="1813"/>
                  <a:chExt cx="2472" cy="927"/>
                </a:xfrm>
              </p:grpSpPr>
              <p:sp>
                <p:nvSpPr>
                  <p:cNvPr id="1136" name="Freeform 48"/>
                  <p:cNvSpPr>
                    <a:spLocks/>
                  </p:cNvSpPr>
                  <p:nvPr/>
                </p:nvSpPr>
                <p:spPr bwMode="hidden">
                  <a:xfrm rot="20519637" flipH="1">
                    <a:off x="721" y="1812"/>
                    <a:ext cx="1677" cy="325"/>
                  </a:xfrm>
                  <a:custGeom>
                    <a:avLst/>
                    <a:gdLst>
                      <a:gd name="T0" fmla="*/ 0 w 2736"/>
                      <a:gd name="T1" fmla="*/ 3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7" name="Freeform 49"/>
                  <p:cNvSpPr>
                    <a:spLocks/>
                  </p:cNvSpPr>
                  <p:nvPr/>
                </p:nvSpPr>
                <p:spPr bwMode="hidden">
                  <a:xfrm rot="20519637" flipH="1">
                    <a:off x="-74" y="2212"/>
                    <a:ext cx="900" cy="511"/>
                  </a:xfrm>
                  <a:custGeom>
                    <a:avLst/>
                    <a:gdLst>
                      <a:gd name="T0" fmla="*/ 1 w 1769"/>
                      <a:gd name="T1" fmla="*/ 1 h 791"/>
                      <a:gd name="T2" fmla="*/ 1 w 1769"/>
                      <a:gd name="T3" fmla="*/ 1 h 791"/>
                      <a:gd name="T4" fmla="*/ 1 w 1769"/>
                      <a:gd name="T5" fmla="*/ 1 h 791"/>
                      <a:gd name="T6" fmla="*/ 1 w 1769"/>
                      <a:gd name="T7" fmla="*/ 2 h 791"/>
                      <a:gd name="T8" fmla="*/ 1 w 1769"/>
                      <a:gd name="T9" fmla="*/ 3 h 791"/>
                      <a:gd name="T10" fmla="*/ 1 w 1769"/>
                      <a:gd name="T11" fmla="*/ 4 h 791"/>
                      <a:gd name="T12" fmla="*/ 1 w 1769"/>
                      <a:gd name="T13" fmla="*/ 3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1" name="Group 50"/>
                <p:cNvGrpSpPr>
                  <a:grpSpLocks/>
                </p:cNvGrpSpPr>
                <p:nvPr/>
              </p:nvGrpSpPr>
              <p:grpSpPr bwMode="auto">
                <a:xfrm>
                  <a:off x="3153" y="613"/>
                  <a:ext cx="918" cy="257"/>
                  <a:chOff x="22" y="1591"/>
                  <a:chExt cx="2342" cy="657"/>
                </a:xfrm>
              </p:grpSpPr>
              <p:sp>
                <p:nvSpPr>
                  <p:cNvPr id="1134" name="Freeform 51"/>
                  <p:cNvSpPr>
                    <a:spLocks/>
                  </p:cNvSpPr>
                  <p:nvPr/>
                </p:nvSpPr>
                <p:spPr bwMode="hidden">
                  <a:xfrm rot="21136207" flipH="1">
                    <a:off x="819" y="1574"/>
                    <a:ext cx="1544" cy="313"/>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5" name="Freeform 52"/>
                  <p:cNvSpPr>
                    <a:spLocks/>
                  </p:cNvSpPr>
                  <p:nvPr/>
                </p:nvSpPr>
                <p:spPr bwMode="hidden">
                  <a:xfrm rot="21136207" flipH="1">
                    <a:off x="21" y="1757"/>
                    <a:ext cx="829" cy="490"/>
                  </a:xfrm>
                  <a:custGeom>
                    <a:avLst/>
                    <a:gdLst>
                      <a:gd name="T0" fmla="*/ 0 w 1769"/>
                      <a:gd name="T1" fmla="*/ 1 h 791"/>
                      <a:gd name="T2" fmla="*/ 0 w 1769"/>
                      <a:gd name="T3" fmla="*/ 1 h 791"/>
                      <a:gd name="T4" fmla="*/ 0 w 1769"/>
                      <a:gd name="T5" fmla="*/ 1 h 791"/>
                      <a:gd name="T6" fmla="*/ 0 w 1769"/>
                      <a:gd name="T7" fmla="*/ 1 h 791"/>
                      <a:gd name="T8" fmla="*/ 0 w 1769"/>
                      <a:gd name="T9" fmla="*/ 2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2" name="Group 53"/>
                <p:cNvGrpSpPr>
                  <a:grpSpLocks/>
                </p:cNvGrpSpPr>
                <p:nvPr/>
              </p:nvGrpSpPr>
              <p:grpSpPr bwMode="auto">
                <a:xfrm>
                  <a:off x="3218" y="556"/>
                  <a:ext cx="843" cy="134"/>
                  <a:chOff x="189" y="1446"/>
                  <a:chExt cx="2150" cy="343"/>
                </a:xfrm>
              </p:grpSpPr>
              <p:sp>
                <p:nvSpPr>
                  <p:cNvPr id="1132" name="Freeform 54"/>
                  <p:cNvSpPr>
                    <a:spLocks/>
                  </p:cNvSpPr>
                  <p:nvPr/>
                </p:nvSpPr>
                <p:spPr bwMode="hidden">
                  <a:xfrm rot="84182" flipH="1">
                    <a:off x="935" y="1463"/>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3" name="Freeform 55"/>
                  <p:cNvSpPr>
                    <a:spLocks/>
                  </p:cNvSpPr>
                  <p:nvPr/>
                </p:nvSpPr>
                <p:spPr bwMode="hidden">
                  <a:xfrm rot="84182" flipH="1">
                    <a:off x="189" y="1426"/>
                    <a:ext cx="755" cy="36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3" name="Group 56"/>
                <p:cNvGrpSpPr>
                  <a:grpSpLocks/>
                </p:cNvGrpSpPr>
                <p:nvPr/>
              </p:nvGrpSpPr>
              <p:grpSpPr bwMode="auto">
                <a:xfrm>
                  <a:off x="3342" y="418"/>
                  <a:ext cx="737" cy="167"/>
                  <a:chOff x="505" y="1094"/>
                  <a:chExt cx="1879" cy="427"/>
                </a:xfrm>
              </p:grpSpPr>
              <p:sp>
                <p:nvSpPr>
                  <p:cNvPr id="1130" name="Freeform 57"/>
                  <p:cNvSpPr>
                    <a:spLocks/>
                  </p:cNvSpPr>
                  <p:nvPr/>
                </p:nvSpPr>
                <p:spPr bwMode="hidden">
                  <a:xfrm rot="802576" flipH="1">
                    <a:off x="1151" y="1306"/>
                    <a:ext cx="1234"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1" name="Freeform 58"/>
                  <p:cNvSpPr>
                    <a:spLocks/>
                  </p:cNvSpPr>
                  <p:nvPr/>
                </p:nvSpPr>
                <p:spPr bwMode="hidden">
                  <a:xfrm rot="802576" flipH="1">
                    <a:off x="505" y="1095"/>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4" name="Group 59"/>
                <p:cNvGrpSpPr>
                  <a:grpSpLocks/>
                </p:cNvGrpSpPr>
                <p:nvPr/>
              </p:nvGrpSpPr>
              <p:grpSpPr bwMode="auto">
                <a:xfrm>
                  <a:off x="3386" y="341"/>
                  <a:ext cx="725" cy="218"/>
                  <a:chOff x="616" y="899"/>
                  <a:chExt cx="1850" cy="554"/>
                </a:xfrm>
              </p:grpSpPr>
              <p:sp>
                <p:nvSpPr>
                  <p:cNvPr id="1128" name="Freeform 60"/>
                  <p:cNvSpPr>
                    <a:spLocks/>
                  </p:cNvSpPr>
                  <p:nvPr/>
                </p:nvSpPr>
                <p:spPr bwMode="hidden">
                  <a:xfrm rot="1277471" flipH="1">
                    <a:off x="1231" y="1237"/>
                    <a:ext cx="1235"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9" name="Freeform 61"/>
                  <p:cNvSpPr>
                    <a:spLocks/>
                  </p:cNvSpPr>
                  <p:nvPr/>
                </p:nvSpPr>
                <p:spPr bwMode="hidden">
                  <a:xfrm rot="1277471" flipH="1">
                    <a:off x="615" y="898"/>
                    <a:ext cx="66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5" name="Group 62"/>
                <p:cNvGrpSpPr>
                  <a:grpSpLocks/>
                </p:cNvGrpSpPr>
                <p:nvPr/>
              </p:nvGrpSpPr>
              <p:grpSpPr bwMode="auto">
                <a:xfrm>
                  <a:off x="3472" y="231"/>
                  <a:ext cx="693" cy="291"/>
                  <a:chOff x="3472" y="231"/>
                  <a:chExt cx="693" cy="291"/>
                </a:xfrm>
              </p:grpSpPr>
              <p:sp>
                <p:nvSpPr>
                  <p:cNvPr id="1126" name="Freeform 63"/>
                  <p:cNvSpPr>
                    <a:spLocks/>
                  </p:cNvSpPr>
                  <p:nvPr/>
                </p:nvSpPr>
                <p:spPr bwMode="hidden">
                  <a:xfrm rot="2028410" flipH="1">
                    <a:off x="3679" y="438"/>
                    <a:ext cx="483"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7" name="Freeform 64"/>
                  <p:cNvSpPr>
                    <a:spLocks/>
                  </p:cNvSpPr>
                  <p:nvPr/>
                </p:nvSpPr>
                <p:spPr bwMode="hidden">
                  <a:xfrm rot="2028410" flipH="1">
                    <a:off x="3472" y="228"/>
                    <a:ext cx="260" cy="13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6" name="Group 65"/>
                <p:cNvGrpSpPr>
                  <a:grpSpLocks/>
                </p:cNvGrpSpPr>
                <p:nvPr/>
              </p:nvGrpSpPr>
              <p:grpSpPr bwMode="auto">
                <a:xfrm>
                  <a:off x="3554" y="118"/>
                  <a:ext cx="664" cy="349"/>
                  <a:chOff x="3554" y="118"/>
                  <a:chExt cx="664" cy="349"/>
                </a:xfrm>
              </p:grpSpPr>
              <p:sp>
                <p:nvSpPr>
                  <p:cNvPr id="1124"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5"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7" name="Group 68"/>
                <p:cNvGrpSpPr>
                  <a:grpSpLocks/>
                </p:cNvGrpSpPr>
                <p:nvPr/>
              </p:nvGrpSpPr>
              <p:grpSpPr bwMode="auto">
                <a:xfrm>
                  <a:off x="3784" y="30"/>
                  <a:ext cx="305" cy="593"/>
                  <a:chOff x="1633" y="104"/>
                  <a:chExt cx="778" cy="1512"/>
                </a:xfrm>
              </p:grpSpPr>
              <p:sp>
                <p:nvSpPr>
                  <p:cNvPr id="1122" name="Freeform 69"/>
                  <p:cNvSpPr>
                    <a:spLocks/>
                  </p:cNvSpPr>
                  <p:nvPr/>
                </p:nvSpPr>
                <p:spPr bwMode="hidden">
                  <a:xfrm rot="3473776" flipH="1">
                    <a:off x="1752" y="958"/>
                    <a:ext cx="1101"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3" name="Freeform 70"/>
                  <p:cNvSpPr>
                    <a:spLocks/>
                  </p:cNvSpPr>
                  <p:nvPr/>
                </p:nvSpPr>
                <p:spPr bwMode="hidden">
                  <a:xfrm rot="3473776" flipH="1">
                    <a:off x="1505" y="231"/>
                    <a:ext cx="591"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8" name="Group 71"/>
                <p:cNvGrpSpPr>
                  <a:grpSpLocks/>
                </p:cNvGrpSpPr>
                <p:nvPr/>
              </p:nvGrpSpPr>
              <p:grpSpPr bwMode="auto">
                <a:xfrm>
                  <a:off x="3903" y="0"/>
                  <a:ext cx="248" cy="601"/>
                  <a:chOff x="1935" y="28"/>
                  <a:chExt cx="634" cy="1534"/>
                </a:xfrm>
              </p:grpSpPr>
              <p:sp>
                <p:nvSpPr>
                  <p:cNvPr id="1120" name="Freeform 72"/>
                  <p:cNvSpPr>
                    <a:spLocks/>
                  </p:cNvSpPr>
                  <p:nvPr/>
                </p:nvSpPr>
                <p:spPr bwMode="hidden">
                  <a:xfrm rot="4126480" flipH="1">
                    <a:off x="1942" y="915"/>
                    <a:ext cx="1040"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1" name="Freeform 73"/>
                  <p:cNvSpPr>
                    <a:spLocks/>
                  </p:cNvSpPr>
                  <p:nvPr/>
                </p:nvSpPr>
                <p:spPr bwMode="hidden">
                  <a:xfrm rot="4126480" flipH="1">
                    <a:off x="1820"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9" name="Group 74"/>
                <p:cNvGrpSpPr>
                  <a:grpSpLocks/>
                </p:cNvGrpSpPr>
                <p:nvPr/>
              </p:nvGrpSpPr>
              <p:grpSpPr bwMode="auto">
                <a:xfrm>
                  <a:off x="4251" y="252"/>
                  <a:ext cx="723" cy="222"/>
                  <a:chOff x="2822" y="672"/>
                  <a:chExt cx="1845" cy="566"/>
                </a:xfrm>
              </p:grpSpPr>
              <p:sp>
                <p:nvSpPr>
                  <p:cNvPr id="1118" name="Freeform 75"/>
                  <p:cNvSpPr>
                    <a:spLocks/>
                  </p:cNvSpPr>
                  <p:nvPr/>
                </p:nvSpPr>
                <p:spPr bwMode="hidden">
                  <a:xfrm rot="-1325434">
                    <a:off x="2805" y="1022"/>
                    <a:ext cx="1229"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9" name="Freeform 76"/>
                  <p:cNvSpPr>
                    <a:spLocks/>
                  </p:cNvSpPr>
                  <p:nvPr/>
                </p:nvSpPr>
                <p:spPr bwMode="hidden">
                  <a:xfrm rot="-1325434">
                    <a:off x="4003" y="673"/>
                    <a:ext cx="647"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0" name="Group 77"/>
                <p:cNvGrpSpPr>
                  <a:grpSpLocks/>
                </p:cNvGrpSpPr>
                <p:nvPr/>
              </p:nvGrpSpPr>
              <p:grpSpPr bwMode="auto">
                <a:xfrm>
                  <a:off x="4196" y="163"/>
                  <a:ext cx="699" cy="282"/>
                  <a:chOff x="2683" y="445"/>
                  <a:chExt cx="1781" cy="717"/>
                </a:xfrm>
              </p:grpSpPr>
              <p:sp>
                <p:nvSpPr>
                  <p:cNvPr id="1116" name="Freeform 78"/>
                  <p:cNvSpPr>
                    <a:spLocks/>
                  </p:cNvSpPr>
                  <p:nvPr/>
                </p:nvSpPr>
                <p:spPr bwMode="hidden">
                  <a:xfrm rot="-1921064">
                    <a:off x="2682" y="946"/>
                    <a:ext cx="1227"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7" name="Freeform 79"/>
                  <p:cNvSpPr>
                    <a:spLocks/>
                  </p:cNvSpPr>
                  <p:nvPr/>
                </p:nvSpPr>
                <p:spPr bwMode="hidden">
                  <a:xfrm rot="-1921064">
                    <a:off x="3801" y="444"/>
                    <a:ext cx="646"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81"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82"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83" name="Group 82"/>
                <p:cNvGrpSpPr>
                  <a:grpSpLocks/>
                </p:cNvGrpSpPr>
                <p:nvPr/>
              </p:nvGrpSpPr>
              <p:grpSpPr bwMode="auto">
                <a:xfrm>
                  <a:off x="4242" y="5"/>
                  <a:ext cx="251" cy="596"/>
                  <a:chOff x="2800" y="41"/>
                  <a:chExt cx="640" cy="1520"/>
                </a:xfrm>
              </p:grpSpPr>
              <p:sp>
                <p:nvSpPr>
                  <p:cNvPr id="1114" name="Freeform 83"/>
                  <p:cNvSpPr>
                    <a:spLocks/>
                  </p:cNvSpPr>
                  <p:nvPr/>
                </p:nvSpPr>
                <p:spPr bwMode="hidden">
                  <a:xfrm rot="-3857755">
                    <a:off x="2371" y="927"/>
                    <a:ext cx="1042" cy="1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5" name="Freeform 84"/>
                  <p:cNvSpPr>
                    <a:spLocks/>
                  </p:cNvSpPr>
                  <p:nvPr/>
                </p:nvSpPr>
                <p:spPr bwMode="hidden">
                  <a:xfrm rot="-3857755">
                    <a:off x="3013" y="180"/>
                    <a:ext cx="566"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4" name="Group 85"/>
                <p:cNvGrpSpPr>
                  <a:grpSpLocks/>
                </p:cNvGrpSpPr>
                <p:nvPr/>
              </p:nvGrpSpPr>
              <p:grpSpPr bwMode="auto">
                <a:xfrm>
                  <a:off x="4295" y="53"/>
                  <a:ext cx="398" cy="574"/>
                  <a:chOff x="2934" y="163"/>
                  <a:chExt cx="1017" cy="1464"/>
                </a:xfrm>
              </p:grpSpPr>
              <p:sp>
                <p:nvSpPr>
                  <p:cNvPr id="1112" name="Freeform 86"/>
                  <p:cNvSpPr>
                    <a:spLocks/>
                  </p:cNvSpPr>
                  <p:nvPr/>
                </p:nvSpPr>
                <p:spPr bwMode="hidden">
                  <a:xfrm rot="-2777260">
                    <a:off x="2493" y="915"/>
                    <a:ext cx="1154"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3" name="Freeform 87"/>
                  <p:cNvSpPr>
                    <a:spLocks/>
                  </p:cNvSpPr>
                  <p:nvPr/>
                </p:nvSpPr>
                <p:spPr bwMode="hidden">
                  <a:xfrm rot="-2777260">
                    <a:off x="3431" y="262"/>
                    <a:ext cx="619"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5" name="Group 88"/>
                <p:cNvGrpSpPr>
                  <a:grpSpLocks/>
                </p:cNvGrpSpPr>
                <p:nvPr/>
              </p:nvGrpSpPr>
              <p:grpSpPr bwMode="auto">
                <a:xfrm>
                  <a:off x="4215" y="2"/>
                  <a:ext cx="95" cy="567"/>
                  <a:chOff x="2730" y="32"/>
                  <a:chExt cx="243" cy="1448"/>
                </a:xfrm>
              </p:grpSpPr>
              <p:sp>
                <p:nvSpPr>
                  <p:cNvPr id="1110" name="Freeform 89"/>
                  <p:cNvSpPr>
                    <a:spLocks/>
                  </p:cNvSpPr>
                  <p:nvPr/>
                </p:nvSpPr>
                <p:spPr bwMode="hidden">
                  <a:xfrm rot="-4903748">
                    <a:off x="2297" y="959"/>
                    <a:ext cx="954"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1" name="Freeform 90"/>
                  <p:cNvSpPr>
                    <a:spLocks/>
                  </p:cNvSpPr>
                  <p:nvPr/>
                </p:nvSpPr>
                <p:spPr bwMode="hidden">
                  <a:xfrm rot="-4903748">
                    <a:off x="2650" y="222"/>
                    <a:ext cx="511" cy="13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6" name="Group 91"/>
                <p:cNvGrpSpPr>
                  <a:grpSpLocks/>
                </p:cNvGrpSpPr>
                <p:nvPr/>
              </p:nvGrpSpPr>
              <p:grpSpPr bwMode="auto">
                <a:xfrm>
                  <a:off x="3514" y="683"/>
                  <a:ext cx="425" cy="960"/>
                  <a:chOff x="943" y="1769"/>
                  <a:chExt cx="1085" cy="2450"/>
                </a:xfrm>
              </p:grpSpPr>
              <p:sp>
                <p:nvSpPr>
                  <p:cNvPr id="1108" name="Freeform 92"/>
                  <p:cNvSpPr>
                    <a:spLocks/>
                  </p:cNvSpPr>
                  <p:nvPr/>
                </p:nvSpPr>
                <p:spPr bwMode="hidden">
                  <a:xfrm rot="18335692" flipH="1">
                    <a:off x="1009" y="2474"/>
                    <a:ext cx="1724" cy="313"/>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9" name="Freeform 93"/>
                  <p:cNvSpPr>
                    <a:spLocks/>
                  </p:cNvSpPr>
                  <p:nvPr/>
                </p:nvSpPr>
                <p:spPr bwMode="hidden">
                  <a:xfrm rot="18335692" flipH="1">
                    <a:off x="731" y="3463"/>
                    <a:ext cx="913"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7" name="Group 94"/>
                <p:cNvGrpSpPr>
                  <a:grpSpLocks/>
                </p:cNvGrpSpPr>
                <p:nvPr/>
              </p:nvGrpSpPr>
              <p:grpSpPr bwMode="auto">
                <a:xfrm>
                  <a:off x="3715" y="748"/>
                  <a:ext cx="300" cy="930"/>
                  <a:chOff x="1455" y="1936"/>
                  <a:chExt cx="766" cy="2373"/>
                </a:xfrm>
              </p:grpSpPr>
              <p:sp>
                <p:nvSpPr>
                  <p:cNvPr id="1106" name="Freeform 95"/>
                  <p:cNvSpPr>
                    <a:spLocks/>
                  </p:cNvSpPr>
                  <p:nvPr/>
                </p:nvSpPr>
                <p:spPr bwMode="hidden">
                  <a:xfrm rot="17542885" flipH="1">
                    <a:off x="1268" y="2577"/>
                    <a:ext cx="1594" cy="313"/>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7" name="Freeform 96"/>
                  <p:cNvSpPr>
                    <a:spLocks/>
                  </p:cNvSpPr>
                  <p:nvPr/>
                </p:nvSpPr>
                <p:spPr bwMode="hidden">
                  <a:xfrm rot="17542885" flipH="1">
                    <a:off x="1291" y="3603"/>
                    <a:ext cx="82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8" name="Group 97"/>
                <p:cNvGrpSpPr>
                  <a:grpSpLocks/>
                </p:cNvGrpSpPr>
                <p:nvPr/>
              </p:nvGrpSpPr>
              <p:grpSpPr bwMode="auto">
                <a:xfrm rot="88588">
                  <a:off x="3923" y="769"/>
                  <a:ext cx="180" cy="913"/>
                  <a:chOff x="1956" y="1990"/>
                  <a:chExt cx="492" cy="2604"/>
                </a:xfrm>
              </p:grpSpPr>
              <p:sp>
                <p:nvSpPr>
                  <p:cNvPr id="1104" name="Freeform 98"/>
                  <p:cNvSpPr>
                    <a:spLocks/>
                  </p:cNvSpPr>
                  <p:nvPr/>
                </p:nvSpPr>
                <p:spPr bwMode="hidden">
                  <a:xfrm rot="16782062" flipH="1">
                    <a:off x="1376" y="2657"/>
                    <a:ext cx="1722" cy="302"/>
                  </a:xfrm>
                  <a:custGeom>
                    <a:avLst/>
                    <a:gdLst>
                      <a:gd name="T0" fmla="*/ 0 w 2736"/>
                      <a:gd name="T1" fmla="*/ 1 h 504"/>
                      <a:gd name="T2" fmla="*/ 3 w 2736"/>
                      <a:gd name="T3" fmla="*/ 1 h 504"/>
                      <a:gd name="T4" fmla="*/ 7 w 2736"/>
                      <a:gd name="T5" fmla="*/ 1 h 504"/>
                      <a:gd name="T6" fmla="*/ 10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5" name="Freeform 99"/>
                  <p:cNvSpPr>
                    <a:spLocks/>
                  </p:cNvSpPr>
                  <p:nvPr/>
                </p:nvSpPr>
                <p:spPr bwMode="hidden">
                  <a:xfrm rot="16782062" flipH="1">
                    <a:off x="1686" y="3847"/>
                    <a:ext cx="923" cy="464"/>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9" name="Group 100"/>
                <p:cNvGrpSpPr>
                  <a:grpSpLocks/>
                </p:cNvGrpSpPr>
                <p:nvPr/>
              </p:nvGrpSpPr>
              <p:grpSpPr bwMode="auto">
                <a:xfrm>
                  <a:off x="4451" y="662"/>
                  <a:ext cx="442" cy="951"/>
                  <a:chOff x="3334" y="1717"/>
                  <a:chExt cx="1125" cy="2426"/>
                </a:xfrm>
              </p:grpSpPr>
              <p:sp>
                <p:nvSpPr>
                  <p:cNvPr id="1102" name="Freeform 101"/>
                  <p:cNvSpPr>
                    <a:spLocks/>
                  </p:cNvSpPr>
                  <p:nvPr/>
                </p:nvSpPr>
                <p:spPr bwMode="hidden">
                  <a:xfrm rot="3144576">
                    <a:off x="2627" y="2423"/>
                    <a:ext cx="1723" cy="312"/>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3" name="Freeform 102"/>
                  <p:cNvSpPr>
                    <a:spLocks/>
                  </p:cNvSpPr>
                  <p:nvPr/>
                </p:nvSpPr>
                <p:spPr bwMode="hidden">
                  <a:xfrm rot="3144576">
                    <a:off x="3752" y="3435"/>
                    <a:ext cx="925" cy="491"/>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90" name="Group 103"/>
                <p:cNvGrpSpPr>
                  <a:grpSpLocks/>
                </p:cNvGrpSpPr>
                <p:nvPr/>
              </p:nvGrpSpPr>
              <p:grpSpPr bwMode="auto">
                <a:xfrm>
                  <a:off x="4391" y="721"/>
                  <a:ext cx="347" cy="951"/>
                  <a:chOff x="3181" y="1866"/>
                  <a:chExt cx="883" cy="2426"/>
                </a:xfrm>
              </p:grpSpPr>
              <p:sp>
                <p:nvSpPr>
                  <p:cNvPr id="1100" name="Freeform 104"/>
                  <p:cNvSpPr>
                    <a:spLocks/>
                  </p:cNvSpPr>
                  <p:nvPr/>
                </p:nvSpPr>
                <p:spPr bwMode="hidden">
                  <a:xfrm rot="3745735">
                    <a:off x="2509" y="2490"/>
                    <a:ext cx="1643" cy="299"/>
                  </a:xfrm>
                  <a:custGeom>
                    <a:avLst/>
                    <a:gdLst>
                      <a:gd name="T0" fmla="*/ 0 w 2736"/>
                      <a:gd name="T1" fmla="*/ 1 h 504"/>
                      <a:gd name="T2" fmla="*/ 2 w 2736"/>
                      <a:gd name="T3" fmla="*/ 1 h 504"/>
                      <a:gd name="T4" fmla="*/ 4 w 2736"/>
                      <a:gd name="T5" fmla="*/ 1 h 504"/>
                      <a:gd name="T6" fmla="*/ 6 w 2736"/>
                      <a:gd name="T7" fmla="*/ 1 h 504"/>
                      <a:gd name="T8" fmla="*/ 6 w 2736"/>
                      <a:gd name="T9" fmla="*/ 1 h 504"/>
                      <a:gd name="T10" fmla="*/ 4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1" name="Freeform 105"/>
                  <p:cNvSpPr>
                    <a:spLocks/>
                  </p:cNvSpPr>
                  <p:nvPr/>
                </p:nvSpPr>
                <p:spPr bwMode="hidden">
                  <a:xfrm rot="3745735">
                    <a:off x="3387" y="3560"/>
                    <a:ext cx="885" cy="46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91" name="Group 106"/>
                <p:cNvGrpSpPr>
                  <a:grpSpLocks/>
                </p:cNvGrpSpPr>
                <p:nvPr/>
              </p:nvGrpSpPr>
              <p:grpSpPr bwMode="auto">
                <a:xfrm>
                  <a:off x="4323" y="767"/>
                  <a:ext cx="243" cy="935"/>
                  <a:chOff x="3006" y="1983"/>
                  <a:chExt cx="619" cy="2386"/>
                </a:xfrm>
              </p:grpSpPr>
              <p:sp>
                <p:nvSpPr>
                  <p:cNvPr id="1098" name="Freeform 107"/>
                  <p:cNvSpPr>
                    <a:spLocks/>
                  </p:cNvSpPr>
                  <p:nvPr/>
                </p:nvSpPr>
                <p:spPr bwMode="hidden">
                  <a:xfrm rot="4286818">
                    <a:off x="2328" y="2644"/>
                    <a:ext cx="1600" cy="244"/>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9" name="Freeform 108"/>
                  <p:cNvSpPr>
                    <a:spLocks/>
                  </p:cNvSpPr>
                  <p:nvPr/>
                </p:nvSpPr>
                <p:spPr bwMode="hidden">
                  <a:xfrm rot="4286818">
                    <a:off x="3006" y="3696"/>
                    <a:ext cx="851"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92" name="Group 109"/>
                <p:cNvGrpSpPr>
                  <a:grpSpLocks/>
                </p:cNvGrpSpPr>
                <p:nvPr/>
              </p:nvGrpSpPr>
              <p:grpSpPr bwMode="auto">
                <a:xfrm>
                  <a:off x="4249" y="813"/>
                  <a:ext cx="159" cy="870"/>
                  <a:chOff x="2819" y="2101"/>
                  <a:chExt cx="405" cy="2219"/>
                </a:xfrm>
              </p:grpSpPr>
              <p:sp>
                <p:nvSpPr>
                  <p:cNvPr id="1096" name="Freeform 110"/>
                  <p:cNvSpPr>
                    <a:spLocks/>
                  </p:cNvSpPr>
                  <p:nvPr/>
                </p:nvSpPr>
                <p:spPr bwMode="hidden">
                  <a:xfrm rot="4898956">
                    <a:off x="2227" y="2677"/>
                    <a:ext cx="1432" cy="247"/>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7" name="Freeform 111"/>
                  <p:cNvSpPr>
                    <a:spLocks/>
                  </p:cNvSpPr>
                  <p:nvPr/>
                </p:nvSpPr>
                <p:spPr bwMode="hidden">
                  <a:xfrm rot="4898956">
                    <a:off x="2637" y="3677"/>
                    <a:ext cx="78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93" name="Group 112"/>
                <p:cNvGrpSpPr>
                  <a:grpSpLocks/>
                </p:cNvGrpSpPr>
                <p:nvPr/>
              </p:nvGrpSpPr>
              <p:grpSpPr bwMode="auto">
                <a:xfrm>
                  <a:off x="4045" y="826"/>
                  <a:ext cx="167" cy="857"/>
                  <a:chOff x="2287" y="2135"/>
                  <a:chExt cx="426" cy="2185"/>
                </a:xfrm>
              </p:grpSpPr>
              <p:sp>
                <p:nvSpPr>
                  <p:cNvPr id="1094" name="Freeform 113"/>
                  <p:cNvSpPr>
                    <a:spLocks/>
                  </p:cNvSpPr>
                  <p:nvPr/>
                </p:nvSpPr>
                <p:spPr bwMode="hidden">
                  <a:xfrm rot="5755659">
                    <a:off x="1903" y="2758"/>
                    <a:ext cx="1432" cy="18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5" name="Freeform 114"/>
                  <p:cNvSpPr>
                    <a:spLocks/>
                  </p:cNvSpPr>
                  <p:nvPr/>
                </p:nvSpPr>
                <p:spPr bwMode="hidden">
                  <a:xfrm rot="5755659">
                    <a:off x="2051" y="3735"/>
                    <a:ext cx="767" cy="29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038"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9" name="Arc 116"/>
              <p:cNvSpPr>
                <a:spLocks/>
              </p:cNvSpPr>
              <p:nvPr/>
            </p:nvSpPr>
            <p:spPr bwMode="hidden">
              <a:xfrm flipH="1">
                <a:off x="3527" y="725"/>
                <a:ext cx="832" cy="900"/>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0"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1"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2" name="Arc 119"/>
              <p:cNvSpPr>
                <a:spLocks/>
              </p:cNvSpPr>
              <p:nvPr/>
            </p:nvSpPr>
            <p:spPr bwMode="hidden">
              <a:xfrm flipH="1">
                <a:off x="3267" y="628"/>
                <a:ext cx="791" cy="92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3"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4"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5"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6"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7"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8"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9"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0" name="Arc 127"/>
              <p:cNvSpPr>
                <a:spLocks/>
              </p:cNvSpPr>
              <p:nvPr/>
            </p:nvSpPr>
            <p:spPr bwMode="hidden">
              <a:xfrm flipH="1">
                <a:off x="3426" y="122"/>
                <a:ext cx="724" cy="899"/>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1" name="Arc 128"/>
              <p:cNvSpPr>
                <a:spLocks/>
              </p:cNvSpPr>
              <p:nvPr/>
            </p:nvSpPr>
            <p:spPr bwMode="hidden">
              <a:xfrm>
                <a:off x="4199" y="502"/>
                <a:ext cx="297" cy="901"/>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2" name="Freeform 129"/>
              <p:cNvSpPr>
                <a:spLocks/>
              </p:cNvSpPr>
              <p:nvPr/>
            </p:nvSpPr>
            <p:spPr bwMode="hidden">
              <a:xfrm flipH="1">
                <a:off x="3307" y="981"/>
                <a:ext cx="426" cy="59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3" name="Freeform 130"/>
              <p:cNvSpPr>
                <a:spLocks/>
              </p:cNvSpPr>
              <p:nvPr/>
            </p:nvSpPr>
            <p:spPr bwMode="hidden">
              <a:xfrm flipH="1">
                <a:off x="3507" y="350"/>
                <a:ext cx="273"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5" name="Freeform 132"/>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6" name="Freeform 133"/>
              <p:cNvSpPr>
                <a:spLocks/>
              </p:cNvSpPr>
              <p:nvPr/>
            </p:nvSpPr>
            <p:spPr bwMode="hidden">
              <a:xfrm>
                <a:off x="4636" y="576"/>
                <a:ext cx="594" cy="417"/>
              </a:xfrm>
              <a:custGeom>
                <a:avLst/>
                <a:gdLst>
                  <a:gd name="T0" fmla="*/ 0 w 776"/>
                  <a:gd name="T1" fmla="*/ 0 h 2368"/>
                  <a:gd name="T2" fmla="*/ 10 w 776"/>
                  <a:gd name="T3" fmla="*/ 0 h 2368"/>
                  <a:gd name="T4" fmla="*/ 4 w 776"/>
                  <a:gd name="T5" fmla="*/ 0 h 2368"/>
                  <a:gd name="T6" fmla="*/ 14 w 776"/>
                  <a:gd name="T7" fmla="*/ 0 h 2368"/>
                  <a:gd name="T8" fmla="*/ 8 w 776"/>
                  <a:gd name="T9" fmla="*/ 0 h 2368"/>
                  <a:gd name="T10" fmla="*/ 15 w 776"/>
                  <a:gd name="T11" fmla="*/ 0 h 2368"/>
                  <a:gd name="T12" fmla="*/ 11 w 776"/>
                  <a:gd name="T13" fmla="*/ 0 h 2368"/>
                  <a:gd name="T14" fmla="*/ 19 w 776"/>
                  <a:gd name="T15" fmla="*/ 0 h 2368"/>
                  <a:gd name="T16" fmla="*/ 15 w 776"/>
                  <a:gd name="T17" fmla="*/ 0 h 2368"/>
                  <a:gd name="T18" fmla="*/ 21 w 776"/>
                  <a:gd name="T19" fmla="*/ 0 h 2368"/>
                  <a:gd name="T20" fmla="*/ 19 w 776"/>
                  <a:gd name="T21" fmla="*/ 0 h 2368"/>
                  <a:gd name="T22" fmla="*/ 24 w 776"/>
                  <a:gd name="T23" fmla="*/ 0 h 2368"/>
                  <a:gd name="T24" fmla="*/ 24 w 776"/>
                  <a:gd name="T25" fmla="*/ 0 h 2368"/>
                  <a:gd name="T26" fmla="*/ 27 w 776"/>
                  <a:gd name="T27" fmla="*/ 0 h 2368"/>
                  <a:gd name="T28" fmla="*/ 25 w 776"/>
                  <a:gd name="T29" fmla="*/ 0 h 2368"/>
                  <a:gd name="T30" fmla="*/ 29 w 776"/>
                  <a:gd name="T31" fmla="*/ 0 h 2368"/>
                  <a:gd name="T32" fmla="*/ 27 w 776"/>
                  <a:gd name="T33" fmla="*/ 0 h 2368"/>
                  <a:gd name="T34" fmla="*/ 29 w 776"/>
                  <a:gd name="T35" fmla="*/ 0 h 2368"/>
                  <a:gd name="T36" fmla="*/ 27 w 776"/>
                  <a:gd name="T37" fmla="*/ 0 h 2368"/>
                  <a:gd name="T38" fmla="*/ 31 w 776"/>
                  <a:gd name="T39" fmla="*/ 0 h 2368"/>
                  <a:gd name="T40" fmla="*/ 29 w 776"/>
                  <a:gd name="T41" fmla="*/ 0 h 2368"/>
                  <a:gd name="T42" fmla="*/ 31 w 776"/>
                  <a:gd name="T43" fmla="*/ 0 h 2368"/>
                  <a:gd name="T44" fmla="*/ 29 w 776"/>
                  <a:gd name="T45" fmla="*/ 0 h 2368"/>
                  <a:gd name="T46" fmla="*/ 3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7" name="Freeform 134"/>
              <p:cNvSpPr>
                <a:spLocks/>
              </p:cNvSpPr>
              <p:nvPr/>
            </p:nvSpPr>
            <p:spPr bwMode="hidden">
              <a:xfrm>
                <a:off x="4658" y="132"/>
                <a:ext cx="260" cy="55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8"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9"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27"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548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8548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8548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749C81A-BFB2-474D-8D55-140214E67F97}"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241" r:id="rId1"/>
    <p:sldLayoutId id="2147485207" r:id="rId2"/>
    <p:sldLayoutId id="2147485208" r:id="rId3"/>
    <p:sldLayoutId id="2147485209" r:id="rId4"/>
    <p:sldLayoutId id="2147485210" r:id="rId5"/>
    <p:sldLayoutId id="2147485211" r:id="rId6"/>
    <p:sldLayoutId id="2147485212" r:id="rId7"/>
    <p:sldLayoutId id="2147485213" r:id="rId8"/>
    <p:sldLayoutId id="2147485214" r:id="rId9"/>
    <p:sldLayoutId id="2147485215" r:id="rId10"/>
    <p:sldLayoutId id="2147485216" r:id="rId11"/>
  </p:sldLayoutIdLst>
  <p:transition>
    <p:push dir="u"/>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0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49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pPr>
              <a:defRPr/>
            </a:pPr>
            <a:endParaRPr lang="en-US"/>
          </a:p>
        </p:txBody>
      </p:sp>
      <p:sp>
        <p:nvSpPr>
          <p:cNvPr id="19149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pPr>
              <a:defRPr/>
            </a:pPr>
            <a:endParaRPr lang="en-US"/>
          </a:p>
        </p:txBody>
      </p:sp>
      <p:sp>
        <p:nvSpPr>
          <p:cNvPr id="19149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defRPr>
            </a:lvl1pPr>
          </a:lstStyle>
          <a:p>
            <a:pPr>
              <a:defRPr/>
            </a:pPr>
            <a:fld id="{F6A9B06D-C06A-44EB-9711-E0B55952ED0A}"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242" r:id="rId1"/>
    <p:sldLayoutId id="2147485217" r:id="rId2"/>
    <p:sldLayoutId id="2147485218" r:id="rId3"/>
    <p:sldLayoutId id="2147485219" r:id="rId4"/>
    <p:sldLayoutId id="2147485220" r:id="rId5"/>
    <p:sldLayoutId id="2147485221" r:id="rId6"/>
    <p:sldLayoutId id="2147485222" r:id="rId7"/>
    <p:sldLayoutId id="2147485223" r:id="rId8"/>
    <p:sldLayoutId id="2147485224" r:id="rId9"/>
    <p:sldLayoutId id="2147485225" r:id="rId10"/>
    <p:sldLayoutId id="2147485226" r:id="rId11"/>
    <p:sldLayoutId id="2147485227" r:id="rId12"/>
    <p:sldLayoutId id="2147485228" r:id="rId13"/>
  </p:sldLayoutIdLst>
  <p:transition>
    <p:push dir="u"/>
  </p:transition>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6A6B7FA8-19A5-46D3-91A8-D53EA5DCA1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 id="2147485236" r:id="rId8"/>
    <p:sldLayoutId id="2147485237" r:id="rId9"/>
    <p:sldLayoutId id="2147485238" r:id="rId10"/>
    <p:sldLayoutId id="2147485239" r:id="rId11"/>
    <p:sldLayoutId id="2147485240" r:id="rId12"/>
  </p:sldLayoutIdLst>
  <p:transition>
    <p:push dir="u"/>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3200400" cy="6858000"/>
            <a:chOff x="0" y="0"/>
            <a:chExt cx="2016" cy="4320"/>
          </a:xfrm>
        </p:grpSpPr>
        <p:sp>
          <p:nvSpPr>
            <p:cNvPr id="4109" name="Rectangle 3"/>
            <p:cNvSpPr>
              <a:spLocks noChangeArrowheads="1"/>
            </p:cNvSpPr>
            <p:nvPr/>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sp>
          <p:nvSpPr>
            <p:cNvPr id="4110" name="Rectangle 4"/>
            <p:cNvSpPr>
              <a:spLocks noChangeArrowheads="1"/>
            </p:cNvSpPr>
            <p:nvPr/>
          </p:nvSpPr>
          <p:spPr bwMode="auto">
            <a:xfrm>
              <a:off x="432" y="0"/>
              <a:ext cx="1584" cy="6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grpSp>
      <p:sp>
        <p:nvSpPr>
          <p:cNvPr id="4099"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smtClean="0">
              <a:solidFill>
                <a:srgbClr val="003366"/>
              </a:solidFill>
              <a:latin typeface="Times New Roman" pitchFamily="18" charset="0"/>
            </a:endParaRPr>
          </a:p>
        </p:txBody>
      </p:sp>
      <p:sp>
        <p:nvSpPr>
          <p:cNvPr id="4100" name="Rectangle 6"/>
          <p:cNvSpPr>
            <a:spLocks noGrp="1" noChangeArrowheads="1"/>
          </p:cNvSpPr>
          <p:nvPr>
            <p:ph type="title"/>
          </p:nvPr>
        </p:nvSpPr>
        <p:spPr bwMode="auto">
          <a:xfrm>
            <a:off x="914400" y="7620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ltLang="en-US" smtClean="0"/>
              <a:t>Klik om het opmaakprofiel van de modeltitel te bewerken</a:t>
            </a:r>
          </a:p>
        </p:txBody>
      </p:sp>
      <p:sp>
        <p:nvSpPr>
          <p:cNvPr id="4101" name="Rectangle 7"/>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smtClean="0"/>
              <a:t>Klik om de opmaakprofielen van de modeltekst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p>
        </p:txBody>
      </p:sp>
      <p:sp>
        <p:nvSpPr>
          <p:cNvPr id="345096" name="Rectangle 8"/>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a:solidFill>
                  <a:srgbClr val="003366"/>
                </a:solidFill>
                <a:latin typeface="+mn-lt"/>
              </a:defRPr>
            </a:lvl1pPr>
          </a:lstStyle>
          <a:p>
            <a:pPr>
              <a:defRPr/>
            </a:pPr>
            <a:endParaRPr lang="nl-NL" altLang="en-US"/>
          </a:p>
        </p:txBody>
      </p:sp>
      <p:sp>
        <p:nvSpPr>
          <p:cNvPr id="345097" name="Rectangle 9"/>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a:solidFill>
                  <a:srgbClr val="003366"/>
                </a:solidFill>
                <a:latin typeface="+mn-lt"/>
              </a:defRPr>
            </a:lvl1pPr>
          </a:lstStyle>
          <a:p>
            <a:pPr>
              <a:defRPr/>
            </a:pPr>
            <a:endParaRPr lang="nl-NL" altLang="en-US"/>
          </a:p>
        </p:txBody>
      </p:sp>
      <p:sp>
        <p:nvSpPr>
          <p:cNvPr id="345098" name="Rectangle 10"/>
          <p:cNvSpPr>
            <a:spLocks noGrp="1" noChangeArrowheads="1"/>
          </p:cNvSpPr>
          <p:nvPr>
            <p:ph type="sldNum" sz="quarter" idx="4"/>
          </p:nvPr>
        </p:nvSpPr>
        <p:spPr bwMode="auto">
          <a:xfrm>
            <a:off x="84138" y="63436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2600" b="1">
                <a:solidFill>
                  <a:srgbClr val="FFFFFF"/>
                </a:solidFill>
                <a:latin typeface="Arial" panose="020B0604020202020204" pitchFamily="34" charset="0"/>
              </a:defRPr>
            </a:lvl1pPr>
          </a:lstStyle>
          <a:p>
            <a:pPr>
              <a:defRPr/>
            </a:pPr>
            <a:fld id="{D5C56B70-D0E7-4C84-8F6F-DDCD0CA36220}" type="slidenum">
              <a:rPr lang="nl-NL" altLang="en-US"/>
              <a:pPr>
                <a:defRPr/>
              </a:pPr>
              <a:t>‹#›</a:t>
            </a:fld>
            <a:endParaRPr lang="nl-NL" altLang="en-US"/>
          </a:p>
        </p:txBody>
      </p:sp>
      <p:grpSp>
        <p:nvGrpSpPr>
          <p:cNvPr id="4105" name="Group 11"/>
          <p:cNvGrpSpPr>
            <a:grpSpLocks/>
          </p:cNvGrpSpPr>
          <p:nvPr/>
        </p:nvGrpSpPr>
        <p:grpSpPr bwMode="auto">
          <a:xfrm>
            <a:off x="228600" y="1981200"/>
            <a:ext cx="7391400" cy="319088"/>
            <a:chOff x="144" y="1248"/>
            <a:chExt cx="4656" cy="201"/>
          </a:xfrm>
        </p:grpSpPr>
        <p:sp>
          <p:nvSpPr>
            <p:cNvPr id="4107" name="AutoShape 12"/>
            <p:cNvSpPr>
              <a:spLocks noChangeArrowheads="1"/>
            </p:cNvSpPr>
            <p:nvPr/>
          </p:nvSpPr>
          <p:spPr bwMode="auto">
            <a:xfrm>
              <a:off x="384" y="1248"/>
              <a:ext cx="4416"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sp>
          <p:nvSpPr>
            <p:cNvPr id="4108" name="AutoShape 13"/>
            <p:cNvSpPr>
              <a:spLocks noChangeArrowheads="1"/>
            </p:cNvSpPr>
            <p:nvPr/>
          </p:nvSpPr>
          <p:spPr bwMode="auto">
            <a:xfrm flipH="1">
              <a:off x="144" y="1248"/>
              <a:ext cx="248"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grpSp>
      <p:sp>
        <p:nvSpPr>
          <p:cNvPr id="4106" name="Text Box 14"/>
          <p:cNvSpPr txBox="1">
            <a:spLocks noChangeArrowheads="1"/>
          </p:cNvSpPr>
          <p:nvPr userDrawn="1"/>
        </p:nvSpPr>
        <p:spPr bwMode="auto">
          <a:xfrm>
            <a:off x="3763963" y="0"/>
            <a:ext cx="5380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r" eaLnBrk="1" hangingPunct="1">
              <a:defRPr/>
            </a:pPr>
            <a:r>
              <a:rPr lang="en-GB" altLang="en-US" sz="1400" smtClean="0">
                <a:solidFill>
                  <a:srgbClr val="003366"/>
                </a:solidFill>
                <a:latin typeface="Arial" charset="0"/>
              </a:rPr>
              <a:t>A.E. Eiben and J.E. Smith, Introduction to Evolutionary Computing</a:t>
            </a:r>
          </a:p>
          <a:p>
            <a:pPr algn="r" eaLnBrk="1" hangingPunct="1">
              <a:defRPr/>
            </a:pPr>
            <a:r>
              <a:rPr lang="en-GB" altLang="en-US" sz="1400" smtClean="0">
                <a:solidFill>
                  <a:srgbClr val="003366"/>
                </a:solidFill>
                <a:latin typeface="Arial" charset="0"/>
              </a:rPr>
              <a:t>Multimodal Problems and Spatial Distribution</a:t>
            </a:r>
          </a:p>
        </p:txBody>
      </p:sp>
    </p:spTree>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 id="2147485253"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8314" y="333381"/>
            <a:ext cx="813593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Slide title</a:t>
            </a:r>
          </a:p>
        </p:txBody>
      </p:sp>
      <p:sp>
        <p:nvSpPr>
          <p:cNvPr id="1027" name="Rectangle 46"/>
          <p:cNvSpPr>
            <a:spLocks noChangeArrowheads="1"/>
          </p:cNvSpPr>
          <p:nvPr/>
        </p:nvSpPr>
        <p:spPr bwMode="auto">
          <a:xfrm>
            <a:off x="0" y="6497638"/>
            <a:ext cx="9144000" cy="360362"/>
          </a:xfrm>
          <a:prstGeom prst="rect">
            <a:avLst/>
          </a:prstGeom>
          <a:solidFill>
            <a:srgbClr val="0C2577"/>
          </a:solidFill>
          <a:ln w="9525">
            <a:noFill/>
            <a:miter lim="800000"/>
            <a:headEnd/>
            <a:tailEnd/>
          </a:ln>
          <a:effectLst/>
        </p:spPr>
        <p:txBody>
          <a:bodyPr wrap="none" anchor="ctr"/>
          <a:lstStyle/>
          <a:p>
            <a:pPr>
              <a:defRPr/>
            </a:pPr>
            <a:endParaRPr lang="nl-NL" sz="1500"/>
          </a:p>
        </p:txBody>
      </p:sp>
      <p:sp>
        <p:nvSpPr>
          <p:cNvPr id="114692" name="Text Box 64"/>
          <p:cNvSpPr txBox="1">
            <a:spLocks noChangeArrowheads="1"/>
          </p:cNvSpPr>
          <p:nvPr/>
        </p:nvSpPr>
        <p:spPr bwMode="auto">
          <a:xfrm>
            <a:off x="3024189" y="6521452"/>
            <a:ext cx="6119812" cy="276999"/>
          </a:xfrm>
          <a:prstGeom prst="rect">
            <a:avLst/>
          </a:prstGeom>
          <a:noFill/>
          <a:ln w="9525">
            <a:noFill/>
            <a:miter lim="800000"/>
            <a:headEnd/>
            <a:tailEnd/>
          </a:ln>
          <a:effectLst/>
        </p:spPr>
        <p:txBody>
          <a:bodyPr>
            <a:spAutoFit/>
          </a:bodyPr>
          <a:lstStyle>
            <a:lvl1pPr>
              <a:defRPr sz="2000">
                <a:solidFill>
                  <a:schemeClr val="bg1"/>
                </a:solidFill>
                <a:latin typeface="Minion" charset="0"/>
                <a:ea typeface="ＭＳ Ｐゴシック" charset="0"/>
                <a:cs typeface="ＭＳ Ｐゴシック" charset="0"/>
              </a:defRPr>
            </a:lvl1pPr>
            <a:lvl2pPr marL="742950" indent="-285750">
              <a:defRPr sz="2000">
                <a:solidFill>
                  <a:schemeClr val="bg1"/>
                </a:solidFill>
                <a:latin typeface="Minion" charset="0"/>
                <a:ea typeface="ＭＳ Ｐゴシック" charset="0"/>
              </a:defRPr>
            </a:lvl2pPr>
            <a:lvl3pPr marL="1143000" indent="-228600">
              <a:defRPr sz="2000">
                <a:solidFill>
                  <a:schemeClr val="bg1"/>
                </a:solidFill>
                <a:latin typeface="Minion" charset="0"/>
                <a:ea typeface="ＭＳ Ｐゴシック" charset="0"/>
              </a:defRPr>
            </a:lvl3pPr>
            <a:lvl4pPr marL="1600200" indent="-228600">
              <a:defRPr sz="2000">
                <a:solidFill>
                  <a:schemeClr val="bg1"/>
                </a:solidFill>
                <a:latin typeface="Minion" charset="0"/>
                <a:ea typeface="ＭＳ Ｐゴシック" charset="0"/>
              </a:defRPr>
            </a:lvl4pPr>
            <a:lvl5pPr marL="2057400" indent="-228600">
              <a:defRPr sz="2000">
                <a:solidFill>
                  <a:schemeClr val="bg1"/>
                </a:solidFill>
                <a:latin typeface="Minion" charset="0"/>
                <a:ea typeface="ＭＳ Ｐゴシック" charset="0"/>
              </a:defRPr>
            </a:lvl5pPr>
            <a:lvl6pPr marL="2514600" indent="-228600" eaLnBrk="0" fontAlgn="base" hangingPunct="0">
              <a:spcBef>
                <a:spcPct val="0"/>
              </a:spcBef>
              <a:spcAft>
                <a:spcPct val="0"/>
              </a:spcAft>
              <a:defRPr sz="2000">
                <a:solidFill>
                  <a:schemeClr val="bg1"/>
                </a:solidFill>
                <a:latin typeface="Minion" charset="0"/>
                <a:ea typeface="ＭＳ Ｐゴシック" charset="0"/>
              </a:defRPr>
            </a:lvl6pPr>
            <a:lvl7pPr marL="2971800" indent="-228600" eaLnBrk="0" fontAlgn="base" hangingPunct="0">
              <a:spcBef>
                <a:spcPct val="0"/>
              </a:spcBef>
              <a:spcAft>
                <a:spcPct val="0"/>
              </a:spcAft>
              <a:defRPr sz="2000">
                <a:solidFill>
                  <a:schemeClr val="bg1"/>
                </a:solidFill>
                <a:latin typeface="Minion" charset="0"/>
                <a:ea typeface="ＭＳ Ｐゴシック" charset="0"/>
              </a:defRPr>
            </a:lvl7pPr>
            <a:lvl8pPr marL="3429000" indent="-228600" eaLnBrk="0" fontAlgn="base" hangingPunct="0">
              <a:spcBef>
                <a:spcPct val="0"/>
              </a:spcBef>
              <a:spcAft>
                <a:spcPct val="0"/>
              </a:spcAft>
              <a:defRPr sz="2000">
                <a:solidFill>
                  <a:schemeClr val="bg1"/>
                </a:solidFill>
                <a:latin typeface="Minion" charset="0"/>
                <a:ea typeface="ＭＳ Ｐゴシック" charset="0"/>
              </a:defRPr>
            </a:lvl8pPr>
            <a:lvl9pPr marL="3886200" indent="-228600" eaLnBrk="0" fontAlgn="base" hangingPunct="0">
              <a:spcBef>
                <a:spcPct val="0"/>
              </a:spcBef>
              <a:spcAft>
                <a:spcPct val="0"/>
              </a:spcAft>
              <a:defRPr sz="2000">
                <a:solidFill>
                  <a:schemeClr val="bg1"/>
                </a:solidFill>
                <a:latin typeface="Minion" charset="0"/>
                <a:ea typeface="ＭＳ Ｐゴシック" charset="0"/>
              </a:defRPr>
            </a:lvl9pPr>
          </a:lstStyle>
          <a:p>
            <a:pPr algn="r">
              <a:spcBef>
                <a:spcPct val="50000"/>
              </a:spcBef>
              <a:defRPr/>
            </a:pPr>
            <a:r>
              <a:rPr lang="en-US" sz="1200" b="1"/>
              <a:t>Discover the world at Leiden University</a:t>
            </a:r>
          </a:p>
        </p:txBody>
      </p:sp>
      <p:sp>
        <p:nvSpPr>
          <p:cNvPr id="4101" name="Rectangle 65"/>
          <p:cNvSpPr>
            <a:spLocks noGrp="1" noChangeArrowheads="1"/>
          </p:cNvSpPr>
          <p:nvPr>
            <p:ph type="body" idx="1"/>
          </p:nvPr>
        </p:nvSpPr>
        <p:spPr bwMode="auto">
          <a:xfrm>
            <a:off x="468314" y="1268413"/>
            <a:ext cx="81359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Text</a:t>
            </a:r>
          </a:p>
          <a:p>
            <a:pPr lvl="0"/>
            <a:r>
              <a:rPr lang="en-US" altLang="de-DE"/>
              <a:t>Text</a:t>
            </a:r>
          </a:p>
          <a:p>
            <a:pPr lvl="1"/>
            <a:r>
              <a:rPr lang="en-US" altLang="de-DE"/>
              <a:t>Text</a:t>
            </a:r>
          </a:p>
          <a:p>
            <a:pPr lvl="2"/>
            <a:r>
              <a:rPr lang="en-US" altLang="de-DE"/>
              <a:t>Text</a:t>
            </a:r>
          </a:p>
          <a:p>
            <a:pPr lvl="3"/>
            <a:r>
              <a:rPr lang="en-US" altLang="de-DE"/>
              <a:t>Text</a:t>
            </a:r>
          </a:p>
          <a:p>
            <a:pPr lvl="4"/>
            <a:r>
              <a:rPr lang="en-US" altLang="de-DE"/>
              <a:t>Text</a:t>
            </a:r>
          </a:p>
          <a:p>
            <a:pPr lvl="4"/>
            <a:r>
              <a:rPr lang="en-US" altLang="de-DE"/>
              <a:t>Text</a:t>
            </a:r>
          </a:p>
          <a:p>
            <a:pPr lvl="0"/>
            <a:endParaRPr lang="en-US" altLang="de-DE"/>
          </a:p>
        </p:txBody>
      </p:sp>
    </p:spTree>
    <p:extLst>
      <p:ext uri="{BB962C8B-B14F-4D97-AF65-F5344CB8AC3E}">
        <p14:creationId xmlns:p14="http://schemas.microsoft.com/office/powerpoint/2010/main" val="2749134849"/>
      </p:ext>
    </p:extLst>
  </p:cSld>
  <p:clrMap bg1="lt1" tx1="dk1" bg2="lt2" tx2="dk2" accent1="accent1" accent2="accent2" accent3="accent3" accent4="accent4" accent5="accent5" accent6="accent6" hlink="hlink" folHlink="folHlink"/>
  <p:sldLayoutIdLst>
    <p:sldLayoutId id="2147485255" r:id="rId1"/>
    <p:sldLayoutId id="2147485256" r:id="rId2"/>
    <p:sldLayoutId id="2147485257" r:id="rId3"/>
    <p:sldLayoutId id="2147485258" r:id="rId4"/>
    <p:sldLayoutId id="2147485259" r:id="rId5"/>
    <p:sldLayoutId id="2147485260" r:id="rId6"/>
    <p:sldLayoutId id="2147485261" r:id="rId7"/>
    <p:sldLayoutId id="2147485262" r:id="rId8"/>
    <p:sldLayoutId id="2147485263" r:id="rId9"/>
    <p:sldLayoutId id="2147485264" r:id="rId10"/>
    <p:sldLayoutId id="2147485265" r:id="rId11"/>
    <p:sldLayoutId id="2147485266" r:id="rId12"/>
    <p:sldLayoutId id="2147485267" r:id="rId13"/>
    <p:sldLayoutId id="2147485268" r:id="rId14"/>
  </p:sldLayoutIdLst>
  <p:txStyles>
    <p:titleStyle>
      <a:lvl1pPr algn="l" rtl="0" eaLnBrk="0" fontAlgn="base" hangingPunct="0">
        <a:spcBef>
          <a:spcPct val="0"/>
        </a:spcBef>
        <a:spcAft>
          <a:spcPct val="0"/>
        </a:spcAft>
        <a:defRPr sz="3300" b="1">
          <a:solidFill>
            <a:srgbClr val="0C2577"/>
          </a:solidFill>
          <a:latin typeface="+mj-lt"/>
          <a:ea typeface="ＭＳ Ｐゴシック" charset="0"/>
          <a:cs typeface="ＭＳ Ｐゴシック" charset="0"/>
        </a:defRPr>
      </a:lvl1pPr>
      <a:lvl2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2pPr>
      <a:lvl3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3pPr>
      <a:lvl4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4pPr>
      <a:lvl5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5pPr>
      <a:lvl6pPr marL="342892" algn="l" rtl="0" eaLnBrk="1" fontAlgn="base" hangingPunct="1">
        <a:spcBef>
          <a:spcPct val="0"/>
        </a:spcBef>
        <a:spcAft>
          <a:spcPct val="0"/>
        </a:spcAft>
        <a:defRPr sz="3300" b="1">
          <a:solidFill>
            <a:srgbClr val="0C2577"/>
          </a:solidFill>
          <a:latin typeface="Minion" pitchFamily="2" charset="0"/>
        </a:defRPr>
      </a:lvl6pPr>
      <a:lvl7pPr marL="685783" algn="l" rtl="0" eaLnBrk="1" fontAlgn="base" hangingPunct="1">
        <a:spcBef>
          <a:spcPct val="0"/>
        </a:spcBef>
        <a:spcAft>
          <a:spcPct val="0"/>
        </a:spcAft>
        <a:defRPr sz="3300" b="1">
          <a:solidFill>
            <a:srgbClr val="0C2577"/>
          </a:solidFill>
          <a:latin typeface="Minion" pitchFamily="2" charset="0"/>
        </a:defRPr>
      </a:lvl7pPr>
      <a:lvl8pPr marL="1028675" algn="l" rtl="0" eaLnBrk="1" fontAlgn="base" hangingPunct="1">
        <a:spcBef>
          <a:spcPct val="0"/>
        </a:spcBef>
        <a:spcAft>
          <a:spcPct val="0"/>
        </a:spcAft>
        <a:defRPr sz="3300" b="1">
          <a:solidFill>
            <a:srgbClr val="0C2577"/>
          </a:solidFill>
          <a:latin typeface="Minion" pitchFamily="2" charset="0"/>
        </a:defRPr>
      </a:lvl8pPr>
      <a:lvl9pPr marL="1371566" algn="l" rtl="0" eaLnBrk="1" fontAlgn="base" hangingPunct="1">
        <a:spcBef>
          <a:spcPct val="0"/>
        </a:spcBef>
        <a:spcAft>
          <a:spcPct val="0"/>
        </a:spcAft>
        <a:defRPr sz="3300" b="1">
          <a:solidFill>
            <a:srgbClr val="0C2577"/>
          </a:solidFill>
          <a:latin typeface="Minion" pitchFamily="2" charset="0"/>
        </a:defRPr>
      </a:lvl9pPr>
    </p:titleStyle>
    <p:bodyStyle>
      <a:lvl1pPr marL="257168" indent="-257168" algn="l" rtl="0" eaLnBrk="0" fontAlgn="base" hangingPunct="0">
        <a:spcBef>
          <a:spcPct val="0"/>
        </a:spcBef>
        <a:spcAft>
          <a:spcPct val="0"/>
        </a:spcAft>
        <a:buChar char="•"/>
        <a:defRPr sz="2400">
          <a:solidFill>
            <a:srgbClr val="0C2577"/>
          </a:solidFill>
          <a:latin typeface="+mn-lt"/>
          <a:ea typeface="ＭＳ Ｐゴシック" charset="0"/>
          <a:cs typeface="ＭＳ Ｐゴシック" charset="0"/>
        </a:defRPr>
      </a:lvl1pPr>
      <a:lvl2pPr marL="557199" indent="-214308" algn="l" rtl="0" eaLnBrk="0" fontAlgn="base" hangingPunct="0">
        <a:spcBef>
          <a:spcPct val="0"/>
        </a:spcBef>
        <a:spcAft>
          <a:spcPct val="0"/>
        </a:spcAft>
        <a:buChar char="•"/>
        <a:defRPr sz="2100">
          <a:solidFill>
            <a:srgbClr val="0C2577"/>
          </a:solidFill>
          <a:latin typeface="+mn-lt"/>
          <a:ea typeface="ＭＳ Ｐゴシック" charset="0"/>
        </a:defRPr>
      </a:lvl2pPr>
      <a:lvl3pPr marL="857228" indent="-171446" algn="l" rtl="0" eaLnBrk="0" fontAlgn="base" hangingPunct="0">
        <a:spcBef>
          <a:spcPct val="0"/>
        </a:spcBef>
        <a:spcAft>
          <a:spcPct val="0"/>
        </a:spcAft>
        <a:buChar char="•"/>
        <a:defRPr sz="1800">
          <a:solidFill>
            <a:srgbClr val="0C2577"/>
          </a:solidFill>
          <a:latin typeface="+mn-lt"/>
          <a:ea typeface="ＭＳ Ｐゴシック" charset="0"/>
        </a:defRPr>
      </a:lvl3pPr>
      <a:lvl4pPr marL="1200120" indent="-171446" algn="l" rtl="0" eaLnBrk="0" fontAlgn="base" hangingPunct="0">
        <a:spcBef>
          <a:spcPct val="0"/>
        </a:spcBef>
        <a:spcAft>
          <a:spcPct val="0"/>
        </a:spcAft>
        <a:buChar char="•"/>
        <a:defRPr sz="1500">
          <a:solidFill>
            <a:srgbClr val="0C2577"/>
          </a:solidFill>
          <a:latin typeface="+mn-lt"/>
          <a:ea typeface="ＭＳ Ｐゴシック" charset="0"/>
        </a:defRPr>
      </a:lvl4pPr>
      <a:lvl5pPr marL="1543012" indent="-171446" algn="l" rtl="0" eaLnBrk="0" fontAlgn="base" hangingPunct="0">
        <a:spcBef>
          <a:spcPct val="0"/>
        </a:spcBef>
        <a:spcAft>
          <a:spcPct val="0"/>
        </a:spcAft>
        <a:buChar char="•"/>
        <a:defRPr sz="1500">
          <a:solidFill>
            <a:srgbClr val="0C2577"/>
          </a:solidFill>
          <a:latin typeface="+mn-lt"/>
          <a:ea typeface="ＭＳ Ｐゴシック" charset="0"/>
        </a:defRPr>
      </a:lvl5pPr>
      <a:lvl6pPr marL="1885903" indent="-171446" algn="l" rtl="0" eaLnBrk="1" fontAlgn="base" hangingPunct="1">
        <a:spcBef>
          <a:spcPct val="0"/>
        </a:spcBef>
        <a:spcAft>
          <a:spcPct val="0"/>
        </a:spcAft>
        <a:buChar char="•"/>
        <a:defRPr sz="1500">
          <a:solidFill>
            <a:srgbClr val="0C2577"/>
          </a:solidFill>
          <a:latin typeface="+mn-lt"/>
        </a:defRPr>
      </a:lvl6pPr>
      <a:lvl7pPr marL="2228795" indent="-171446" algn="l" rtl="0" eaLnBrk="1" fontAlgn="base" hangingPunct="1">
        <a:spcBef>
          <a:spcPct val="0"/>
        </a:spcBef>
        <a:spcAft>
          <a:spcPct val="0"/>
        </a:spcAft>
        <a:buChar char="•"/>
        <a:defRPr sz="1500">
          <a:solidFill>
            <a:srgbClr val="0C2577"/>
          </a:solidFill>
          <a:latin typeface="+mn-lt"/>
        </a:defRPr>
      </a:lvl7pPr>
      <a:lvl8pPr marL="2571686" indent="-171446" algn="l" rtl="0" eaLnBrk="1" fontAlgn="base" hangingPunct="1">
        <a:spcBef>
          <a:spcPct val="0"/>
        </a:spcBef>
        <a:spcAft>
          <a:spcPct val="0"/>
        </a:spcAft>
        <a:buChar char="•"/>
        <a:defRPr sz="1500">
          <a:solidFill>
            <a:srgbClr val="0C2577"/>
          </a:solidFill>
          <a:latin typeface="+mn-lt"/>
        </a:defRPr>
      </a:lvl8pPr>
      <a:lvl9pPr marL="2914577" indent="-171446" algn="l" rtl="0" eaLnBrk="1" fontAlgn="base" hangingPunct="1">
        <a:spcBef>
          <a:spcPct val="0"/>
        </a:spcBef>
        <a:spcAft>
          <a:spcPct val="0"/>
        </a:spcAft>
        <a:buChar char="•"/>
        <a:defRPr sz="1500">
          <a:solidFill>
            <a:srgbClr val="0C2577"/>
          </a:solidFill>
          <a:latin typeface="+mn-lt"/>
        </a:defRPr>
      </a:lvl9pPr>
    </p:bodyStyle>
    <p:otherStyle>
      <a:defPPr>
        <a:defRPr lang="nl-N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4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gif"/></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8.xml"/><Relationship Id="rId1" Type="http://schemas.openxmlformats.org/officeDocument/2006/relationships/vmlDrawing" Target="../drawings/vmlDrawing6.vml"/><Relationship Id="rId6" Type="http://schemas.openxmlformats.org/officeDocument/2006/relationships/image" Target="../media/image38.wmf"/><Relationship Id="rId5" Type="http://schemas.openxmlformats.org/officeDocument/2006/relationships/oleObject" Target="../embeddings/oleObject7.bin"/><Relationship Id="rId4" Type="http://schemas.openxmlformats.org/officeDocument/2006/relationships/image" Target="../media/image37.wmf"/></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image" Target="../media/image7.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image" Target="../media/image9.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image" Target="../media/image11.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r>
              <a:rPr lang="en-US" altLang="en-US" dirty="0" smtClean="0"/>
              <a:t>Evolutionary Computing</a:t>
            </a:r>
          </a:p>
        </p:txBody>
      </p:sp>
      <p:sp>
        <p:nvSpPr>
          <p:cNvPr id="19459" name="Rectangle 3"/>
          <p:cNvSpPr>
            <a:spLocks noGrp="1" noChangeArrowheads="1"/>
          </p:cNvSpPr>
          <p:nvPr>
            <p:ph type="subTitle" idx="1"/>
          </p:nvPr>
        </p:nvSpPr>
        <p:spPr/>
        <p:txBody>
          <a:bodyPr/>
          <a:lstStyle/>
          <a:p>
            <a:pPr eaLnBrk="1" hangingPunct="1"/>
            <a:r>
              <a:rPr lang="en-US" altLang="en-US" dirty="0" smtClean="0"/>
              <a:t>COMP 5660/6660</a:t>
            </a:r>
          </a:p>
        </p:txBody>
      </p:sp>
      <p:sp>
        <p:nvSpPr>
          <p:cNvPr id="19460" name="Text Box 4"/>
          <p:cNvSpPr txBox="1">
            <a:spLocks noChangeArrowheads="1"/>
          </p:cNvSpPr>
          <p:nvPr/>
        </p:nvSpPr>
        <p:spPr bwMode="auto">
          <a:xfrm>
            <a:off x="2955925" y="461963"/>
            <a:ext cx="35623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US" altLang="en-US" sz="4800" i="1">
                <a:latin typeface="Pristina" panose="03060402040406080204" pitchFamily="66" charset="0"/>
              </a:rPr>
              <a:t>Dr. T presents…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p:cNvSpPr>
            <a:spLocks noGrp="1" noChangeArrowheads="1"/>
          </p:cNvSpPr>
          <p:nvPr>
            <p:ph type="body" idx="1"/>
          </p:nvPr>
        </p:nvSpPr>
        <p:spPr>
          <a:xfrm>
            <a:off x="457200" y="2057400"/>
            <a:ext cx="8229600" cy="4068763"/>
          </a:xfrm>
        </p:spPr>
        <p:txBody>
          <a:bodyPr/>
          <a:lstStyle/>
          <a:p>
            <a:pPr eaLnBrk="1" hangingPunct="1">
              <a:lnSpc>
                <a:spcPct val="90000"/>
              </a:lnSpc>
              <a:buFont typeface="Wingdings" panose="05000000000000000000" pitchFamily="2" charset="2"/>
              <a:buNone/>
            </a:pPr>
            <a:endParaRPr lang="en-US" altLang="en-US" smtClean="0"/>
          </a:p>
          <a:p>
            <a:pPr eaLnBrk="1" hangingPunct="1">
              <a:lnSpc>
                <a:spcPct val="90000"/>
              </a:lnSpc>
            </a:pPr>
            <a:r>
              <a:rPr lang="en-US" altLang="en-US" smtClean="0"/>
              <a:t>More general purpose than traditional optimization algorithms; i.e., less problem specific knowledge required</a:t>
            </a:r>
          </a:p>
          <a:p>
            <a:pPr eaLnBrk="1" hangingPunct="1">
              <a:lnSpc>
                <a:spcPct val="90000"/>
              </a:lnSpc>
            </a:pPr>
            <a:r>
              <a:rPr lang="en-US" altLang="en-US" smtClean="0"/>
              <a:t>Ability to solve “difficult” problems</a:t>
            </a:r>
          </a:p>
          <a:p>
            <a:pPr eaLnBrk="1" hangingPunct="1">
              <a:lnSpc>
                <a:spcPct val="90000"/>
              </a:lnSpc>
            </a:pPr>
            <a:r>
              <a:rPr lang="en-US" altLang="en-US" smtClean="0"/>
              <a:t>Solution availability</a:t>
            </a:r>
          </a:p>
          <a:p>
            <a:pPr eaLnBrk="1" hangingPunct="1">
              <a:lnSpc>
                <a:spcPct val="90000"/>
              </a:lnSpc>
            </a:pPr>
            <a:r>
              <a:rPr lang="en-US" altLang="en-US" smtClean="0"/>
              <a:t>Robustness</a:t>
            </a:r>
          </a:p>
          <a:p>
            <a:pPr eaLnBrk="1" hangingPunct="1">
              <a:lnSpc>
                <a:spcPct val="90000"/>
              </a:lnSpc>
            </a:pPr>
            <a:r>
              <a:rPr lang="en-US" altLang="en-US" smtClean="0"/>
              <a:t>Inherent parallelism</a:t>
            </a:r>
          </a:p>
          <a:p>
            <a:pPr eaLnBrk="1" hangingPunct="1">
              <a:lnSpc>
                <a:spcPct val="90000"/>
              </a:lnSpc>
              <a:buFont typeface="Wingdings" panose="05000000000000000000" pitchFamily="2" charset="2"/>
              <a:buNone/>
            </a:pPr>
            <a:endParaRPr lang="en-US" altLang="en-US" smtClean="0"/>
          </a:p>
        </p:txBody>
      </p:sp>
      <p:sp>
        <p:nvSpPr>
          <p:cNvPr id="29699" name="Rectangle 3"/>
          <p:cNvSpPr>
            <a:spLocks noGrp="1" noChangeArrowheads="1"/>
          </p:cNvSpPr>
          <p:nvPr>
            <p:ph type="title"/>
          </p:nvPr>
        </p:nvSpPr>
        <p:spPr>
          <a:noFill/>
        </p:spPr>
        <p:txBody>
          <a:bodyPr/>
          <a:lstStyle/>
          <a:p>
            <a:pPr eaLnBrk="1" hangingPunct="1"/>
            <a:r>
              <a:rPr lang="en-US" altLang="en-US" smtClean="0"/>
              <a:t>EA Pros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83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3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883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88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0"/>
            <a:ext cx="9144000" cy="1600200"/>
          </a:xfrm>
        </p:spPr>
        <p:txBody>
          <a:bodyPr rIns="34290"/>
          <a:lstStyle/>
          <a:p>
            <a:pPr eaLnBrk="1" hangingPunct="1"/>
            <a:r>
              <a:rPr lang="en-US" altLang="en-US" sz="3600" smtClean="0">
                <a:solidFill>
                  <a:schemeClr val="accent1"/>
                </a:solidFill>
              </a:rPr>
              <a:t>Deriving Gas-Phase Exposure History through Computationally Evolved Inverse Diffusion Analysis</a:t>
            </a:r>
          </a:p>
        </p:txBody>
      </p:sp>
      <p:sp>
        <p:nvSpPr>
          <p:cNvPr id="107523" name="Rectangle 3"/>
          <p:cNvSpPr>
            <a:spLocks noGrp="1" noChangeArrowheads="1"/>
          </p:cNvSpPr>
          <p:nvPr>
            <p:ph type="body" idx="1"/>
          </p:nvPr>
        </p:nvSpPr>
        <p:spPr>
          <a:xfrm>
            <a:off x="533400" y="1981200"/>
            <a:ext cx="8610600" cy="4724400"/>
          </a:xfrm>
        </p:spPr>
        <p:txBody>
          <a:bodyPr rIns="34290"/>
          <a:lstStyle/>
          <a:p>
            <a:pPr eaLnBrk="1" hangingPunct="1"/>
            <a:r>
              <a:rPr lang="en-US" altLang="en-US" smtClean="0">
                <a:solidFill>
                  <a:schemeClr val="accent1"/>
                </a:solidFill>
              </a:rPr>
              <a:t>Joshua M. Eads</a:t>
            </a:r>
          </a:p>
          <a:p>
            <a:pPr eaLnBrk="1" hangingPunct="1"/>
            <a:r>
              <a:rPr lang="en-US" altLang="en-US" sz="1600" smtClean="0">
                <a:solidFill>
                  <a:schemeClr val="accent1"/>
                </a:solidFill>
              </a:rPr>
              <a:t>Former undergraduate student in Computer Science</a:t>
            </a:r>
          </a:p>
          <a:p>
            <a:pPr eaLnBrk="1" hangingPunct="1"/>
            <a:endParaRPr lang="en-US" altLang="en-US" sz="1600" smtClean="0">
              <a:solidFill>
                <a:schemeClr val="accent1"/>
              </a:solidFill>
            </a:endParaRPr>
          </a:p>
          <a:p>
            <a:pPr eaLnBrk="1" hangingPunct="1"/>
            <a:r>
              <a:rPr lang="en-US" altLang="en-US" sz="2800" smtClean="0">
                <a:solidFill>
                  <a:schemeClr val="accent1"/>
                </a:solidFill>
              </a:rPr>
              <a:t>Daniel Tauritz</a:t>
            </a:r>
          </a:p>
          <a:p>
            <a:pPr eaLnBrk="1" hangingPunct="1"/>
            <a:r>
              <a:rPr lang="en-US" altLang="en-US" sz="1600" smtClean="0">
                <a:solidFill>
                  <a:schemeClr val="accent1"/>
                </a:solidFill>
              </a:rPr>
              <a:t>Associate Professor of Computer Science</a:t>
            </a:r>
          </a:p>
          <a:p>
            <a:pPr eaLnBrk="1" hangingPunct="1"/>
            <a:endParaRPr lang="en-US" altLang="en-US" sz="1600" smtClean="0">
              <a:solidFill>
                <a:schemeClr val="accent1"/>
              </a:solidFill>
            </a:endParaRPr>
          </a:p>
          <a:p>
            <a:pPr eaLnBrk="1" hangingPunct="1"/>
            <a:r>
              <a:rPr lang="en-US" altLang="en-US" sz="2800" smtClean="0">
                <a:solidFill>
                  <a:schemeClr val="accent1"/>
                </a:solidFill>
              </a:rPr>
              <a:t>Glenn Morrison</a:t>
            </a:r>
          </a:p>
          <a:p>
            <a:pPr eaLnBrk="1" hangingPunct="1"/>
            <a:r>
              <a:rPr lang="en-US" altLang="en-US" sz="1600" smtClean="0">
                <a:solidFill>
                  <a:schemeClr val="accent1"/>
                </a:solidFill>
              </a:rPr>
              <a:t>Associate Professor of Environmental Engineering</a:t>
            </a:r>
          </a:p>
          <a:p>
            <a:pPr eaLnBrk="1" hangingPunct="1"/>
            <a:endParaRPr lang="en-US" altLang="en-US" sz="1600" smtClean="0">
              <a:solidFill>
                <a:schemeClr val="accent1"/>
              </a:solidFill>
            </a:endParaRPr>
          </a:p>
          <a:p>
            <a:pPr eaLnBrk="1" hangingPunct="1"/>
            <a:r>
              <a:rPr lang="en-US" altLang="en-US" sz="2000" smtClean="0">
                <a:solidFill>
                  <a:schemeClr val="accent1"/>
                </a:solidFill>
              </a:rPr>
              <a:t>Ekaterina Smorodkina</a:t>
            </a:r>
          </a:p>
          <a:p>
            <a:pPr eaLnBrk="1" hangingPunct="1"/>
            <a:r>
              <a:rPr lang="en-US" altLang="en-US" sz="1600" smtClean="0">
                <a:solidFill>
                  <a:schemeClr val="accent1"/>
                </a:solidFill>
              </a:rPr>
              <a:t>Former Ph.D. Student in Computer Science</a:t>
            </a:r>
          </a:p>
          <a:p>
            <a:pPr eaLnBrk="1" hangingPunct="1"/>
            <a:endParaRPr lang="en-US" altLang="en-US" smtClean="0">
              <a:solidFill>
                <a:schemeClr val="accent1"/>
              </a:solidFill>
            </a:endParaRPr>
          </a:p>
        </p:txBody>
      </p:sp>
    </p:spTree>
  </p:cSld>
  <p:clrMapOvr>
    <a:masterClrMapping/>
  </p:clrMapOvr>
  <p:transition>
    <p:push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Line 2"/>
          <p:cNvSpPr>
            <a:spLocks noChangeShapeType="1"/>
          </p:cNvSpPr>
          <p:nvPr/>
        </p:nvSpPr>
        <p:spPr bwMode="auto">
          <a:xfrm flipH="1">
            <a:off x="5348288" y="4503738"/>
            <a:ext cx="2263775" cy="179387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2515" name="Line 3"/>
          <p:cNvSpPr>
            <a:spLocks noChangeShapeType="1"/>
          </p:cNvSpPr>
          <p:nvPr/>
        </p:nvSpPr>
        <p:spPr bwMode="auto">
          <a:xfrm rot="10800000">
            <a:off x="2046288" y="5292725"/>
            <a:ext cx="1246187" cy="36512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08548" name="Rectangle 4"/>
          <p:cNvSpPr>
            <a:spLocks noGrp="1" noChangeArrowheads="1"/>
          </p:cNvSpPr>
          <p:nvPr>
            <p:ph type="title"/>
          </p:nvPr>
        </p:nvSpPr>
        <p:spPr/>
        <p:txBody>
          <a:bodyPr rIns="34290"/>
          <a:lstStyle/>
          <a:p>
            <a:pPr eaLnBrk="1" hangingPunct="1"/>
            <a:r>
              <a:rPr lang="en-US" altLang="en-US" smtClean="0">
                <a:solidFill>
                  <a:schemeClr val="accent1"/>
                </a:solidFill>
              </a:rPr>
              <a:t>Introduction</a:t>
            </a:r>
          </a:p>
        </p:txBody>
      </p:sp>
      <p:grpSp>
        <p:nvGrpSpPr>
          <p:cNvPr id="108549" name="Group 5"/>
          <p:cNvGrpSpPr>
            <a:grpSpLocks/>
          </p:cNvGrpSpPr>
          <p:nvPr/>
        </p:nvGrpSpPr>
        <p:grpSpPr bwMode="auto">
          <a:xfrm>
            <a:off x="263525" y="2728913"/>
            <a:ext cx="2049463" cy="3975100"/>
            <a:chOff x="-16" y="0"/>
            <a:chExt cx="1434" cy="2782"/>
          </a:xfrm>
        </p:grpSpPr>
        <p:pic>
          <p:nvPicPr>
            <p:cNvPr id="1085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 y="0"/>
              <a:ext cx="1367" cy="2049"/>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7" name="Rectangle 7"/>
            <p:cNvSpPr>
              <a:spLocks/>
            </p:cNvSpPr>
            <p:nvPr/>
          </p:nvSpPr>
          <p:spPr bwMode="auto">
            <a:xfrm>
              <a:off x="-16" y="2164"/>
              <a:ext cx="1434"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Unexplained</a:t>
              </a:r>
            </a:p>
            <a:p>
              <a:pPr algn="ctr"/>
              <a:r>
                <a:rPr lang="en-US" altLang="en-US" sz="2900">
                  <a:solidFill>
                    <a:schemeClr val="accent1"/>
                  </a:solidFill>
                  <a:latin typeface="Gill Sans" charset="0"/>
                  <a:sym typeface="Gill Sans" charset="0"/>
                </a:rPr>
                <a:t>Sickness</a:t>
              </a:r>
            </a:p>
          </p:txBody>
        </p:sp>
      </p:grpSp>
      <p:grpSp>
        <p:nvGrpSpPr>
          <p:cNvPr id="3" name="Group 8"/>
          <p:cNvGrpSpPr>
            <a:grpSpLocks/>
          </p:cNvGrpSpPr>
          <p:nvPr/>
        </p:nvGrpSpPr>
        <p:grpSpPr bwMode="auto">
          <a:xfrm>
            <a:off x="3167063" y="3879850"/>
            <a:ext cx="2803525" cy="2806700"/>
            <a:chOff x="-38" y="3"/>
            <a:chExt cx="1962" cy="1965"/>
          </a:xfrm>
        </p:grpSpPr>
        <p:pic>
          <p:nvPicPr>
            <p:cNvPr id="10855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 y="727"/>
              <a:ext cx="1653" cy="1241"/>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5" name="Rectangle 10"/>
            <p:cNvSpPr>
              <a:spLocks/>
            </p:cNvSpPr>
            <p:nvPr/>
          </p:nvSpPr>
          <p:spPr bwMode="auto">
            <a:xfrm>
              <a:off x="-38" y="3"/>
              <a:ext cx="1962"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Examine Indoor</a:t>
              </a:r>
            </a:p>
            <a:p>
              <a:pPr algn="ctr"/>
              <a:r>
                <a:rPr lang="en-US" altLang="en-US" sz="2900">
                  <a:solidFill>
                    <a:schemeClr val="accent1"/>
                  </a:solidFill>
                  <a:latin typeface="Gill Sans" charset="0"/>
                  <a:sym typeface="Gill Sans" charset="0"/>
                </a:rPr>
                <a:t>Exposure History</a:t>
              </a:r>
            </a:p>
          </p:txBody>
        </p:sp>
      </p:grpSp>
      <p:grpSp>
        <p:nvGrpSpPr>
          <p:cNvPr id="4" name="Group 11"/>
          <p:cNvGrpSpPr>
            <a:grpSpLocks/>
          </p:cNvGrpSpPr>
          <p:nvPr/>
        </p:nvGrpSpPr>
        <p:grpSpPr bwMode="auto">
          <a:xfrm>
            <a:off x="3160713" y="2084388"/>
            <a:ext cx="5697537" cy="2362200"/>
            <a:chOff x="-49" y="3"/>
            <a:chExt cx="3987" cy="1653"/>
          </a:xfrm>
        </p:grpSpPr>
        <p:pic>
          <p:nvPicPr>
            <p:cNvPr id="10855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 y="448"/>
              <a:ext cx="1611" cy="1208"/>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3" name="Rectangle 13"/>
            <p:cNvSpPr>
              <a:spLocks/>
            </p:cNvSpPr>
            <p:nvPr/>
          </p:nvSpPr>
          <p:spPr bwMode="auto">
            <a:xfrm>
              <a:off x="-49" y="3"/>
              <a:ext cx="2163"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Find Contaminants</a:t>
              </a:r>
            </a:p>
            <a:p>
              <a:pPr algn="ctr"/>
              <a:r>
                <a:rPr lang="en-US" altLang="en-US" sz="2900">
                  <a:solidFill>
                    <a:schemeClr val="accent1"/>
                  </a:solidFill>
                  <a:latin typeface="Gill Sans" charset="0"/>
                  <a:sym typeface="Gill Sans" charset="0"/>
                </a:rPr>
                <a:t>and Fix Issues</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2515"/>
                                        </p:tgtEl>
                                        <p:attrNameLst>
                                          <p:attrName>style.visibility</p:attrName>
                                        </p:attrNameLst>
                                      </p:cBhvr>
                                      <p:to>
                                        <p:strVal val="visible"/>
                                      </p:to>
                                    </p:set>
                                    <p:anim calcmode="lin" valueType="num">
                                      <p:cBhvr>
                                        <p:cTn id="7" dur="500" fill="hold"/>
                                        <p:tgtEl>
                                          <p:spTgt spid="192515"/>
                                        </p:tgtEl>
                                        <p:attrNameLst>
                                          <p:attrName>ppt_w</p:attrName>
                                        </p:attrNameLst>
                                      </p:cBhvr>
                                      <p:tavLst>
                                        <p:tav tm="0">
                                          <p:val>
                                            <p:fltVal val="0"/>
                                          </p:val>
                                        </p:tav>
                                        <p:tav tm="100000">
                                          <p:val>
                                            <p:strVal val="#ppt_w"/>
                                          </p:val>
                                        </p:tav>
                                      </p:tavLst>
                                    </p:anim>
                                    <p:anim calcmode="lin" valueType="num">
                                      <p:cBhvr>
                                        <p:cTn id="8" dur="500" fill="hold"/>
                                        <p:tgtEl>
                                          <p:spTgt spid="19251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92514"/>
                                        </p:tgtEl>
                                        <p:attrNameLst>
                                          <p:attrName>style.visibility</p:attrName>
                                        </p:attrNameLst>
                                      </p:cBhvr>
                                      <p:to>
                                        <p:strVal val="visible"/>
                                      </p:to>
                                    </p:set>
                                    <p:anim calcmode="lin" valueType="num">
                                      <p:cBhvr>
                                        <p:cTn id="19" dur="500" fill="hold"/>
                                        <p:tgtEl>
                                          <p:spTgt spid="192514"/>
                                        </p:tgtEl>
                                        <p:attrNameLst>
                                          <p:attrName>ppt_w</p:attrName>
                                        </p:attrNameLst>
                                      </p:cBhvr>
                                      <p:tavLst>
                                        <p:tav tm="0">
                                          <p:val>
                                            <p:fltVal val="0"/>
                                          </p:val>
                                        </p:tav>
                                        <p:tav tm="100000">
                                          <p:val>
                                            <p:strVal val="#ppt_w"/>
                                          </p:val>
                                        </p:tav>
                                      </p:tavLst>
                                    </p:anim>
                                    <p:anim calcmode="lin" valueType="num">
                                      <p:cBhvr>
                                        <p:cTn id="20" dur="500" fill="hold"/>
                                        <p:tgtEl>
                                          <p:spTgt spid="19251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rIns="34290"/>
          <a:lstStyle/>
          <a:p>
            <a:pPr eaLnBrk="1" hangingPunct="1"/>
            <a:r>
              <a:rPr lang="en-US" altLang="en-US" smtClean="0">
                <a:solidFill>
                  <a:schemeClr val="accent1"/>
                </a:solidFill>
              </a:rPr>
              <a:t>Background</a:t>
            </a:r>
          </a:p>
        </p:txBody>
      </p:sp>
      <p:sp>
        <p:nvSpPr>
          <p:cNvPr id="109571" name="Rectangle 3"/>
          <p:cNvSpPr>
            <a:spLocks noGrp="1" noChangeArrowheads="1"/>
          </p:cNvSpPr>
          <p:nvPr>
            <p:ph type="body" idx="1"/>
          </p:nvPr>
        </p:nvSpPr>
        <p:spPr/>
        <p:txBody>
          <a:bodyPr rIns="34290" anchor="ctr"/>
          <a:lstStyle/>
          <a:p>
            <a:pPr marL="698500" indent="-444500" eaLnBrk="1" hangingPunct="1">
              <a:buSzPct val="171000"/>
              <a:buFont typeface="Thonburi" charset="0"/>
              <a:buChar char="•"/>
            </a:pPr>
            <a:r>
              <a:rPr lang="en-US" altLang="en-US" smtClean="0">
                <a:solidFill>
                  <a:schemeClr val="accent1"/>
                </a:solidFill>
              </a:rPr>
              <a:t>Indoor air pollution top five environmental health risks</a:t>
            </a:r>
          </a:p>
          <a:p>
            <a:pPr marL="698500" indent="-444500" eaLnBrk="1" hangingPunct="1">
              <a:buSzPct val="171000"/>
              <a:buFont typeface="Thonburi" charset="0"/>
              <a:buChar char="•"/>
            </a:pPr>
            <a:r>
              <a:rPr lang="en-US" altLang="en-US" smtClean="0">
                <a:solidFill>
                  <a:schemeClr val="accent1"/>
                </a:solidFill>
              </a:rPr>
              <a:t>$160 billion could be saved every year by improving indoor air quality</a:t>
            </a:r>
          </a:p>
          <a:p>
            <a:pPr marL="698500" indent="-444500" eaLnBrk="1" hangingPunct="1">
              <a:buSzPct val="171000"/>
              <a:buFont typeface="Thonburi" charset="0"/>
              <a:buChar char="•"/>
            </a:pPr>
            <a:r>
              <a:rPr lang="en-US" altLang="en-US" smtClean="0">
                <a:solidFill>
                  <a:schemeClr val="accent1"/>
                </a:solidFill>
              </a:rPr>
              <a:t>Current exposure history is inadequate</a:t>
            </a:r>
          </a:p>
          <a:p>
            <a:pPr marL="698500" indent="-444500" eaLnBrk="1" hangingPunct="1">
              <a:buSzPct val="171000"/>
              <a:buFont typeface="Thonburi" charset="0"/>
              <a:buChar char="•"/>
            </a:pPr>
            <a:r>
              <a:rPr lang="en-US" altLang="en-US" smtClean="0">
                <a:solidFill>
                  <a:schemeClr val="accent1"/>
                </a:solidFill>
              </a:rPr>
              <a:t>A reliable method is needed to determine past contamination levels and times</a:t>
            </a:r>
          </a:p>
        </p:txBody>
      </p:sp>
    </p:spTree>
  </p:cSld>
  <p:clrMapOvr>
    <a:masterClrMapping/>
  </p:clrMapOvr>
  <p:transition>
    <p:push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rIns="34290"/>
          <a:lstStyle/>
          <a:p>
            <a:pPr eaLnBrk="1" hangingPunct="1"/>
            <a:r>
              <a:rPr lang="en-US" altLang="en-US" smtClean="0">
                <a:solidFill>
                  <a:schemeClr val="accent1"/>
                </a:solidFill>
              </a:rPr>
              <a:t>Problem Statement</a:t>
            </a:r>
          </a:p>
        </p:txBody>
      </p:sp>
      <p:sp>
        <p:nvSpPr>
          <p:cNvPr id="110595" name="Rectangle 3"/>
          <p:cNvSpPr>
            <a:spLocks/>
          </p:cNvSpPr>
          <p:nvPr/>
        </p:nvSpPr>
        <p:spPr bwMode="auto">
          <a:xfrm>
            <a:off x="811213" y="2251075"/>
            <a:ext cx="75215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spcBef>
                <a:spcPts val="1625"/>
              </a:spcBef>
              <a:buSzPct val="171000"/>
              <a:buFont typeface="Thonburi" charset="0"/>
              <a:buChar char="•"/>
            </a:pPr>
            <a:r>
              <a:rPr lang="en-US" altLang="en-US" sz="2900">
                <a:solidFill>
                  <a:schemeClr val="accent1"/>
                </a:solidFill>
                <a:latin typeface="Gill Sans" charset="0"/>
                <a:sym typeface="Gill Sans" charset="0"/>
              </a:rPr>
              <a:t>A forward diffusion differential equation predicts concentration in materials after exposure</a:t>
            </a:r>
          </a:p>
          <a:p>
            <a:pPr>
              <a:spcBef>
                <a:spcPts val="1625"/>
              </a:spcBef>
              <a:buSzPct val="171000"/>
              <a:buFont typeface="Thonburi" charset="0"/>
              <a:buChar char="•"/>
            </a:pPr>
            <a:r>
              <a:rPr lang="en-US" altLang="en-US" sz="2900">
                <a:solidFill>
                  <a:schemeClr val="accent1"/>
                </a:solidFill>
                <a:latin typeface="Gill Sans" charset="0"/>
                <a:sym typeface="Gill Sans" charset="0"/>
              </a:rPr>
              <a:t>An inverse diffusion equation finds the timing and intensity of previous gas contamination</a:t>
            </a:r>
          </a:p>
          <a:p>
            <a:pPr>
              <a:spcBef>
                <a:spcPts val="1625"/>
              </a:spcBef>
              <a:buSzPct val="171000"/>
              <a:buFont typeface="Thonburi" charset="0"/>
              <a:buChar char="•"/>
            </a:pPr>
            <a:r>
              <a:rPr lang="en-US" altLang="en-US" sz="2900">
                <a:solidFill>
                  <a:schemeClr val="accent1"/>
                </a:solidFill>
                <a:latin typeface="Gill Sans" charset="0"/>
                <a:sym typeface="Gill Sans" charset="0"/>
              </a:rPr>
              <a:t>Knowledge of early exposures would greatly strengthen epidemiological conclusions</a:t>
            </a:r>
          </a:p>
        </p:txBody>
      </p:sp>
    </p:spTree>
  </p:cSld>
  <p:clrMapOvr>
    <a:masterClrMapping/>
  </p:clrMapOvr>
  <p:transition>
    <p:push di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11618" name="Group 2"/>
          <p:cNvGrpSpPr>
            <a:grpSpLocks/>
          </p:cNvGrpSpPr>
          <p:nvPr/>
        </p:nvGrpSpPr>
        <p:grpSpPr bwMode="auto">
          <a:xfrm>
            <a:off x="152400" y="1676400"/>
            <a:ext cx="6800850" cy="4419600"/>
            <a:chOff x="0" y="0"/>
            <a:chExt cx="4760" cy="3608"/>
          </a:xfrm>
        </p:grpSpPr>
        <p:sp>
          <p:nvSpPr>
            <p:cNvPr id="111620" name="Rectangle 3"/>
            <p:cNvSpPr>
              <a:spLocks/>
            </p:cNvSpPr>
            <p:nvPr/>
          </p:nvSpPr>
          <p:spPr bwMode="auto">
            <a:xfrm>
              <a:off x="112" y="848"/>
              <a:ext cx="4648" cy="276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pic>
          <p:nvPicPr>
            <p:cNvPr id="1116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704" cy="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1619" name="Rectangle 5"/>
          <p:cNvSpPr>
            <a:spLocks noGrp="1" noChangeArrowheads="1"/>
          </p:cNvSpPr>
          <p:nvPr>
            <p:ph type="title"/>
          </p:nvPr>
        </p:nvSpPr>
        <p:spPr>
          <a:xfrm>
            <a:off x="304800" y="228600"/>
            <a:ext cx="7359650" cy="1143000"/>
          </a:xfrm>
        </p:spPr>
        <p:txBody>
          <a:bodyPr rIns="34290"/>
          <a:lstStyle/>
          <a:p>
            <a:pPr eaLnBrk="1" hangingPunct="1"/>
            <a:r>
              <a:rPr lang="en-US" altLang="en-US" sz="3400" smtClean="0">
                <a:solidFill>
                  <a:schemeClr val="accent1"/>
                </a:solidFill>
              </a:rPr>
              <a:t>Gas-phase concentration history and material absorption</a:t>
            </a:r>
          </a:p>
        </p:txBody>
      </p:sp>
    </p:spTree>
  </p:cSld>
  <p:clrMapOvr>
    <a:masterClrMapping/>
  </p:clrMapOvr>
  <p:transition>
    <p:push di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rIns="34290"/>
          <a:lstStyle/>
          <a:p>
            <a:pPr eaLnBrk="1" hangingPunct="1"/>
            <a:r>
              <a:rPr lang="en-US" altLang="en-US" smtClean="0">
                <a:solidFill>
                  <a:schemeClr val="accent1"/>
                </a:solidFill>
              </a:rPr>
              <a:t>Proposed Solution</a:t>
            </a:r>
          </a:p>
        </p:txBody>
      </p:sp>
      <p:grpSp>
        <p:nvGrpSpPr>
          <p:cNvPr id="2" name="Group 3"/>
          <p:cNvGrpSpPr>
            <a:grpSpLocks/>
          </p:cNvGrpSpPr>
          <p:nvPr/>
        </p:nvGrpSpPr>
        <p:grpSpPr bwMode="auto">
          <a:xfrm>
            <a:off x="4551363" y="2170113"/>
            <a:ext cx="3656012" cy="2655887"/>
            <a:chOff x="0" y="0"/>
            <a:chExt cx="2558" cy="1858"/>
          </a:xfrm>
        </p:grpSpPr>
        <p:sp>
          <p:nvSpPr>
            <p:cNvPr id="112656" name="Line 4"/>
            <p:cNvSpPr>
              <a:spLocks noChangeShapeType="1"/>
            </p:cNvSpPr>
            <p:nvPr/>
          </p:nvSpPr>
          <p:spPr bwMode="auto">
            <a:xfrm>
              <a:off x="0" y="9"/>
              <a:ext cx="1030" cy="1031"/>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7" name="Line 5"/>
            <p:cNvSpPr>
              <a:spLocks noChangeShapeType="1"/>
            </p:cNvSpPr>
            <p:nvPr/>
          </p:nvSpPr>
          <p:spPr bwMode="auto">
            <a:xfrm rot="10800000" flipH="1">
              <a:off x="1526" y="1007"/>
              <a:ext cx="0" cy="842"/>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8" name="Line 6"/>
            <p:cNvSpPr>
              <a:spLocks noChangeShapeType="1"/>
            </p:cNvSpPr>
            <p:nvPr/>
          </p:nvSpPr>
          <p:spPr bwMode="auto">
            <a:xfrm rot="10800000">
              <a:off x="1014" y="1008"/>
              <a:ext cx="0" cy="85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9" name="Line 7"/>
            <p:cNvSpPr>
              <a:spLocks noChangeShapeType="1"/>
            </p:cNvSpPr>
            <p:nvPr/>
          </p:nvSpPr>
          <p:spPr bwMode="auto">
            <a:xfrm flipH="1">
              <a:off x="1510" y="0"/>
              <a:ext cx="1048" cy="1048"/>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6616" name="Rectangle 8"/>
          <p:cNvSpPr>
            <a:spLocks/>
          </p:cNvSpPr>
          <p:nvPr/>
        </p:nvSpPr>
        <p:spPr bwMode="auto">
          <a:xfrm>
            <a:off x="5068888" y="1897063"/>
            <a:ext cx="18573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x^2 + sin(x)</a:t>
            </a:r>
          </a:p>
        </p:txBody>
      </p:sp>
      <p:sp>
        <p:nvSpPr>
          <p:cNvPr id="196617" name="Rectangle 9"/>
          <p:cNvSpPr>
            <a:spLocks/>
          </p:cNvSpPr>
          <p:nvPr/>
        </p:nvSpPr>
        <p:spPr bwMode="auto">
          <a:xfrm>
            <a:off x="4819650" y="2251075"/>
            <a:ext cx="28146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sin(x+y) + e^(x^2)</a:t>
            </a:r>
          </a:p>
        </p:txBody>
      </p:sp>
      <p:sp>
        <p:nvSpPr>
          <p:cNvPr id="196618" name="Rectangle 10"/>
          <p:cNvSpPr>
            <a:spLocks/>
          </p:cNvSpPr>
          <p:nvPr/>
        </p:nvSpPr>
        <p:spPr bwMode="auto">
          <a:xfrm>
            <a:off x="5205413" y="2514600"/>
            <a:ext cx="2270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5x^2 + 12x - 4</a:t>
            </a:r>
          </a:p>
        </p:txBody>
      </p:sp>
      <p:sp>
        <p:nvSpPr>
          <p:cNvPr id="196619" name="Rectangle 11"/>
          <p:cNvSpPr>
            <a:spLocks/>
          </p:cNvSpPr>
          <p:nvPr/>
        </p:nvSpPr>
        <p:spPr bwMode="auto">
          <a:xfrm>
            <a:off x="4679950" y="1725613"/>
            <a:ext cx="33194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x^5 + x^4 - tan(y) / pi</a:t>
            </a:r>
          </a:p>
        </p:txBody>
      </p:sp>
      <p:sp>
        <p:nvSpPr>
          <p:cNvPr id="196620" name="Rectangle 12"/>
          <p:cNvSpPr>
            <a:spLocks/>
          </p:cNvSpPr>
          <p:nvPr/>
        </p:nvSpPr>
        <p:spPr bwMode="auto">
          <a:xfrm>
            <a:off x="5040313" y="1989138"/>
            <a:ext cx="2370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sin(cos(x+y)^2)</a:t>
            </a:r>
          </a:p>
        </p:txBody>
      </p:sp>
      <p:sp>
        <p:nvSpPr>
          <p:cNvPr id="196621" name="Rectangle 13"/>
          <p:cNvSpPr>
            <a:spLocks/>
          </p:cNvSpPr>
          <p:nvPr/>
        </p:nvSpPr>
        <p:spPr bwMode="auto">
          <a:xfrm>
            <a:off x="5459413" y="2789238"/>
            <a:ext cx="1762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x^2 - sin(x)</a:t>
            </a:r>
          </a:p>
        </p:txBody>
      </p:sp>
      <p:sp>
        <p:nvSpPr>
          <p:cNvPr id="196622" name="Rectangle 14"/>
          <p:cNvSpPr>
            <a:spLocks/>
          </p:cNvSpPr>
          <p:nvPr/>
        </p:nvSpPr>
        <p:spPr bwMode="auto">
          <a:xfrm>
            <a:off x="6056313" y="3235325"/>
            <a:ext cx="338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a:t>
            </a:r>
          </a:p>
        </p:txBody>
      </p:sp>
      <p:sp>
        <p:nvSpPr>
          <p:cNvPr id="196623" name="Rectangle 15"/>
          <p:cNvSpPr>
            <a:spLocks/>
          </p:cNvSpPr>
          <p:nvPr/>
        </p:nvSpPr>
        <p:spPr bwMode="auto">
          <a:xfrm>
            <a:off x="6480175" y="3235325"/>
            <a:ext cx="2921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a:t>
            </a:r>
          </a:p>
        </p:txBody>
      </p:sp>
      <p:sp>
        <p:nvSpPr>
          <p:cNvPr id="196624" name="Rectangle 16"/>
          <p:cNvSpPr>
            <a:spLocks/>
          </p:cNvSpPr>
          <p:nvPr/>
        </p:nvSpPr>
        <p:spPr bwMode="auto">
          <a:xfrm>
            <a:off x="6249988" y="4183063"/>
            <a:ext cx="182562"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a:t>
            </a:r>
          </a:p>
        </p:txBody>
      </p:sp>
      <p:sp>
        <p:nvSpPr>
          <p:cNvPr id="196625" name="Rectangle 17"/>
          <p:cNvSpPr>
            <a:spLocks/>
          </p:cNvSpPr>
          <p:nvPr/>
        </p:nvSpPr>
        <p:spPr bwMode="auto">
          <a:xfrm>
            <a:off x="6130925" y="3589338"/>
            <a:ext cx="5095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a:t>
            </a:r>
          </a:p>
        </p:txBody>
      </p:sp>
      <p:sp>
        <p:nvSpPr>
          <p:cNvPr id="196626" name="AutoShape 18"/>
          <p:cNvSpPr>
            <a:spLocks/>
          </p:cNvSpPr>
          <p:nvPr/>
        </p:nvSpPr>
        <p:spPr bwMode="auto">
          <a:xfrm>
            <a:off x="5497513" y="5040313"/>
            <a:ext cx="1681162" cy="1681162"/>
          </a:xfrm>
          <a:custGeom>
            <a:avLst/>
            <a:gdLst/>
            <a:ahLst/>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chemeClr val="accent1"/>
          </a:solidFill>
          <a:ln w="25400">
            <a:solidFill>
              <a:srgbClr val="000000"/>
            </a:solidFill>
            <a:miter lim="800000"/>
            <a:headEnd/>
            <a:tailEnd/>
          </a:ln>
        </p:spPr>
        <p:txBody>
          <a:bodyPr lIns="0" tIns="0" rIns="0" bIns="0" anchor="ctr"/>
          <a:lstStyle/>
          <a:p>
            <a:pPr algn="ctr" defTabSz="822325">
              <a:defRPr/>
            </a:pPr>
            <a:r>
              <a:rPr lang="en-US" sz="5800">
                <a:effectLst>
                  <a:outerShdw blurRad="38100" dist="38100" dir="2700000" algn="tl">
                    <a:srgbClr val="FFFFFF"/>
                  </a:outerShdw>
                </a:effectLst>
                <a:latin typeface="Gill Sans" charset="0"/>
                <a:sym typeface="Gill Sans" charset="0"/>
              </a:rPr>
              <a:t>?</a:t>
            </a:r>
          </a:p>
        </p:txBody>
      </p:sp>
      <p:sp>
        <p:nvSpPr>
          <p:cNvPr id="196627" name="Rectangle 19"/>
          <p:cNvSpPr>
            <a:spLocks/>
          </p:cNvSpPr>
          <p:nvPr/>
        </p:nvSpPr>
        <p:spPr bwMode="auto">
          <a:xfrm>
            <a:off x="892175" y="1635125"/>
            <a:ext cx="3508375"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spcBef>
                <a:spcPts val="1625"/>
              </a:spcBef>
              <a:buSzPct val="171000"/>
              <a:buFont typeface="Thonburi" charset="0"/>
              <a:buChar char="•"/>
            </a:pPr>
            <a:r>
              <a:rPr lang="en-US" altLang="en-US" sz="2900" dirty="0">
                <a:solidFill>
                  <a:schemeClr val="accent1"/>
                </a:solidFill>
                <a:latin typeface="Gill Sans" charset="0"/>
                <a:sym typeface="Gill Sans" charset="0"/>
              </a:rPr>
              <a:t>Use Genetic Programming (GP) as a directed search for inverse equation</a:t>
            </a:r>
          </a:p>
          <a:p>
            <a:pPr>
              <a:spcBef>
                <a:spcPts val="1625"/>
              </a:spcBef>
              <a:buSzPct val="171000"/>
              <a:buFont typeface="Thonburi" charset="0"/>
              <a:buChar char="•"/>
            </a:pPr>
            <a:r>
              <a:rPr lang="en-US" altLang="en-US" sz="2900" dirty="0">
                <a:solidFill>
                  <a:schemeClr val="accent1"/>
                </a:solidFill>
                <a:latin typeface="Gill Sans" charset="0"/>
                <a:sym typeface="Gill Sans" charset="0"/>
              </a:rPr>
              <a:t>Fitness based on forward equation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p:tmPct val="10000"/>
                                  </p:iterate>
                                  <p:childTnLst>
                                    <p:set>
                                      <p:cBhvr>
                                        <p:cTn id="6" dur="1" fill="hold">
                                          <p:stCondLst>
                                            <p:cond delay="0"/>
                                          </p:stCondLst>
                                        </p:cTn>
                                        <p:tgtEl>
                                          <p:spTgt spid="196627"/>
                                        </p:tgtEl>
                                        <p:attrNameLst>
                                          <p:attrName>style.visibility</p:attrName>
                                        </p:attrNameLst>
                                      </p:cBhvr>
                                      <p:to>
                                        <p:strVal val="visible"/>
                                      </p:to>
                                    </p:set>
                                    <p:anim calcmode="lin" valueType="num">
                                      <p:cBhvr>
                                        <p:cTn id="7" dur="75" fill="hold"/>
                                        <p:tgtEl>
                                          <p:spTgt spid="196627"/>
                                        </p:tgtEl>
                                        <p:attrNameLst>
                                          <p:attrName>ppt_w</p:attrName>
                                        </p:attrNameLst>
                                      </p:cBhvr>
                                      <p:tavLst>
                                        <p:tav tm="0">
                                          <p:val>
                                            <p:fltVal val="0"/>
                                          </p:val>
                                        </p:tav>
                                        <p:tav tm="100000">
                                          <p:val>
                                            <p:strVal val="#ppt_w"/>
                                          </p:val>
                                        </p:tav>
                                      </p:tavLst>
                                    </p:anim>
                                    <p:anim calcmode="lin" valueType="num">
                                      <p:cBhvr>
                                        <p:cTn id="8" dur="75" fill="hold"/>
                                        <p:tgtEl>
                                          <p:spTgt spid="19662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entr" presetSubtype="20592134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par>
                          <p:cTn id="13" fill="hold" nodeType="afterGroup">
                            <p:stCondLst>
                              <p:cond delay="500"/>
                            </p:stCondLst>
                            <p:childTnLst>
                              <p:par>
                                <p:cTn id="14" presetID="15" presetClass="entr" presetSubtype="0" fill="hold" grpId="0" nodeType="afterEffect">
                                  <p:stCondLst>
                                    <p:cond delay="0"/>
                                  </p:stCondLst>
                                  <p:childTnLst>
                                    <p:set>
                                      <p:cBhvr>
                                        <p:cTn id="15" dur="1" fill="hold">
                                          <p:stCondLst>
                                            <p:cond delay="0"/>
                                          </p:stCondLst>
                                        </p:cTn>
                                        <p:tgtEl>
                                          <p:spTgt spid="196616"/>
                                        </p:tgtEl>
                                        <p:attrNameLst>
                                          <p:attrName>style.visibility</p:attrName>
                                        </p:attrNameLst>
                                      </p:cBhvr>
                                      <p:to>
                                        <p:strVal val="visible"/>
                                      </p:to>
                                    </p:set>
                                    <p:anim calcmode="lin" valueType="num">
                                      <p:cBhvr>
                                        <p:cTn id="16" dur="1000" fill="hold"/>
                                        <p:tgtEl>
                                          <p:spTgt spid="196616"/>
                                        </p:tgtEl>
                                        <p:attrNameLst>
                                          <p:attrName>ppt_w</p:attrName>
                                        </p:attrNameLst>
                                      </p:cBhvr>
                                      <p:tavLst>
                                        <p:tav tm="0">
                                          <p:val>
                                            <p:fltVal val="0"/>
                                          </p:val>
                                        </p:tav>
                                        <p:tav tm="100000">
                                          <p:val>
                                            <p:strVal val="#ppt_w"/>
                                          </p:val>
                                        </p:tav>
                                      </p:tavLst>
                                    </p:anim>
                                    <p:anim calcmode="lin" valueType="num">
                                      <p:cBhvr>
                                        <p:cTn id="17" dur="1000" fill="hold"/>
                                        <p:tgtEl>
                                          <p:spTgt spid="196616"/>
                                        </p:tgtEl>
                                        <p:attrNameLst>
                                          <p:attrName>ppt_h</p:attrName>
                                        </p:attrNameLst>
                                      </p:cBhvr>
                                      <p:tavLst>
                                        <p:tav tm="0">
                                          <p:val>
                                            <p:fltVal val="0"/>
                                          </p:val>
                                        </p:tav>
                                        <p:tav tm="100000">
                                          <p:val>
                                            <p:strVal val="#ppt_h"/>
                                          </p:val>
                                        </p:tav>
                                      </p:tavLst>
                                    </p:anim>
                                    <p:anim calcmode="lin" valueType="num">
                                      <p:cBhvr>
                                        <p:cTn id="18" dur="1000" fill="hold"/>
                                        <p:tgtEl>
                                          <p:spTgt spid="19661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96616"/>
                                        </p:tgtEl>
                                        <p:attrNameLst>
                                          <p:attrName>ppt_y</p:attrName>
                                        </p:attrNameLst>
                                      </p:cBhvr>
                                      <p:tavLst>
                                        <p:tav tm="0" fmla="#ppt_y+(sin(-2*pi*(1-$))*-#ppt_x+cos(-2*pi*(1-$))*(1-#ppt_y))*(1-$)">
                                          <p:val>
                                            <p:fltVal val="0"/>
                                          </p:val>
                                        </p:tav>
                                        <p:tav tm="100000">
                                          <p:val>
                                            <p:fltVal val="1"/>
                                          </p:val>
                                        </p:tav>
                                      </p:tavLst>
                                    </p:anim>
                                  </p:childTnLst>
                                </p:cTn>
                              </p:par>
                            </p:childTnLst>
                          </p:cTn>
                        </p:par>
                        <p:par>
                          <p:cTn id="20" fill="hold" nodeType="afterGroup">
                            <p:stCondLst>
                              <p:cond delay="1500"/>
                            </p:stCondLst>
                            <p:childTnLst>
                              <p:par>
                                <p:cTn id="21" presetID="15" presetClass="entr" presetSubtype="0" fill="hold" grpId="0" nodeType="afterEffect">
                                  <p:stCondLst>
                                    <p:cond delay="0"/>
                                  </p:stCondLst>
                                  <p:childTnLst>
                                    <p:set>
                                      <p:cBhvr>
                                        <p:cTn id="22" dur="1" fill="hold">
                                          <p:stCondLst>
                                            <p:cond delay="0"/>
                                          </p:stCondLst>
                                        </p:cTn>
                                        <p:tgtEl>
                                          <p:spTgt spid="196617"/>
                                        </p:tgtEl>
                                        <p:attrNameLst>
                                          <p:attrName>style.visibility</p:attrName>
                                        </p:attrNameLst>
                                      </p:cBhvr>
                                      <p:to>
                                        <p:strVal val="visible"/>
                                      </p:to>
                                    </p:set>
                                    <p:anim calcmode="lin" valueType="num">
                                      <p:cBhvr>
                                        <p:cTn id="23" dur="1000" fill="hold"/>
                                        <p:tgtEl>
                                          <p:spTgt spid="196617"/>
                                        </p:tgtEl>
                                        <p:attrNameLst>
                                          <p:attrName>ppt_w</p:attrName>
                                        </p:attrNameLst>
                                      </p:cBhvr>
                                      <p:tavLst>
                                        <p:tav tm="0">
                                          <p:val>
                                            <p:fltVal val="0"/>
                                          </p:val>
                                        </p:tav>
                                        <p:tav tm="100000">
                                          <p:val>
                                            <p:strVal val="#ppt_w"/>
                                          </p:val>
                                        </p:tav>
                                      </p:tavLst>
                                    </p:anim>
                                    <p:anim calcmode="lin" valueType="num">
                                      <p:cBhvr>
                                        <p:cTn id="24" dur="1000" fill="hold"/>
                                        <p:tgtEl>
                                          <p:spTgt spid="196617"/>
                                        </p:tgtEl>
                                        <p:attrNameLst>
                                          <p:attrName>ppt_h</p:attrName>
                                        </p:attrNameLst>
                                      </p:cBhvr>
                                      <p:tavLst>
                                        <p:tav tm="0">
                                          <p:val>
                                            <p:fltVal val="0"/>
                                          </p:val>
                                        </p:tav>
                                        <p:tav tm="100000">
                                          <p:val>
                                            <p:strVal val="#ppt_h"/>
                                          </p:val>
                                        </p:tav>
                                      </p:tavLst>
                                    </p:anim>
                                    <p:anim calcmode="lin" valueType="num">
                                      <p:cBhvr>
                                        <p:cTn id="25" dur="1000" fill="hold"/>
                                        <p:tgtEl>
                                          <p:spTgt spid="19661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6617"/>
                                        </p:tgtEl>
                                        <p:attrNameLst>
                                          <p:attrName>ppt_y</p:attrName>
                                        </p:attrNameLst>
                                      </p:cBhvr>
                                      <p:tavLst>
                                        <p:tav tm="0" fmla="#ppt_y+(sin(-2*pi*(1-$))*-#ppt_x+cos(-2*pi*(1-$))*(1-#ppt_y))*(1-$)">
                                          <p:val>
                                            <p:fltVal val="0"/>
                                          </p:val>
                                        </p:tav>
                                        <p:tav tm="100000">
                                          <p:val>
                                            <p:fltVal val="1"/>
                                          </p:val>
                                        </p:tav>
                                      </p:tavLst>
                                    </p:anim>
                                  </p:childTnLst>
                                </p:cTn>
                              </p:par>
                            </p:childTnLst>
                          </p:cTn>
                        </p:par>
                        <p:par>
                          <p:cTn id="27" fill="hold" nodeType="afterGroup">
                            <p:stCondLst>
                              <p:cond delay="2500"/>
                            </p:stCondLst>
                            <p:childTnLst>
                              <p:par>
                                <p:cTn id="28" presetID="15" presetClass="entr" presetSubtype="0" fill="hold" grpId="0" nodeType="afterEffect">
                                  <p:stCondLst>
                                    <p:cond delay="0"/>
                                  </p:stCondLst>
                                  <p:childTnLst>
                                    <p:set>
                                      <p:cBhvr>
                                        <p:cTn id="29" dur="1" fill="hold">
                                          <p:stCondLst>
                                            <p:cond delay="0"/>
                                          </p:stCondLst>
                                        </p:cTn>
                                        <p:tgtEl>
                                          <p:spTgt spid="196618"/>
                                        </p:tgtEl>
                                        <p:attrNameLst>
                                          <p:attrName>style.visibility</p:attrName>
                                        </p:attrNameLst>
                                      </p:cBhvr>
                                      <p:to>
                                        <p:strVal val="visible"/>
                                      </p:to>
                                    </p:set>
                                    <p:anim calcmode="lin" valueType="num">
                                      <p:cBhvr>
                                        <p:cTn id="30" dur="1000" fill="hold"/>
                                        <p:tgtEl>
                                          <p:spTgt spid="196618"/>
                                        </p:tgtEl>
                                        <p:attrNameLst>
                                          <p:attrName>ppt_w</p:attrName>
                                        </p:attrNameLst>
                                      </p:cBhvr>
                                      <p:tavLst>
                                        <p:tav tm="0">
                                          <p:val>
                                            <p:fltVal val="0"/>
                                          </p:val>
                                        </p:tav>
                                        <p:tav tm="100000">
                                          <p:val>
                                            <p:strVal val="#ppt_w"/>
                                          </p:val>
                                        </p:tav>
                                      </p:tavLst>
                                    </p:anim>
                                    <p:anim calcmode="lin" valueType="num">
                                      <p:cBhvr>
                                        <p:cTn id="31" dur="1000" fill="hold"/>
                                        <p:tgtEl>
                                          <p:spTgt spid="196618"/>
                                        </p:tgtEl>
                                        <p:attrNameLst>
                                          <p:attrName>ppt_h</p:attrName>
                                        </p:attrNameLst>
                                      </p:cBhvr>
                                      <p:tavLst>
                                        <p:tav tm="0">
                                          <p:val>
                                            <p:fltVal val="0"/>
                                          </p:val>
                                        </p:tav>
                                        <p:tav tm="100000">
                                          <p:val>
                                            <p:strVal val="#ppt_h"/>
                                          </p:val>
                                        </p:tav>
                                      </p:tavLst>
                                    </p:anim>
                                    <p:anim calcmode="lin" valueType="num">
                                      <p:cBhvr>
                                        <p:cTn id="32" dur="1000" fill="hold"/>
                                        <p:tgtEl>
                                          <p:spTgt spid="19661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96618"/>
                                        </p:tgtEl>
                                        <p:attrNameLst>
                                          <p:attrName>ppt_y</p:attrName>
                                        </p:attrNameLst>
                                      </p:cBhvr>
                                      <p:tavLst>
                                        <p:tav tm="0" fmla="#ppt_y+(sin(-2*pi*(1-$))*-#ppt_x+cos(-2*pi*(1-$))*(1-#ppt_y))*(1-$)">
                                          <p:val>
                                            <p:fltVal val="0"/>
                                          </p:val>
                                        </p:tav>
                                        <p:tav tm="100000">
                                          <p:val>
                                            <p:fltVal val="1"/>
                                          </p:val>
                                        </p:tav>
                                      </p:tavLst>
                                    </p:anim>
                                  </p:childTnLst>
                                </p:cTn>
                              </p:par>
                            </p:childTnLst>
                          </p:cTn>
                        </p:par>
                        <p:par>
                          <p:cTn id="34" fill="hold" nodeType="afterGroup">
                            <p:stCondLst>
                              <p:cond delay="3500"/>
                            </p:stCondLst>
                            <p:childTnLst>
                              <p:par>
                                <p:cTn id="35" presetID="15" presetClass="entr" presetSubtype="0" fill="hold" grpId="0" nodeType="afterEffect">
                                  <p:stCondLst>
                                    <p:cond delay="0"/>
                                  </p:stCondLst>
                                  <p:childTnLst>
                                    <p:set>
                                      <p:cBhvr>
                                        <p:cTn id="36" dur="1" fill="hold">
                                          <p:stCondLst>
                                            <p:cond delay="0"/>
                                          </p:stCondLst>
                                        </p:cTn>
                                        <p:tgtEl>
                                          <p:spTgt spid="196619"/>
                                        </p:tgtEl>
                                        <p:attrNameLst>
                                          <p:attrName>style.visibility</p:attrName>
                                        </p:attrNameLst>
                                      </p:cBhvr>
                                      <p:to>
                                        <p:strVal val="visible"/>
                                      </p:to>
                                    </p:set>
                                    <p:anim calcmode="lin" valueType="num">
                                      <p:cBhvr>
                                        <p:cTn id="37" dur="1000" fill="hold"/>
                                        <p:tgtEl>
                                          <p:spTgt spid="196619"/>
                                        </p:tgtEl>
                                        <p:attrNameLst>
                                          <p:attrName>ppt_w</p:attrName>
                                        </p:attrNameLst>
                                      </p:cBhvr>
                                      <p:tavLst>
                                        <p:tav tm="0">
                                          <p:val>
                                            <p:fltVal val="0"/>
                                          </p:val>
                                        </p:tav>
                                        <p:tav tm="100000">
                                          <p:val>
                                            <p:strVal val="#ppt_w"/>
                                          </p:val>
                                        </p:tav>
                                      </p:tavLst>
                                    </p:anim>
                                    <p:anim calcmode="lin" valueType="num">
                                      <p:cBhvr>
                                        <p:cTn id="38" dur="1000" fill="hold"/>
                                        <p:tgtEl>
                                          <p:spTgt spid="196619"/>
                                        </p:tgtEl>
                                        <p:attrNameLst>
                                          <p:attrName>ppt_h</p:attrName>
                                        </p:attrNameLst>
                                      </p:cBhvr>
                                      <p:tavLst>
                                        <p:tav tm="0">
                                          <p:val>
                                            <p:fltVal val="0"/>
                                          </p:val>
                                        </p:tav>
                                        <p:tav tm="100000">
                                          <p:val>
                                            <p:strVal val="#ppt_h"/>
                                          </p:val>
                                        </p:tav>
                                      </p:tavLst>
                                    </p:anim>
                                    <p:anim calcmode="lin" valueType="num">
                                      <p:cBhvr>
                                        <p:cTn id="39" dur="1000" fill="hold"/>
                                        <p:tgtEl>
                                          <p:spTgt spid="19661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96619"/>
                                        </p:tgtEl>
                                        <p:attrNameLst>
                                          <p:attrName>ppt_y</p:attrName>
                                        </p:attrNameLst>
                                      </p:cBhvr>
                                      <p:tavLst>
                                        <p:tav tm="0" fmla="#ppt_y+(sin(-2*pi*(1-$))*-#ppt_x+cos(-2*pi*(1-$))*(1-#ppt_y))*(1-$)">
                                          <p:val>
                                            <p:fltVal val="0"/>
                                          </p:val>
                                        </p:tav>
                                        <p:tav tm="100000">
                                          <p:val>
                                            <p:fltVal val="1"/>
                                          </p:val>
                                        </p:tav>
                                      </p:tavLst>
                                    </p:anim>
                                  </p:childTnLst>
                                </p:cTn>
                              </p:par>
                            </p:childTnLst>
                          </p:cTn>
                        </p:par>
                        <p:par>
                          <p:cTn id="41" fill="hold" nodeType="afterGroup">
                            <p:stCondLst>
                              <p:cond delay="4500"/>
                            </p:stCondLst>
                            <p:childTnLst>
                              <p:par>
                                <p:cTn id="42" presetID="15" presetClass="entr" presetSubtype="0" fill="hold" grpId="0" nodeType="afterEffect">
                                  <p:stCondLst>
                                    <p:cond delay="0"/>
                                  </p:stCondLst>
                                  <p:childTnLst>
                                    <p:set>
                                      <p:cBhvr>
                                        <p:cTn id="43" dur="1" fill="hold">
                                          <p:stCondLst>
                                            <p:cond delay="0"/>
                                          </p:stCondLst>
                                        </p:cTn>
                                        <p:tgtEl>
                                          <p:spTgt spid="196620"/>
                                        </p:tgtEl>
                                        <p:attrNameLst>
                                          <p:attrName>style.visibility</p:attrName>
                                        </p:attrNameLst>
                                      </p:cBhvr>
                                      <p:to>
                                        <p:strVal val="visible"/>
                                      </p:to>
                                    </p:set>
                                    <p:anim calcmode="lin" valueType="num">
                                      <p:cBhvr>
                                        <p:cTn id="44" dur="1000" fill="hold"/>
                                        <p:tgtEl>
                                          <p:spTgt spid="196620"/>
                                        </p:tgtEl>
                                        <p:attrNameLst>
                                          <p:attrName>ppt_w</p:attrName>
                                        </p:attrNameLst>
                                      </p:cBhvr>
                                      <p:tavLst>
                                        <p:tav tm="0">
                                          <p:val>
                                            <p:fltVal val="0"/>
                                          </p:val>
                                        </p:tav>
                                        <p:tav tm="100000">
                                          <p:val>
                                            <p:strVal val="#ppt_w"/>
                                          </p:val>
                                        </p:tav>
                                      </p:tavLst>
                                    </p:anim>
                                    <p:anim calcmode="lin" valueType="num">
                                      <p:cBhvr>
                                        <p:cTn id="45" dur="1000" fill="hold"/>
                                        <p:tgtEl>
                                          <p:spTgt spid="196620"/>
                                        </p:tgtEl>
                                        <p:attrNameLst>
                                          <p:attrName>ppt_h</p:attrName>
                                        </p:attrNameLst>
                                      </p:cBhvr>
                                      <p:tavLst>
                                        <p:tav tm="0">
                                          <p:val>
                                            <p:fltVal val="0"/>
                                          </p:val>
                                        </p:tav>
                                        <p:tav tm="100000">
                                          <p:val>
                                            <p:strVal val="#ppt_h"/>
                                          </p:val>
                                        </p:tav>
                                      </p:tavLst>
                                    </p:anim>
                                    <p:anim calcmode="lin" valueType="num">
                                      <p:cBhvr>
                                        <p:cTn id="46" dur="1000" fill="hold"/>
                                        <p:tgtEl>
                                          <p:spTgt spid="196620"/>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96620"/>
                                        </p:tgtEl>
                                        <p:attrNameLst>
                                          <p:attrName>ppt_y</p:attrName>
                                        </p:attrNameLst>
                                      </p:cBhvr>
                                      <p:tavLst>
                                        <p:tav tm="0" fmla="#ppt_y+(sin(-2*pi*(1-$))*-#ppt_x+cos(-2*pi*(1-$))*(1-#ppt_y))*(1-$)">
                                          <p:val>
                                            <p:fltVal val="0"/>
                                          </p:val>
                                        </p:tav>
                                        <p:tav tm="100000">
                                          <p:val>
                                            <p:fltVal val="1"/>
                                          </p:val>
                                        </p:tav>
                                      </p:tavLst>
                                    </p:anim>
                                  </p:childTnLst>
                                </p:cTn>
                              </p:par>
                            </p:childTnLst>
                          </p:cTn>
                        </p:par>
                        <p:par>
                          <p:cTn id="48" fill="hold" nodeType="afterGroup">
                            <p:stCondLst>
                              <p:cond delay="5500"/>
                            </p:stCondLst>
                            <p:childTnLst>
                              <p:par>
                                <p:cTn id="49" presetID="15" presetClass="entr" presetSubtype="0" fill="hold" grpId="0" nodeType="afterEffect">
                                  <p:stCondLst>
                                    <p:cond delay="0"/>
                                  </p:stCondLst>
                                  <p:childTnLst>
                                    <p:set>
                                      <p:cBhvr>
                                        <p:cTn id="50" dur="1" fill="hold">
                                          <p:stCondLst>
                                            <p:cond delay="0"/>
                                          </p:stCondLst>
                                        </p:cTn>
                                        <p:tgtEl>
                                          <p:spTgt spid="196621"/>
                                        </p:tgtEl>
                                        <p:attrNameLst>
                                          <p:attrName>style.visibility</p:attrName>
                                        </p:attrNameLst>
                                      </p:cBhvr>
                                      <p:to>
                                        <p:strVal val="visible"/>
                                      </p:to>
                                    </p:set>
                                    <p:anim calcmode="lin" valueType="num">
                                      <p:cBhvr>
                                        <p:cTn id="51" dur="1000" fill="hold"/>
                                        <p:tgtEl>
                                          <p:spTgt spid="196621"/>
                                        </p:tgtEl>
                                        <p:attrNameLst>
                                          <p:attrName>ppt_w</p:attrName>
                                        </p:attrNameLst>
                                      </p:cBhvr>
                                      <p:tavLst>
                                        <p:tav tm="0">
                                          <p:val>
                                            <p:fltVal val="0"/>
                                          </p:val>
                                        </p:tav>
                                        <p:tav tm="100000">
                                          <p:val>
                                            <p:strVal val="#ppt_w"/>
                                          </p:val>
                                        </p:tav>
                                      </p:tavLst>
                                    </p:anim>
                                    <p:anim calcmode="lin" valueType="num">
                                      <p:cBhvr>
                                        <p:cTn id="52" dur="1000" fill="hold"/>
                                        <p:tgtEl>
                                          <p:spTgt spid="196621"/>
                                        </p:tgtEl>
                                        <p:attrNameLst>
                                          <p:attrName>ppt_h</p:attrName>
                                        </p:attrNameLst>
                                      </p:cBhvr>
                                      <p:tavLst>
                                        <p:tav tm="0">
                                          <p:val>
                                            <p:fltVal val="0"/>
                                          </p:val>
                                        </p:tav>
                                        <p:tav tm="100000">
                                          <p:val>
                                            <p:strVal val="#ppt_h"/>
                                          </p:val>
                                        </p:tav>
                                      </p:tavLst>
                                    </p:anim>
                                    <p:anim calcmode="lin" valueType="num">
                                      <p:cBhvr>
                                        <p:cTn id="53" dur="1000" fill="hold"/>
                                        <p:tgtEl>
                                          <p:spTgt spid="196621"/>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96621"/>
                                        </p:tgtEl>
                                        <p:attrNameLst>
                                          <p:attrName>ppt_y</p:attrName>
                                        </p:attrNameLst>
                                      </p:cBhvr>
                                      <p:tavLst>
                                        <p:tav tm="0" fmla="#ppt_y+(sin(-2*pi*(1-$))*-#ppt_x+cos(-2*pi*(1-$))*(1-#ppt_y))*(1-$)">
                                          <p:val>
                                            <p:fltVal val="0"/>
                                          </p:val>
                                        </p:tav>
                                        <p:tav tm="100000">
                                          <p:val>
                                            <p:fltVal val="1"/>
                                          </p:val>
                                        </p:tav>
                                      </p:tavLst>
                                    </p:anim>
                                  </p:childTnLst>
                                </p:cTn>
                              </p:par>
                            </p:childTnLst>
                          </p:cTn>
                        </p:par>
                        <p:par>
                          <p:cTn id="55" fill="hold" nodeType="afterGroup">
                            <p:stCondLst>
                              <p:cond delay="6500"/>
                            </p:stCondLst>
                            <p:childTnLst>
                              <p:par>
                                <p:cTn id="56" presetID="23" presetClass="entr" presetSubtype="16" fill="hold" grpId="0" nodeType="afterEffect">
                                  <p:stCondLst>
                                    <p:cond delay="0"/>
                                  </p:stCondLst>
                                  <p:childTnLst>
                                    <p:set>
                                      <p:cBhvr>
                                        <p:cTn id="57" dur="1" fill="hold">
                                          <p:stCondLst>
                                            <p:cond delay="0"/>
                                          </p:stCondLst>
                                        </p:cTn>
                                        <p:tgtEl>
                                          <p:spTgt spid="196622"/>
                                        </p:tgtEl>
                                        <p:attrNameLst>
                                          <p:attrName>style.visibility</p:attrName>
                                        </p:attrNameLst>
                                      </p:cBhvr>
                                      <p:to>
                                        <p:strVal val="visible"/>
                                      </p:to>
                                    </p:set>
                                    <p:anim calcmode="lin" valueType="num">
                                      <p:cBhvr>
                                        <p:cTn id="58" dur="500" fill="hold"/>
                                        <p:tgtEl>
                                          <p:spTgt spid="196622"/>
                                        </p:tgtEl>
                                        <p:attrNameLst>
                                          <p:attrName>ppt_w</p:attrName>
                                        </p:attrNameLst>
                                      </p:cBhvr>
                                      <p:tavLst>
                                        <p:tav tm="0">
                                          <p:val>
                                            <p:fltVal val="0"/>
                                          </p:val>
                                        </p:tav>
                                        <p:tav tm="100000">
                                          <p:val>
                                            <p:strVal val="#ppt_w"/>
                                          </p:val>
                                        </p:tav>
                                      </p:tavLst>
                                    </p:anim>
                                    <p:anim calcmode="lin" valueType="num">
                                      <p:cBhvr>
                                        <p:cTn id="59" dur="500" fill="hold"/>
                                        <p:tgtEl>
                                          <p:spTgt spid="196622"/>
                                        </p:tgtEl>
                                        <p:attrNameLst>
                                          <p:attrName>ppt_h</p:attrName>
                                        </p:attrNameLst>
                                      </p:cBhvr>
                                      <p:tavLst>
                                        <p:tav tm="0">
                                          <p:val>
                                            <p:fltVal val="0"/>
                                          </p:val>
                                        </p:tav>
                                        <p:tav tm="100000">
                                          <p:val>
                                            <p:strVal val="#ppt_h"/>
                                          </p:val>
                                        </p:tav>
                                      </p:tavLst>
                                    </p:anim>
                                  </p:childTnLst>
                                </p:cTn>
                              </p:par>
                            </p:childTnLst>
                          </p:cTn>
                        </p:par>
                        <p:par>
                          <p:cTn id="60" fill="hold" nodeType="afterGroup">
                            <p:stCondLst>
                              <p:cond delay="7000"/>
                            </p:stCondLst>
                            <p:childTnLst>
                              <p:par>
                                <p:cTn id="61" presetID="23" presetClass="entr" presetSubtype="16" fill="hold" grpId="0" nodeType="afterEffect">
                                  <p:stCondLst>
                                    <p:cond delay="0"/>
                                  </p:stCondLst>
                                  <p:childTnLst>
                                    <p:set>
                                      <p:cBhvr>
                                        <p:cTn id="62" dur="1" fill="hold">
                                          <p:stCondLst>
                                            <p:cond delay="0"/>
                                          </p:stCondLst>
                                        </p:cTn>
                                        <p:tgtEl>
                                          <p:spTgt spid="196623"/>
                                        </p:tgtEl>
                                        <p:attrNameLst>
                                          <p:attrName>style.visibility</p:attrName>
                                        </p:attrNameLst>
                                      </p:cBhvr>
                                      <p:to>
                                        <p:strVal val="visible"/>
                                      </p:to>
                                    </p:set>
                                    <p:anim calcmode="lin" valueType="num">
                                      <p:cBhvr>
                                        <p:cTn id="63" dur="500" fill="hold"/>
                                        <p:tgtEl>
                                          <p:spTgt spid="196623"/>
                                        </p:tgtEl>
                                        <p:attrNameLst>
                                          <p:attrName>ppt_w</p:attrName>
                                        </p:attrNameLst>
                                      </p:cBhvr>
                                      <p:tavLst>
                                        <p:tav tm="0">
                                          <p:val>
                                            <p:fltVal val="0"/>
                                          </p:val>
                                        </p:tav>
                                        <p:tav tm="100000">
                                          <p:val>
                                            <p:strVal val="#ppt_w"/>
                                          </p:val>
                                        </p:tav>
                                      </p:tavLst>
                                    </p:anim>
                                    <p:anim calcmode="lin" valueType="num">
                                      <p:cBhvr>
                                        <p:cTn id="64" dur="500" fill="hold"/>
                                        <p:tgtEl>
                                          <p:spTgt spid="196623"/>
                                        </p:tgtEl>
                                        <p:attrNameLst>
                                          <p:attrName>ppt_h</p:attrName>
                                        </p:attrNameLst>
                                      </p:cBhvr>
                                      <p:tavLst>
                                        <p:tav tm="0">
                                          <p:val>
                                            <p:fltVal val="0"/>
                                          </p:val>
                                        </p:tav>
                                        <p:tav tm="100000">
                                          <p:val>
                                            <p:strVal val="#ppt_h"/>
                                          </p:val>
                                        </p:tav>
                                      </p:tavLst>
                                    </p:anim>
                                  </p:childTnLst>
                                </p:cTn>
                              </p:par>
                            </p:childTnLst>
                          </p:cTn>
                        </p:par>
                        <p:par>
                          <p:cTn id="65" fill="hold" nodeType="afterGroup">
                            <p:stCondLst>
                              <p:cond delay="7500"/>
                            </p:stCondLst>
                            <p:childTnLst>
                              <p:par>
                                <p:cTn id="66" presetID="23" presetClass="entr" presetSubtype="16" fill="hold" grpId="0" nodeType="afterEffect">
                                  <p:stCondLst>
                                    <p:cond delay="0"/>
                                  </p:stCondLst>
                                  <p:childTnLst>
                                    <p:set>
                                      <p:cBhvr>
                                        <p:cTn id="67" dur="1" fill="hold">
                                          <p:stCondLst>
                                            <p:cond delay="0"/>
                                          </p:stCondLst>
                                        </p:cTn>
                                        <p:tgtEl>
                                          <p:spTgt spid="196625"/>
                                        </p:tgtEl>
                                        <p:attrNameLst>
                                          <p:attrName>style.visibility</p:attrName>
                                        </p:attrNameLst>
                                      </p:cBhvr>
                                      <p:to>
                                        <p:strVal val="visible"/>
                                      </p:to>
                                    </p:set>
                                    <p:anim calcmode="lin" valueType="num">
                                      <p:cBhvr>
                                        <p:cTn id="68" dur="500" fill="hold"/>
                                        <p:tgtEl>
                                          <p:spTgt spid="196625"/>
                                        </p:tgtEl>
                                        <p:attrNameLst>
                                          <p:attrName>ppt_w</p:attrName>
                                        </p:attrNameLst>
                                      </p:cBhvr>
                                      <p:tavLst>
                                        <p:tav tm="0">
                                          <p:val>
                                            <p:fltVal val="0"/>
                                          </p:val>
                                        </p:tav>
                                        <p:tav tm="100000">
                                          <p:val>
                                            <p:strVal val="#ppt_w"/>
                                          </p:val>
                                        </p:tav>
                                      </p:tavLst>
                                    </p:anim>
                                    <p:anim calcmode="lin" valueType="num">
                                      <p:cBhvr>
                                        <p:cTn id="69" dur="500" fill="hold"/>
                                        <p:tgtEl>
                                          <p:spTgt spid="196625"/>
                                        </p:tgtEl>
                                        <p:attrNameLst>
                                          <p:attrName>ppt_h</p:attrName>
                                        </p:attrNameLst>
                                      </p:cBhvr>
                                      <p:tavLst>
                                        <p:tav tm="0">
                                          <p:val>
                                            <p:fltVal val="0"/>
                                          </p:val>
                                        </p:tav>
                                        <p:tav tm="100000">
                                          <p:val>
                                            <p:strVal val="#ppt_h"/>
                                          </p:val>
                                        </p:tav>
                                      </p:tavLst>
                                    </p:anim>
                                  </p:childTnLst>
                                </p:cTn>
                              </p:par>
                            </p:childTnLst>
                          </p:cTn>
                        </p:par>
                        <p:par>
                          <p:cTn id="70" fill="hold" nodeType="afterGroup">
                            <p:stCondLst>
                              <p:cond delay="8000"/>
                            </p:stCondLst>
                            <p:childTnLst>
                              <p:par>
                                <p:cTn id="71" presetID="23" presetClass="entr" presetSubtype="16" fill="hold" grpId="0" nodeType="afterEffect">
                                  <p:stCondLst>
                                    <p:cond delay="0"/>
                                  </p:stCondLst>
                                  <p:childTnLst>
                                    <p:set>
                                      <p:cBhvr>
                                        <p:cTn id="72" dur="1" fill="hold">
                                          <p:stCondLst>
                                            <p:cond delay="0"/>
                                          </p:stCondLst>
                                        </p:cTn>
                                        <p:tgtEl>
                                          <p:spTgt spid="196624"/>
                                        </p:tgtEl>
                                        <p:attrNameLst>
                                          <p:attrName>style.visibility</p:attrName>
                                        </p:attrNameLst>
                                      </p:cBhvr>
                                      <p:to>
                                        <p:strVal val="visible"/>
                                      </p:to>
                                    </p:set>
                                    <p:anim calcmode="lin" valueType="num">
                                      <p:cBhvr>
                                        <p:cTn id="73" dur="500" fill="hold"/>
                                        <p:tgtEl>
                                          <p:spTgt spid="196624"/>
                                        </p:tgtEl>
                                        <p:attrNameLst>
                                          <p:attrName>ppt_w</p:attrName>
                                        </p:attrNameLst>
                                      </p:cBhvr>
                                      <p:tavLst>
                                        <p:tav tm="0">
                                          <p:val>
                                            <p:fltVal val="0"/>
                                          </p:val>
                                        </p:tav>
                                        <p:tav tm="100000">
                                          <p:val>
                                            <p:strVal val="#ppt_w"/>
                                          </p:val>
                                        </p:tav>
                                      </p:tavLst>
                                    </p:anim>
                                    <p:anim calcmode="lin" valueType="num">
                                      <p:cBhvr>
                                        <p:cTn id="74" dur="500" fill="hold"/>
                                        <p:tgtEl>
                                          <p:spTgt spid="196624"/>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96626"/>
                                        </p:tgtEl>
                                        <p:attrNameLst>
                                          <p:attrName>style.visibility</p:attrName>
                                        </p:attrNameLst>
                                      </p:cBhvr>
                                      <p:to>
                                        <p:strVal val="visible"/>
                                      </p:to>
                                    </p:set>
                                    <p:anim calcmode="lin" valueType="num">
                                      <p:cBhvr>
                                        <p:cTn id="79" dur="500" fill="hold"/>
                                        <p:tgtEl>
                                          <p:spTgt spid="196626"/>
                                        </p:tgtEl>
                                        <p:attrNameLst>
                                          <p:attrName>ppt_w</p:attrName>
                                        </p:attrNameLst>
                                      </p:cBhvr>
                                      <p:tavLst>
                                        <p:tav tm="0">
                                          <p:val>
                                            <p:fltVal val="0"/>
                                          </p:val>
                                        </p:tav>
                                        <p:tav tm="100000">
                                          <p:val>
                                            <p:strVal val="#ppt_w"/>
                                          </p:val>
                                        </p:tav>
                                      </p:tavLst>
                                    </p:anim>
                                    <p:anim calcmode="lin" valueType="num">
                                      <p:cBhvr>
                                        <p:cTn id="80" dur="500" fill="hold"/>
                                        <p:tgtEl>
                                          <p:spTgt spid="1966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6" grpId="0" autoUpdateAnimBg="0"/>
      <p:bldP spid="196617" grpId="0" autoUpdateAnimBg="0"/>
      <p:bldP spid="196618" grpId="0" autoUpdateAnimBg="0"/>
      <p:bldP spid="196619" grpId="0" autoUpdateAnimBg="0"/>
      <p:bldP spid="196620" grpId="0" autoUpdateAnimBg="0"/>
      <p:bldP spid="196621" grpId="0" autoUpdateAnimBg="0"/>
      <p:bldP spid="196622" grpId="0" autoUpdateAnimBg="0"/>
      <p:bldP spid="196623" grpId="0" autoUpdateAnimBg="0"/>
      <p:bldP spid="196624" grpId="0" autoUpdateAnimBg="0"/>
      <p:bldP spid="196625" grpId="0" autoUpdateAnimBg="0"/>
      <p:bldP spid="196626" grpId="0" animBg="1" autoUpdateAnimBg="0"/>
      <p:bldP spid="196627"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rIns="34290"/>
          <a:lstStyle/>
          <a:p>
            <a:pPr eaLnBrk="1" hangingPunct="1"/>
            <a:r>
              <a:rPr lang="en-US" altLang="en-US" smtClean="0">
                <a:solidFill>
                  <a:schemeClr val="accent1"/>
                </a:solidFill>
              </a:rPr>
              <a:t>Related Research</a:t>
            </a:r>
          </a:p>
        </p:txBody>
      </p:sp>
      <p:sp>
        <p:nvSpPr>
          <p:cNvPr id="113667" name="Rectangle 3"/>
          <p:cNvSpPr>
            <a:spLocks noGrp="1" noChangeArrowheads="1"/>
          </p:cNvSpPr>
          <p:nvPr>
            <p:ph type="body" idx="1"/>
          </p:nvPr>
        </p:nvSpPr>
        <p:spPr/>
        <p:txBody>
          <a:bodyPr rIns="34290" anchor="ctr"/>
          <a:lstStyle/>
          <a:p>
            <a:pPr marL="698500" indent="-444500" eaLnBrk="1" hangingPunct="1">
              <a:buSzPct val="171000"/>
              <a:buFont typeface="Thonburi" charset="0"/>
              <a:buChar char="•"/>
            </a:pPr>
            <a:r>
              <a:rPr lang="en-US" altLang="en-US" smtClean="0">
                <a:solidFill>
                  <a:schemeClr val="accent1"/>
                </a:solidFill>
              </a:rPr>
              <a:t>It has been proven that the inverse equation exists</a:t>
            </a:r>
          </a:p>
          <a:p>
            <a:pPr marL="698500" indent="-444500" eaLnBrk="1" hangingPunct="1">
              <a:buSzPct val="171000"/>
              <a:buFont typeface="Thonburi" charset="0"/>
              <a:buChar char="•"/>
            </a:pPr>
            <a:r>
              <a:rPr lang="en-US" altLang="en-US" smtClean="0">
                <a:solidFill>
                  <a:schemeClr val="accent1"/>
                </a:solidFill>
              </a:rPr>
              <a:t>Symbolic regression with GP has successfully found both differential equations and inverse functions</a:t>
            </a:r>
          </a:p>
          <a:p>
            <a:pPr marL="698500" indent="-444500" eaLnBrk="1" hangingPunct="1">
              <a:buSzPct val="171000"/>
              <a:buFont typeface="Thonburi" charset="0"/>
              <a:buChar char="•"/>
            </a:pPr>
            <a:r>
              <a:rPr lang="en-US" altLang="en-US" smtClean="0">
                <a:solidFill>
                  <a:schemeClr val="accent1"/>
                </a:solidFill>
              </a:rPr>
              <a:t>Similar inverse problems in thermodynamics and geothermal research have been solved</a:t>
            </a:r>
          </a:p>
        </p:txBody>
      </p:sp>
    </p:spTree>
  </p:cSld>
  <p:clrMapOvr>
    <a:masterClrMapping/>
  </p:clrMapOvr>
  <p:transition>
    <p:push dir="u"/>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56213" y="3154363"/>
            <a:ext cx="1762125" cy="1004887"/>
            <a:chOff x="0" y="8"/>
            <a:chExt cx="1232" cy="703"/>
          </a:xfrm>
        </p:grpSpPr>
        <p:sp>
          <p:nvSpPr>
            <p:cNvPr id="114705" name="Line 3"/>
            <p:cNvSpPr>
              <a:spLocks noChangeShapeType="1"/>
            </p:cNvSpPr>
            <p:nvPr/>
          </p:nvSpPr>
          <p:spPr bwMode="auto">
            <a:xfrm flipH="1">
              <a:off x="0" y="352"/>
              <a:ext cx="1232" cy="0"/>
            </a:xfrm>
            <a:prstGeom prst="line">
              <a:avLst/>
            </a:prstGeom>
            <a:noFill/>
            <a:ln w="63500">
              <a:solidFill>
                <a:srgbClr val="FCFFFE"/>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4706" name="Rectangle 4"/>
            <p:cNvSpPr>
              <a:spLocks/>
            </p:cNvSpPr>
            <p:nvPr/>
          </p:nvSpPr>
          <p:spPr bwMode="auto">
            <a:xfrm>
              <a:off x="141" y="8"/>
              <a:ext cx="946"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solidFill>
                    <a:schemeClr val="accent1"/>
                  </a:solidFill>
                  <a:latin typeface="Gill Sans" charset="0"/>
                  <a:sym typeface="Gill Sans" charset="0"/>
                </a:rPr>
                <a:t>Candidate</a:t>
              </a:r>
              <a:r>
                <a:rPr lang="en-US" altLang="en-US" sz="2200">
                  <a:latin typeface="Gill Sans" charset="0"/>
                  <a:sym typeface="Gill Sans" charset="0"/>
                </a:rPr>
                <a:t> </a:t>
              </a:r>
            </a:p>
            <a:p>
              <a:pPr algn="ctr"/>
              <a:endParaRPr lang="en-US" altLang="en-US" sz="2200">
                <a:latin typeface="Gill Sans" charset="0"/>
                <a:sym typeface="Gill Sans" charset="0"/>
              </a:endParaRPr>
            </a:p>
            <a:p>
              <a:pPr algn="ctr"/>
              <a:r>
                <a:rPr lang="en-US" altLang="en-US" sz="2200">
                  <a:solidFill>
                    <a:schemeClr val="accent1"/>
                  </a:solidFill>
                  <a:latin typeface="Gill Sans" charset="0"/>
                  <a:sym typeface="Gill Sans" charset="0"/>
                </a:rPr>
                <a:t>Solutions</a:t>
              </a:r>
            </a:p>
          </p:txBody>
        </p:sp>
      </p:grpSp>
      <p:grpSp>
        <p:nvGrpSpPr>
          <p:cNvPr id="3" name="Group 5"/>
          <p:cNvGrpSpPr>
            <a:grpSpLocks/>
          </p:cNvGrpSpPr>
          <p:nvPr/>
        </p:nvGrpSpPr>
        <p:grpSpPr bwMode="auto">
          <a:xfrm>
            <a:off x="5292725" y="4960938"/>
            <a:ext cx="1873250" cy="1004887"/>
            <a:chOff x="0" y="8"/>
            <a:chExt cx="1312" cy="703"/>
          </a:xfrm>
        </p:grpSpPr>
        <p:sp>
          <p:nvSpPr>
            <p:cNvPr id="114703" name="Line 6"/>
            <p:cNvSpPr>
              <a:spLocks noChangeShapeType="1"/>
            </p:cNvSpPr>
            <p:nvPr/>
          </p:nvSpPr>
          <p:spPr bwMode="auto">
            <a:xfrm>
              <a:off x="0" y="352"/>
              <a:ext cx="1312" cy="0"/>
            </a:xfrm>
            <a:prstGeom prst="line">
              <a:avLst/>
            </a:prstGeom>
            <a:noFill/>
            <a:ln w="63500">
              <a:solidFill>
                <a:srgbClr val="FCFFFE"/>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4704" name="Rectangle 7"/>
            <p:cNvSpPr>
              <a:spLocks/>
            </p:cNvSpPr>
            <p:nvPr/>
          </p:nvSpPr>
          <p:spPr bwMode="auto">
            <a:xfrm>
              <a:off x="190" y="8"/>
              <a:ext cx="925"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solidFill>
                    <a:schemeClr val="accent1"/>
                  </a:solidFill>
                  <a:latin typeface="Gill Sans" charset="0"/>
                  <a:sym typeface="Gill Sans" charset="0"/>
                </a:rPr>
                <a:t>Population</a:t>
              </a:r>
            </a:p>
            <a:p>
              <a:pPr algn="ctr"/>
              <a:endParaRPr lang="en-US" altLang="en-US" sz="2200">
                <a:latin typeface="Gill Sans" charset="0"/>
                <a:sym typeface="Gill Sans" charset="0"/>
              </a:endParaRPr>
            </a:p>
            <a:p>
              <a:pPr algn="ctr"/>
              <a:r>
                <a:rPr lang="en-US" altLang="en-US" sz="2200">
                  <a:solidFill>
                    <a:schemeClr val="accent1"/>
                  </a:solidFill>
                  <a:latin typeface="Gill Sans" charset="0"/>
                  <a:sym typeface="Gill Sans" charset="0"/>
                </a:rPr>
                <a:t>Fitness</a:t>
              </a:r>
            </a:p>
          </p:txBody>
        </p:sp>
      </p:grpSp>
      <p:sp>
        <p:nvSpPr>
          <p:cNvPr id="114692" name="Rectangle 8"/>
          <p:cNvSpPr>
            <a:spLocks noGrp="1" noChangeArrowheads="1"/>
          </p:cNvSpPr>
          <p:nvPr>
            <p:ph type="title"/>
          </p:nvPr>
        </p:nvSpPr>
        <p:spPr>
          <a:xfrm>
            <a:off x="574675" y="304800"/>
            <a:ext cx="8001000" cy="914400"/>
          </a:xfrm>
        </p:spPr>
        <p:txBody>
          <a:bodyPr rIns="34290"/>
          <a:lstStyle/>
          <a:p>
            <a:pPr eaLnBrk="1" hangingPunct="1"/>
            <a:r>
              <a:rPr lang="en-US" altLang="en-US" smtClean="0">
                <a:solidFill>
                  <a:schemeClr val="accent1"/>
                </a:solidFill>
              </a:rPr>
              <a:t>Interdisciplinary Work</a:t>
            </a:r>
          </a:p>
        </p:txBody>
      </p:sp>
      <p:sp>
        <p:nvSpPr>
          <p:cNvPr id="198665" name="Rectangle 9"/>
          <p:cNvSpPr>
            <a:spLocks noGrp="1" noChangeArrowheads="1"/>
          </p:cNvSpPr>
          <p:nvPr>
            <p:ph type="body" idx="1"/>
          </p:nvPr>
        </p:nvSpPr>
        <p:spPr>
          <a:xfrm>
            <a:off x="0" y="1565275"/>
            <a:ext cx="8991600" cy="1166813"/>
          </a:xfrm>
        </p:spPr>
        <p:txBody>
          <a:bodyPr rIns="34290" anchor="ctr"/>
          <a:lstStyle/>
          <a:p>
            <a:pPr marL="698500" indent="-444500" eaLnBrk="1" hangingPunct="1">
              <a:buSzPct val="171000"/>
              <a:buFont typeface="Thonburi" charset="0"/>
              <a:buChar char="•"/>
            </a:pPr>
            <a:r>
              <a:rPr lang="en-US" altLang="en-US" smtClean="0">
                <a:solidFill>
                  <a:schemeClr val="accent1"/>
                </a:solidFill>
              </a:rPr>
              <a:t>Collaboration between Environmental Engineering, Computer Science, and Math</a:t>
            </a:r>
          </a:p>
        </p:txBody>
      </p:sp>
      <p:sp>
        <p:nvSpPr>
          <p:cNvPr id="198666" name="AutoShape 10"/>
          <p:cNvSpPr>
            <a:spLocks/>
          </p:cNvSpPr>
          <p:nvPr/>
        </p:nvSpPr>
        <p:spPr bwMode="auto">
          <a:xfrm>
            <a:off x="593725" y="2765425"/>
            <a:ext cx="4699000" cy="3429000"/>
          </a:xfrm>
          <a:prstGeom prst="roundRect">
            <a:avLst>
              <a:gd name="adj" fmla="val 5000"/>
            </a:avLst>
          </a:prstGeom>
          <a:gradFill rotWithShape="0">
            <a:gsLst>
              <a:gs pos="0">
                <a:srgbClr val="464558"/>
              </a:gs>
              <a:gs pos="100000">
                <a:srgbClr val="FFFFFF"/>
              </a:gs>
            </a:gsLst>
            <a:lin ang="17940000" scaled="1"/>
          </a:gradFill>
          <a:ln w="25400">
            <a:solidFill>
              <a:srgbClr val="000000"/>
            </a:solidFill>
            <a:round/>
            <a:headEnd/>
            <a:tailEnd/>
          </a:ln>
          <a:effectLst>
            <a:outerShdw dist="12699" dir="5400000" algn="ctr" rotWithShape="0">
              <a:schemeClr val="bg2">
                <a:alpha val="50000"/>
              </a:schemeClr>
            </a:outerShdw>
          </a:effec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sp>
        <p:nvSpPr>
          <p:cNvPr id="198667" name="Line 11"/>
          <p:cNvSpPr>
            <a:spLocks noChangeShapeType="1"/>
          </p:cNvSpPr>
          <p:nvPr/>
        </p:nvSpPr>
        <p:spPr bwMode="auto">
          <a:xfrm rot="10800000">
            <a:off x="3863975" y="3611563"/>
            <a:ext cx="136525" cy="1509712"/>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68" name="Oval 12"/>
          <p:cNvSpPr>
            <a:spLocks/>
          </p:cNvSpPr>
          <p:nvPr/>
        </p:nvSpPr>
        <p:spPr bwMode="auto">
          <a:xfrm>
            <a:off x="2663825" y="3040063"/>
            <a:ext cx="2273300" cy="754062"/>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Parent Selection</a:t>
            </a:r>
          </a:p>
        </p:txBody>
      </p:sp>
      <p:sp>
        <p:nvSpPr>
          <p:cNvPr id="198669" name="Line 13"/>
          <p:cNvSpPr>
            <a:spLocks noChangeShapeType="1"/>
          </p:cNvSpPr>
          <p:nvPr/>
        </p:nvSpPr>
        <p:spPr bwMode="auto">
          <a:xfrm>
            <a:off x="2308225" y="4743450"/>
            <a:ext cx="1143000" cy="617538"/>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70" name="Oval 14"/>
          <p:cNvSpPr>
            <a:spLocks/>
          </p:cNvSpPr>
          <p:nvPr/>
        </p:nvSpPr>
        <p:spPr bwMode="auto">
          <a:xfrm>
            <a:off x="2819400" y="5086350"/>
            <a:ext cx="2286000" cy="754063"/>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Reproduction</a:t>
            </a:r>
          </a:p>
        </p:txBody>
      </p:sp>
      <p:sp>
        <p:nvSpPr>
          <p:cNvPr id="198671" name="Line 15"/>
          <p:cNvSpPr>
            <a:spLocks noChangeShapeType="1"/>
          </p:cNvSpPr>
          <p:nvPr/>
        </p:nvSpPr>
        <p:spPr bwMode="auto">
          <a:xfrm flipH="1">
            <a:off x="1749425" y="3417888"/>
            <a:ext cx="890588" cy="719137"/>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72" name="Oval 16"/>
          <p:cNvSpPr>
            <a:spLocks/>
          </p:cNvSpPr>
          <p:nvPr/>
        </p:nvSpPr>
        <p:spPr bwMode="auto">
          <a:xfrm>
            <a:off x="685800" y="4092575"/>
            <a:ext cx="1989138" cy="754063"/>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Competition</a:t>
            </a:r>
          </a:p>
        </p:txBody>
      </p:sp>
      <p:sp>
        <p:nvSpPr>
          <p:cNvPr id="198673" name="Rectangle 17"/>
          <p:cNvSpPr>
            <a:spLocks/>
          </p:cNvSpPr>
          <p:nvPr/>
        </p:nvSpPr>
        <p:spPr bwMode="auto">
          <a:xfrm>
            <a:off x="898525" y="6289675"/>
            <a:ext cx="39798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dirty="0">
                <a:solidFill>
                  <a:schemeClr val="accent1"/>
                </a:solidFill>
                <a:latin typeface="Gill Sans" charset="0"/>
                <a:sym typeface="Gill Sans" charset="0"/>
              </a:rPr>
              <a:t>Genetic Programming Algorithm</a:t>
            </a:r>
          </a:p>
        </p:txBody>
      </p:sp>
      <p:sp>
        <p:nvSpPr>
          <p:cNvPr id="198674" name="AutoShape 18"/>
          <p:cNvSpPr>
            <a:spLocks/>
          </p:cNvSpPr>
          <p:nvPr/>
        </p:nvSpPr>
        <p:spPr bwMode="auto">
          <a:xfrm>
            <a:off x="7029450" y="3178175"/>
            <a:ext cx="1520825" cy="2593975"/>
          </a:xfrm>
          <a:prstGeom prst="roundRect">
            <a:avLst>
              <a:gd name="adj" fmla="val 11278"/>
            </a:avLst>
          </a:prstGeom>
          <a:gradFill rotWithShape="0">
            <a:gsLst>
              <a:gs pos="0">
                <a:srgbClr val="464558"/>
              </a:gs>
              <a:gs pos="100000">
                <a:srgbClr val="D3D3D3"/>
              </a:gs>
            </a:gsLst>
            <a:lin ang="17940000" scaled="1"/>
          </a:gradFill>
          <a:ln w="25400">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chemeClr val="accent1"/>
                </a:solidFill>
                <a:effectLst>
                  <a:outerShdw blurRad="38100" dist="38100" dir="2700000" algn="tl">
                    <a:srgbClr val="000000"/>
                  </a:outerShdw>
                </a:effectLst>
                <a:latin typeface="Gill Sans" charset="0"/>
                <a:sym typeface="Gill Sans" charset="0"/>
              </a:rPr>
              <a:t>Forward Diffusion Equation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p:tmPct val="10000"/>
                                  </p:iterate>
                                  <p:childTnLst>
                                    <p:set>
                                      <p:cBhvr>
                                        <p:cTn id="6" dur="1" fill="hold">
                                          <p:stCondLst>
                                            <p:cond delay="0"/>
                                          </p:stCondLst>
                                        </p:cTn>
                                        <p:tgtEl>
                                          <p:spTgt spid="198665"/>
                                        </p:tgtEl>
                                        <p:attrNameLst>
                                          <p:attrName>style.visibility</p:attrName>
                                        </p:attrNameLst>
                                      </p:cBhvr>
                                      <p:to>
                                        <p:strVal val="visible"/>
                                      </p:to>
                                    </p:set>
                                    <p:anim calcmode="lin" valueType="num">
                                      <p:cBhvr>
                                        <p:cTn id="7" dur="75" fill="hold"/>
                                        <p:tgtEl>
                                          <p:spTgt spid="198665"/>
                                        </p:tgtEl>
                                        <p:attrNameLst>
                                          <p:attrName>ppt_w</p:attrName>
                                        </p:attrNameLst>
                                      </p:cBhvr>
                                      <p:tavLst>
                                        <p:tav tm="0">
                                          <p:val>
                                            <p:fltVal val="0"/>
                                          </p:val>
                                        </p:tav>
                                        <p:tav tm="100000">
                                          <p:val>
                                            <p:strVal val="#ppt_w"/>
                                          </p:val>
                                        </p:tav>
                                      </p:tavLst>
                                    </p:anim>
                                    <p:anim calcmode="lin" valueType="num">
                                      <p:cBhvr>
                                        <p:cTn id="8" dur="75" fill="hold"/>
                                        <p:tgtEl>
                                          <p:spTgt spid="19866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entr" presetSubtype="205919524" fill="hold" grpId="0" nodeType="clickEffect">
                                  <p:stCondLst>
                                    <p:cond delay="0"/>
                                  </p:stCondLst>
                                  <p:childTnLst>
                                    <p:set>
                                      <p:cBhvr>
                                        <p:cTn id="12" dur="1" fill="hold">
                                          <p:stCondLst>
                                            <p:cond delay="499"/>
                                          </p:stCondLst>
                                        </p:cTn>
                                        <p:tgtEl>
                                          <p:spTgt spid="198666"/>
                                        </p:tgtEl>
                                        <p:attrNameLst>
                                          <p:attrName>style.visibility</p:attrName>
                                        </p:attrNameLst>
                                      </p:cBhvr>
                                      <p:to>
                                        <p:strVal val="visible"/>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98668"/>
                                        </p:tgtEl>
                                        <p:attrNameLst>
                                          <p:attrName>style.visibility</p:attrName>
                                        </p:attrNameLst>
                                      </p:cBhvr>
                                      <p:to>
                                        <p:strVal val="visible"/>
                                      </p:to>
                                    </p:set>
                                    <p:anim calcmode="lin" valueType="num">
                                      <p:cBhvr>
                                        <p:cTn id="16" dur="500" fill="hold"/>
                                        <p:tgtEl>
                                          <p:spTgt spid="198668"/>
                                        </p:tgtEl>
                                        <p:attrNameLst>
                                          <p:attrName>ppt_w</p:attrName>
                                        </p:attrNameLst>
                                      </p:cBhvr>
                                      <p:tavLst>
                                        <p:tav tm="0">
                                          <p:val>
                                            <p:fltVal val="0"/>
                                          </p:val>
                                        </p:tav>
                                        <p:tav tm="100000">
                                          <p:val>
                                            <p:strVal val="#ppt_w"/>
                                          </p:val>
                                        </p:tav>
                                      </p:tavLst>
                                    </p:anim>
                                    <p:anim calcmode="lin" valueType="num">
                                      <p:cBhvr>
                                        <p:cTn id="17" dur="500" fill="hold"/>
                                        <p:tgtEl>
                                          <p:spTgt spid="198668"/>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0" presetClass="entr" presetSubtype="155237364" fill="hold" nodeType="afterEffect">
                                  <p:stCondLst>
                                    <p:cond delay="0"/>
                                  </p:stCondLst>
                                  <p:childTnLst>
                                    <p:set>
                                      <p:cBhvr>
                                        <p:cTn id="20" dur="1" fill="hold">
                                          <p:stCondLst>
                                            <p:cond delay="499"/>
                                          </p:stCondLst>
                                        </p:cTn>
                                        <p:tgtEl>
                                          <p:spTgt spid="198667"/>
                                        </p:tgtEl>
                                        <p:attrNameLst>
                                          <p:attrName>style.visibility</p:attrName>
                                        </p:attrNameLst>
                                      </p:cBhvr>
                                      <p:to>
                                        <p:strVal val="visible"/>
                                      </p:to>
                                    </p:set>
                                  </p:childTnLst>
                                </p:cTn>
                              </p:par>
                            </p:childTnLst>
                          </p:cTn>
                        </p:par>
                        <p:par>
                          <p:cTn id="21" fill="hold" nodeType="afterGroup">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198670"/>
                                        </p:tgtEl>
                                        <p:attrNameLst>
                                          <p:attrName>style.visibility</p:attrName>
                                        </p:attrNameLst>
                                      </p:cBhvr>
                                      <p:to>
                                        <p:strVal val="visible"/>
                                      </p:to>
                                    </p:set>
                                    <p:anim calcmode="lin" valueType="num">
                                      <p:cBhvr>
                                        <p:cTn id="24" dur="500" fill="hold"/>
                                        <p:tgtEl>
                                          <p:spTgt spid="198670"/>
                                        </p:tgtEl>
                                        <p:attrNameLst>
                                          <p:attrName>ppt_w</p:attrName>
                                        </p:attrNameLst>
                                      </p:cBhvr>
                                      <p:tavLst>
                                        <p:tav tm="0">
                                          <p:val>
                                            <p:fltVal val="0"/>
                                          </p:val>
                                        </p:tav>
                                        <p:tav tm="100000">
                                          <p:val>
                                            <p:strVal val="#ppt_w"/>
                                          </p:val>
                                        </p:tav>
                                      </p:tavLst>
                                    </p:anim>
                                    <p:anim calcmode="lin" valueType="num">
                                      <p:cBhvr>
                                        <p:cTn id="25" dur="500" fill="hold"/>
                                        <p:tgtEl>
                                          <p:spTgt spid="198670"/>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000"/>
                            </p:stCondLst>
                            <p:childTnLst>
                              <p:par>
                                <p:cTn id="27" presetID="0" presetClass="entr" presetSubtype="155207240" fill="hold" nodeType="afterEffect">
                                  <p:stCondLst>
                                    <p:cond delay="0"/>
                                  </p:stCondLst>
                                  <p:childTnLst>
                                    <p:set>
                                      <p:cBhvr>
                                        <p:cTn id="28" dur="1" fill="hold">
                                          <p:stCondLst>
                                            <p:cond delay="499"/>
                                          </p:stCondLst>
                                        </p:cTn>
                                        <p:tgtEl>
                                          <p:spTgt spid="198669"/>
                                        </p:tgtEl>
                                        <p:attrNameLst>
                                          <p:attrName>style.visibility</p:attrName>
                                        </p:attrNameLst>
                                      </p:cBhvr>
                                      <p:to>
                                        <p:strVal val="visible"/>
                                      </p:to>
                                    </p:set>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98672"/>
                                        </p:tgtEl>
                                        <p:attrNameLst>
                                          <p:attrName>style.visibility</p:attrName>
                                        </p:attrNameLst>
                                      </p:cBhvr>
                                      <p:to>
                                        <p:strVal val="visible"/>
                                      </p:to>
                                    </p:set>
                                    <p:anim calcmode="lin" valueType="num">
                                      <p:cBhvr>
                                        <p:cTn id="32" dur="500" fill="hold"/>
                                        <p:tgtEl>
                                          <p:spTgt spid="198672"/>
                                        </p:tgtEl>
                                        <p:attrNameLst>
                                          <p:attrName>ppt_w</p:attrName>
                                        </p:attrNameLst>
                                      </p:cBhvr>
                                      <p:tavLst>
                                        <p:tav tm="0">
                                          <p:val>
                                            <p:fltVal val="0"/>
                                          </p:val>
                                        </p:tav>
                                        <p:tav tm="100000">
                                          <p:val>
                                            <p:strVal val="#ppt_w"/>
                                          </p:val>
                                        </p:tav>
                                      </p:tavLst>
                                    </p:anim>
                                    <p:anim calcmode="lin" valueType="num">
                                      <p:cBhvr>
                                        <p:cTn id="33" dur="500" fill="hold"/>
                                        <p:tgtEl>
                                          <p:spTgt spid="198672"/>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0" presetClass="entr" presetSubtype="155241908" fill="hold" nodeType="afterEffect">
                                  <p:stCondLst>
                                    <p:cond delay="0"/>
                                  </p:stCondLst>
                                  <p:childTnLst>
                                    <p:set>
                                      <p:cBhvr>
                                        <p:cTn id="36" dur="1" fill="hold">
                                          <p:stCondLst>
                                            <p:cond delay="499"/>
                                          </p:stCondLst>
                                        </p:cTn>
                                        <p:tgtEl>
                                          <p:spTgt spid="198671"/>
                                        </p:tgtEl>
                                        <p:attrNameLst>
                                          <p:attrName>style.visibility</p:attrName>
                                        </p:attrNameLst>
                                      </p:cBhvr>
                                      <p:to>
                                        <p:strVal val="visible"/>
                                      </p:to>
                                    </p:set>
                                  </p:childTnLst>
                                </p:cTn>
                              </p:par>
                            </p:childTnLst>
                          </p:cTn>
                        </p:par>
                        <p:par>
                          <p:cTn id="37" fill="hold" nodeType="afterGroup">
                            <p:stCondLst>
                              <p:cond delay="3500"/>
                            </p:stCondLst>
                            <p:childTnLst>
                              <p:par>
                                <p:cTn id="38" presetID="23" presetClass="entr" presetSubtype="32" fill="hold" grpId="0" nodeType="afterEffect">
                                  <p:stCondLst>
                                    <p:cond delay="0"/>
                                  </p:stCondLst>
                                  <p:childTnLst>
                                    <p:set>
                                      <p:cBhvr>
                                        <p:cTn id="39" dur="1" fill="hold">
                                          <p:stCondLst>
                                            <p:cond delay="0"/>
                                          </p:stCondLst>
                                        </p:cTn>
                                        <p:tgtEl>
                                          <p:spTgt spid="198673"/>
                                        </p:tgtEl>
                                        <p:attrNameLst>
                                          <p:attrName>style.visibility</p:attrName>
                                        </p:attrNameLst>
                                      </p:cBhvr>
                                      <p:to>
                                        <p:strVal val="visible"/>
                                      </p:to>
                                    </p:set>
                                    <p:anim calcmode="lin" valueType="num">
                                      <p:cBhvr>
                                        <p:cTn id="40" dur="500" fill="hold"/>
                                        <p:tgtEl>
                                          <p:spTgt spid="198673"/>
                                        </p:tgtEl>
                                        <p:attrNameLst>
                                          <p:attrName>ppt_w</p:attrName>
                                        </p:attrNameLst>
                                      </p:cBhvr>
                                      <p:tavLst>
                                        <p:tav tm="0">
                                          <p:val>
                                            <p:strVal val="4*#ppt_w"/>
                                          </p:val>
                                        </p:tav>
                                        <p:tav tm="100000">
                                          <p:val>
                                            <p:strVal val="#ppt_w"/>
                                          </p:val>
                                        </p:tav>
                                      </p:tavLst>
                                    </p:anim>
                                    <p:anim calcmode="lin" valueType="num">
                                      <p:cBhvr>
                                        <p:cTn id="41" dur="500" fill="hold"/>
                                        <p:tgtEl>
                                          <p:spTgt spid="198673"/>
                                        </p:tgtEl>
                                        <p:attrNameLst>
                                          <p:attrName>ppt_h</p:attrName>
                                        </p:attrNameLst>
                                      </p:cBhvr>
                                      <p:tavLst>
                                        <p:tav tm="0">
                                          <p:val>
                                            <p:strVal val="4*#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childTnLst>
                                </p:cTn>
                              </p:par>
                            </p:childTnLst>
                          </p:cTn>
                        </p:par>
                        <p:par>
                          <p:cTn id="48" fill="hold" nodeType="afterGroup">
                            <p:stCondLst>
                              <p:cond delay="500"/>
                            </p:stCondLst>
                            <p:childTnLst>
                              <p:par>
                                <p:cTn id="49" presetID="23" presetClass="entr" presetSubtype="16" fill="hold" grpId="0" nodeType="afterEffect">
                                  <p:stCondLst>
                                    <p:cond delay="0"/>
                                  </p:stCondLst>
                                  <p:childTnLst>
                                    <p:set>
                                      <p:cBhvr>
                                        <p:cTn id="50" dur="1" fill="hold">
                                          <p:stCondLst>
                                            <p:cond delay="0"/>
                                          </p:stCondLst>
                                        </p:cTn>
                                        <p:tgtEl>
                                          <p:spTgt spid="198674"/>
                                        </p:tgtEl>
                                        <p:attrNameLst>
                                          <p:attrName>style.visibility</p:attrName>
                                        </p:attrNameLst>
                                      </p:cBhvr>
                                      <p:to>
                                        <p:strVal val="visible"/>
                                      </p:to>
                                    </p:set>
                                    <p:anim calcmode="lin" valueType="num">
                                      <p:cBhvr>
                                        <p:cTn id="51" dur="500" fill="hold"/>
                                        <p:tgtEl>
                                          <p:spTgt spid="198674"/>
                                        </p:tgtEl>
                                        <p:attrNameLst>
                                          <p:attrName>ppt_w</p:attrName>
                                        </p:attrNameLst>
                                      </p:cBhvr>
                                      <p:tavLst>
                                        <p:tav tm="0">
                                          <p:val>
                                            <p:fltVal val="0"/>
                                          </p:val>
                                        </p:tav>
                                        <p:tav tm="100000">
                                          <p:val>
                                            <p:strVal val="#ppt_w"/>
                                          </p:val>
                                        </p:tav>
                                      </p:tavLst>
                                    </p:anim>
                                    <p:anim calcmode="lin" valueType="num">
                                      <p:cBhvr>
                                        <p:cTn id="52" dur="500" fill="hold"/>
                                        <p:tgtEl>
                                          <p:spTgt spid="198674"/>
                                        </p:tgtEl>
                                        <p:attrNameLst>
                                          <p:attrName>ppt_h</p:attrName>
                                        </p:attrNameLst>
                                      </p:cBhvr>
                                      <p:tavLst>
                                        <p:tav tm="0">
                                          <p:val>
                                            <p:fltVal val="0"/>
                                          </p:val>
                                        </p:tav>
                                        <p:tav tm="100000">
                                          <p:val>
                                            <p:strVal val="#ppt_h"/>
                                          </p:val>
                                        </p:tav>
                                      </p:tavLst>
                                    </p:anim>
                                  </p:childTnLst>
                                </p:cTn>
                              </p:par>
                            </p:childTnLst>
                          </p:cTn>
                        </p:par>
                        <p:par>
                          <p:cTn id="53" fill="hold" nodeType="afterGroup">
                            <p:stCondLst>
                              <p:cond delay="1000"/>
                            </p:stCondLst>
                            <p:childTnLst>
                              <p:par>
                                <p:cTn id="54" presetID="23" presetClass="entr" presetSubtype="16"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5" grpId="0" autoUpdateAnimBg="0"/>
      <p:bldP spid="198666" grpId="0" animBg="1"/>
      <p:bldP spid="198668" grpId="0" animBg="1" autoUpdateAnimBg="0"/>
      <p:bldP spid="198670" grpId="0" animBg="1" autoUpdateAnimBg="0"/>
      <p:bldP spid="198672" grpId="0" animBg="1" autoUpdateAnimBg="0"/>
      <p:bldP spid="198673" grpId="0" autoUpdateAnimBg="0"/>
      <p:bldP spid="198674" grpId="0"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Line 2"/>
          <p:cNvSpPr>
            <a:spLocks noChangeShapeType="1"/>
          </p:cNvSpPr>
          <p:nvPr/>
        </p:nvSpPr>
        <p:spPr bwMode="auto">
          <a:xfrm flipH="1">
            <a:off x="1703388" y="2479675"/>
            <a:ext cx="3405187" cy="7937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9683" name="Line 3"/>
          <p:cNvSpPr>
            <a:spLocks noChangeShapeType="1"/>
          </p:cNvSpPr>
          <p:nvPr/>
        </p:nvSpPr>
        <p:spPr bwMode="auto">
          <a:xfrm rot="10800000">
            <a:off x="5668963" y="2492375"/>
            <a:ext cx="1235075" cy="116522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4" name="Line 4"/>
          <p:cNvSpPr>
            <a:spLocks noChangeShapeType="1"/>
          </p:cNvSpPr>
          <p:nvPr/>
        </p:nvSpPr>
        <p:spPr bwMode="auto">
          <a:xfrm rot="10800000" flipH="1">
            <a:off x="6172200" y="4789488"/>
            <a:ext cx="708025" cy="109696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5" name="Line 5"/>
          <p:cNvSpPr>
            <a:spLocks noChangeShapeType="1"/>
          </p:cNvSpPr>
          <p:nvPr/>
        </p:nvSpPr>
        <p:spPr bwMode="auto">
          <a:xfrm>
            <a:off x="6915150" y="4835525"/>
            <a:ext cx="809625" cy="110807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6" name="Line 6"/>
          <p:cNvSpPr>
            <a:spLocks noChangeShapeType="1"/>
          </p:cNvSpPr>
          <p:nvPr/>
        </p:nvSpPr>
        <p:spPr bwMode="auto">
          <a:xfrm rot="10800000">
            <a:off x="6869113" y="3646488"/>
            <a:ext cx="34925" cy="116522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7" name="Line 7"/>
          <p:cNvSpPr>
            <a:spLocks noChangeShapeType="1"/>
          </p:cNvSpPr>
          <p:nvPr/>
        </p:nvSpPr>
        <p:spPr bwMode="auto">
          <a:xfrm rot="10800000" flipH="1">
            <a:off x="3497263" y="3646488"/>
            <a:ext cx="892175" cy="960437"/>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8" name="Line 8"/>
          <p:cNvSpPr>
            <a:spLocks noChangeShapeType="1"/>
          </p:cNvSpPr>
          <p:nvPr/>
        </p:nvSpPr>
        <p:spPr bwMode="auto">
          <a:xfrm>
            <a:off x="4446588" y="3668713"/>
            <a:ext cx="857250" cy="112077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9" name="Line 9"/>
          <p:cNvSpPr>
            <a:spLocks noChangeShapeType="1"/>
          </p:cNvSpPr>
          <p:nvPr/>
        </p:nvSpPr>
        <p:spPr bwMode="auto">
          <a:xfrm rot="10800000" flipH="1">
            <a:off x="4651375" y="2525713"/>
            <a:ext cx="927100" cy="86836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2" name="Rectangle 10"/>
          <p:cNvSpPr>
            <a:spLocks noGrp="1" noChangeArrowheads="1"/>
          </p:cNvSpPr>
          <p:nvPr>
            <p:ph type="title"/>
          </p:nvPr>
        </p:nvSpPr>
        <p:spPr/>
        <p:txBody>
          <a:bodyPr rIns="34290"/>
          <a:lstStyle/>
          <a:p>
            <a:pPr eaLnBrk="1" hangingPunct="1"/>
            <a:r>
              <a:rPr lang="en-US" altLang="en-US" sz="3400" dirty="0" smtClean="0">
                <a:solidFill>
                  <a:schemeClr val="accent1"/>
                </a:solidFill>
              </a:rPr>
              <a:t>Genetic Programming Background</a:t>
            </a:r>
          </a:p>
        </p:txBody>
      </p:sp>
      <p:sp>
        <p:nvSpPr>
          <p:cNvPr id="199691" name="Oval 11"/>
          <p:cNvSpPr>
            <a:spLocks/>
          </p:cNvSpPr>
          <p:nvPr/>
        </p:nvSpPr>
        <p:spPr bwMode="auto">
          <a:xfrm>
            <a:off x="5326063" y="2068513"/>
            <a:ext cx="785812"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2" name="Oval 12"/>
          <p:cNvSpPr>
            <a:spLocks/>
          </p:cNvSpPr>
          <p:nvPr/>
        </p:nvSpPr>
        <p:spPr bwMode="auto">
          <a:xfrm>
            <a:off x="4038600" y="3227388"/>
            <a:ext cx="785813"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3" name="Oval 13"/>
          <p:cNvSpPr>
            <a:spLocks/>
          </p:cNvSpPr>
          <p:nvPr/>
        </p:nvSpPr>
        <p:spPr bwMode="auto">
          <a:xfrm>
            <a:off x="4932363" y="4394200"/>
            <a:ext cx="787400"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4" name="Oval 14"/>
          <p:cNvSpPr>
            <a:spLocks/>
          </p:cNvSpPr>
          <p:nvPr/>
        </p:nvSpPr>
        <p:spPr bwMode="auto">
          <a:xfrm>
            <a:off x="6438900" y="3236119"/>
            <a:ext cx="952500"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Sin</a:t>
            </a:r>
          </a:p>
        </p:txBody>
      </p:sp>
      <p:sp>
        <p:nvSpPr>
          <p:cNvPr id="199695" name="Oval 15"/>
          <p:cNvSpPr>
            <a:spLocks/>
          </p:cNvSpPr>
          <p:nvPr/>
        </p:nvSpPr>
        <p:spPr bwMode="auto">
          <a:xfrm>
            <a:off x="6515100" y="4394200"/>
            <a:ext cx="785813"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6" name="Oval 16"/>
          <p:cNvSpPr>
            <a:spLocks/>
          </p:cNvSpPr>
          <p:nvPr/>
        </p:nvSpPr>
        <p:spPr bwMode="auto">
          <a:xfrm>
            <a:off x="3086100" y="4394200"/>
            <a:ext cx="785813"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7" name="Oval 17"/>
          <p:cNvSpPr>
            <a:spLocks/>
          </p:cNvSpPr>
          <p:nvPr/>
        </p:nvSpPr>
        <p:spPr bwMode="auto">
          <a:xfrm>
            <a:off x="5767388" y="5535613"/>
            <a:ext cx="785812" cy="785812"/>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8" name="Oval 18"/>
          <p:cNvSpPr>
            <a:spLocks/>
          </p:cNvSpPr>
          <p:nvPr/>
        </p:nvSpPr>
        <p:spPr bwMode="auto">
          <a:xfrm>
            <a:off x="7270750" y="5535613"/>
            <a:ext cx="787400" cy="785812"/>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Pi</a:t>
            </a:r>
          </a:p>
        </p:txBody>
      </p:sp>
      <p:grpSp>
        <p:nvGrpSpPr>
          <p:cNvPr id="2" name="Group 19"/>
          <p:cNvGrpSpPr>
            <a:grpSpLocks/>
          </p:cNvGrpSpPr>
          <p:nvPr/>
        </p:nvGrpSpPr>
        <p:grpSpPr bwMode="auto">
          <a:xfrm>
            <a:off x="250825" y="2011363"/>
            <a:ext cx="3213100" cy="1017587"/>
            <a:chOff x="0" y="0"/>
            <a:chExt cx="2248" cy="712"/>
          </a:xfrm>
        </p:grpSpPr>
        <p:sp>
          <p:nvSpPr>
            <p:cNvPr id="115732" name="Oval 20"/>
            <p:cNvSpPr>
              <a:spLocks/>
            </p:cNvSpPr>
            <p:nvPr/>
          </p:nvSpPr>
          <p:spPr bwMode="auto">
            <a:xfrm>
              <a:off x="0" y="0"/>
              <a:ext cx="2248" cy="712"/>
            </a:xfrm>
            <a:prstGeom prst="ellipse">
              <a:avLst/>
            </a:prstGeom>
            <a:gradFill rotWithShape="0">
              <a:gsLst>
                <a:gs pos="0">
                  <a:srgbClr val="000000"/>
                </a:gs>
                <a:gs pos="100000">
                  <a:srgbClr val="7F7F7F"/>
                </a:gs>
              </a:gsLst>
              <a:lin ang="17940000" scaled="1"/>
            </a:gradFill>
            <a:ln w="25400">
              <a:solidFill>
                <a:srgbClr val="000000"/>
              </a:solidFill>
              <a:round/>
              <a:headEnd/>
              <a:tailEnd/>
            </a:ln>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sp>
          <p:nvSpPr>
            <p:cNvPr id="115733" name="Rectangle 21"/>
            <p:cNvSpPr>
              <a:spLocks/>
            </p:cNvSpPr>
            <p:nvPr/>
          </p:nvSpPr>
          <p:spPr bwMode="auto">
            <a:xfrm>
              <a:off x="200" y="224"/>
              <a:ext cx="185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latin typeface="Gill Sans" charset="0"/>
                  <a:sym typeface="Gill Sans" charset="0"/>
                </a:rPr>
                <a:t>Y = X^2 + Sin( X * Pi )</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4" presetClass="entr" presetSubtype="186511408"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186506832" fill="hold" nodeType="clickEffect">
                                  <p:stCondLst>
                                    <p:cond delay="0"/>
                                  </p:stCondLst>
                                  <p:childTnLst>
                                    <p:set>
                                      <p:cBhvr>
                                        <p:cTn id="10" dur="1" fill="hold">
                                          <p:stCondLst>
                                            <p:cond delay="499"/>
                                          </p:stCondLst>
                                        </p:cTn>
                                        <p:tgtEl>
                                          <p:spTgt spid="199682"/>
                                        </p:tgtEl>
                                        <p:attrNameLst>
                                          <p:attrName>style.visibility</p:attrName>
                                        </p:attrNameLst>
                                      </p:cBhvr>
                                      <p:to>
                                        <p:strVal val="visible"/>
                                      </p:to>
                                    </p:set>
                                  </p:childTnLst>
                                </p:cTn>
                              </p:par>
                            </p:childTnLst>
                          </p:cTn>
                        </p:par>
                        <p:par>
                          <p:cTn id="11" fill="hold" nodeType="afterGroup">
                            <p:stCondLst>
                              <p:cond delay="500"/>
                            </p:stCondLst>
                            <p:childTnLst>
                              <p:par>
                                <p:cTn id="12" presetID="0" presetClass="entr" presetSubtype="186465516" fill="hold" grpId="0" nodeType="afterEffect">
                                  <p:stCondLst>
                                    <p:cond delay="200"/>
                                  </p:stCondLst>
                                  <p:childTnLst>
                                    <p:set>
                                      <p:cBhvr>
                                        <p:cTn id="13" dur="1" fill="hold">
                                          <p:stCondLst>
                                            <p:cond delay="499"/>
                                          </p:stCondLst>
                                        </p:cTn>
                                        <p:tgtEl>
                                          <p:spTgt spid="199691"/>
                                        </p:tgtEl>
                                        <p:attrNameLst>
                                          <p:attrName>style.visibility</p:attrName>
                                        </p:attrNameLst>
                                      </p:cBhvr>
                                      <p:to>
                                        <p:strVal val="visible"/>
                                      </p:to>
                                    </p:set>
                                  </p:childTnLst>
                                </p:cTn>
                              </p:par>
                            </p:childTnLst>
                          </p:cTn>
                        </p:par>
                        <p:par>
                          <p:cTn id="14" fill="hold" nodeType="afterGroup">
                            <p:stCondLst>
                              <p:cond delay="1200"/>
                            </p:stCondLst>
                            <p:childTnLst>
                              <p:par>
                                <p:cTn id="15" presetID="0" presetClass="entr" presetSubtype="186465428" fill="hold" nodeType="afterEffect">
                                  <p:stCondLst>
                                    <p:cond delay="200"/>
                                  </p:stCondLst>
                                  <p:childTnLst>
                                    <p:set>
                                      <p:cBhvr>
                                        <p:cTn id="16" dur="1" fill="hold">
                                          <p:stCondLst>
                                            <p:cond delay="499"/>
                                          </p:stCondLst>
                                        </p:cTn>
                                        <p:tgtEl>
                                          <p:spTgt spid="199689"/>
                                        </p:tgtEl>
                                        <p:attrNameLst>
                                          <p:attrName>style.visibility</p:attrName>
                                        </p:attrNameLst>
                                      </p:cBhvr>
                                      <p:to>
                                        <p:strVal val="visible"/>
                                      </p:to>
                                    </p:set>
                                  </p:childTnLst>
                                </p:cTn>
                              </p:par>
                            </p:childTnLst>
                          </p:cTn>
                        </p:par>
                        <p:par>
                          <p:cTn id="17" fill="hold" nodeType="afterGroup">
                            <p:stCondLst>
                              <p:cond delay="1900"/>
                            </p:stCondLst>
                            <p:childTnLst>
                              <p:par>
                                <p:cTn id="18" presetID="0" presetClass="entr" presetSubtype="186467456" fill="hold" grpId="0" nodeType="afterEffect">
                                  <p:stCondLst>
                                    <p:cond delay="200"/>
                                  </p:stCondLst>
                                  <p:childTnLst>
                                    <p:set>
                                      <p:cBhvr>
                                        <p:cTn id="19" dur="1" fill="hold">
                                          <p:stCondLst>
                                            <p:cond delay="499"/>
                                          </p:stCondLst>
                                        </p:cTn>
                                        <p:tgtEl>
                                          <p:spTgt spid="199692"/>
                                        </p:tgtEl>
                                        <p:attrNameLst>
                                          <p:attrName>style.visibility</p:attrName>
                                        </p:attrNameLst>
                                      </p:cBhvr>
                                      <p:to>
                                        <p:strVal val="visible"/>
                                      </p:to>
                                    </p:set>
                                  </p:childTnLst>
                                </p:cTn>
                              </p:par>
                            </p:childTnLst>
                          </p:cTn>
                        </p:par>
                        <p:par>
                          <p:cTn id="20" fill="hold" nodeType="afterGroup">
                            <p:stCondLst>
                              <p:cond delay="2600"/>
                            </p:stCondLst>
                            <p:childTnLst>
                              <p:par>
                                <p:cTn id="21" presetID="0" presetClass="entr" presetSubtype="186480540" fill="hold" nodeType="afterEffect">
                                  <p:stCondLst>
                                    <p:cond delay="200"/>
                                  </p:stCondLst>
                                  <p:childTnLst>
                                    <p:set>
                                      <p:cBhvr>
                                        <p:cTn id="22" dur="1" fill="hold">
                                          <p:stCondLst>
                                            <p:cond delay="499"/>
                                          </p:stCondLst>
                                        </p:cTn>
                                        <p:tgtEl>
                                          <p:spTgt spid="199687"/>
                                        </p:tgtEl>
                                        <p:attrNameLst>
                                          <p:attrName>style.visibility</p:attrName>
                                        </p:attrNameLst>
                                      </p:cBhvr>
                                      <p:to>
                                        <p:strVal val="visible"/>
                                      </p:to>
                                    </p:set>
                                  </p:childTnLst>
                                </p:cTn>
                              </p:par>
                            </p:childTnLst>
                          </p:cTn>
                        </p:par>
                        <p:par>
                          <p:cTn id="23" fill="hold" nodeType="afterGroup">
                            <p:stCondLst>
                              <p:cond delay="3300"/>
                            </p:stCondLst>
                            <p:childTnLst>
                              <p:par>
                                <p:cTn id="24" presetID="0" presetClass="entr" presetSubtype="186462252" fill="hold" grpId="0" nodeType="afterEffect">
                                  <p:stCondLst>
                                    <p:cond delay="200"/>
                                  </p:stCondLst>
                                  <p:childTnLst>
                                    <p:set>
                                      <p:cBhvr>
                                        <p:cTn id="25" dur="1" fill="hold">
                                          <p:stCondLst>
                                            <p:cond delay="499"/>
                                          </p:stCondLst>
                                        </p:cTn>
                                        <p:tgtEl>
                                          <p:spTgt spid="199696"/>
                                        </p:tgtEl>
                                        <p:attrNameLst>
                                          <p:attrName>style.visibility</p:attrName>
                                        </p:attrNameLst>
                                      </p:cBhvr>
                                      <p:to>
                                        <p:strVal val="visible"/>
                                      </p:to>
                                    </p:set>
                                  </p:childTnLst>
                                </p:cTn>
                              </p:par>
                            </p:childTnLst>
                          </p:cTn>
                        </p:par>
                        <p:par>
                          <p:cTn id="26" fill="hold" nodeType="afterGroup">
                            <p:stCondLst>
                              <p:cond delay="4000"/>
                            </p:stCondLst>
                            <p:childTnLst>
                              <p:par>
                                <p:cTn id="27" presetID="0" presetClass="entr" presetSubtype="186465312" fill="hold" nodeType="afterEffect">
                                  <p:stCondLst>
                                    <p:cond delay="200"/>
                                  </p:stCondLst>
                                  <p:childTnLst>
                                    <p:set>
                                      <p:cBhvr>
                                        <p:cTn id="28" dur="1" fill="hold">
                                          <p:stCondLst>
                                            <p:cond delay="499"/>
                                          </p:stCondLst>
                                        </p:cTn>
                                        <p:tgtEl>
                                          <p:spTgt spid="199688"/>
                                        </p:tgtEl>
                                        <p:attrNameLst>
                                          <p:attrName>style.visibility</p:attrName>
                                        </p:attrNameLst>
                                      </p:cBhvr>
                                      <p:to>
                                        <p:strVal val="visible"/>
                                      </p:to>
                                    </p:set>
                                  </p:childTnLst>
                                </p:cTn>
                              </p:par>
                            </p:childTnLst>
                          </p:cTn>
                        </p:par>
                        <p:par>
                          <p:cTn id="29" fill="hold" nodeType="afterGroup">
                            <p:stCondLst>
                              <p:cond delay="4700"/>
                            </p:stCondLst>
                            <p:childTnLst>
                              <p:par>
                                <p:cTn id="30" presetID="0" presetClass="entr" presetSubtype="186453184" fill="hold" grpId="0" nodeType="afterEffect">
                                  <p:stCondLst>
                                    <p:cond delay="200"/>
                                  </p:stCondLst>
                                  <p:childTnLst>
                                    <p:set>
                                      <p:cBhvr>
                                        <p:cTn id="31" dur="1" fill="hold">
                                          <p:stCondLst>
                                            <p:cond delay="499"/>
                                          </p:stCondLst>
                                        </p:cTn>
                                        <p:tgtEl>
                                          <p:spTgt spid="199693"/>
                                        </p:tgtEl>
                                        <p:attrNameLst>
                                          <p:attrName>style.visibility</p:attrName>
                                        </p:attrNameLst>
                                      </p:cBhvr>
                                      <p:to>
                                        <p:strVal val="visible"/>
                                      </p:to>
                                    </p:set>
                                  </p:childTnLst>
                                </p:cTn>
                              </p:par>
                            </p:childTnLst>
                          </p:cTn>
                        </p:par>
                        <p:par>
                          <p:cTn id="32" fill="hold" nodeType="afterGroup">
                            <p:stCondLst>
                              <p:cond delay="5400"/>
                            </p:stCondLst>
                            <p:childTnLst>
                              <p:par>
                                <p:cTn id="33" presetID="0" presetClass="entr" presetSubtype="186507956" fill="hold" nodeType="afterEffect">
                                  <p:stCondLst>
                                    <p:cond delay="200"/>
                                  </p:stCondLst>
                                  <p:childTnLst>
                                    <p:set>
                                      <p:cBhvr>
                                        <p:cTn id="34" dur="1" fill="hold">
                                          <p:stCondLst>
                                            <p:cond delay="499"/>
                                          </p:stCondLst>
                                        </p:cTn>
                                        <p:tgtEl>
                                          <p:spTgt spid="199683"/>
                                        </p:tgtEl>
                                        <p:attrNameLst>
                                          <p:attrName>style.visibility</p:attrName>
                                        </p:attrNameLst>
                                      </p:cBhvr>
                                      <p:to>
                                        <p:strVal val="visible"/>
                                      </p:to>
                                    </p:set>
                                  </p:childTnLst>
                                </p:cTn>
                              </p:par>
                            </p:childTnLst>
                          </p:cTn>
                        </p:par>
                        <p:par>
                          <p:cTn id="35" fill="hold" nodeType="afterGroup">
                            <p:stCondLst>
                              <p:cond delay="6100"/>
                            </p:stCondLst>
                            <p:childTnLst>
                              <p:par>
                                <p:cTn id="36" presetID="0" presetClass="entr" presetSubtype="186456020" fill="hold" grpId="0" nodeType="afterEffect">
                                  <p:stCondLst>
                                    <p:cond delay="200"/>
                                  </p:stCondLst>
                                  <p:childTnLst>
                                    <p:set>
                                      <p:cBhvr>
                                        <p:cTn id="37" dur="1" fill="hold">
                                          <p:stCondLst>
                                            <p:cond delay="499"/>
                                          </p:stCondLst>
                                        </p:cTn>
                                        <p:tgtEl>
                                          <p:spTgt spid="199694"/>
                                        </p:tgtEl>
                                        <p:attrNameLst>
                                          <p:attrName>style.visibility</p:attrName>
                                        </p:attrNameLst>
                                      </p:cBhvr>
                                      <p:to>
                                        <p:strVal val="visible"/>
                                      </p:to>
                                    </p:set>
                                  </p:childTnLst>
                                </p:cTn>
                              </p:par>
                            </p:childTnLst>
                          </p:cTn>
                        </p:par>
                        <p:par>
                          <p:cTn id="38" fill="hold" nodeType="afterGroup">
                            <p:stCondLst>
                              <p:cond delay="6800"/>
                            </p:stCondLst>
                            <p:childTnLst>
                              <p:par>
                                <p:cTn id="39" presetID="0" presetClass="entr" presetSubtype="186513884" fill="hold" nodeType="afterEffect">
                                  <p:stCondLst>
                                    <p:cond delay="200"/>
                                  </p:stCondLst>
                                  <p:childTnLst>
                                    <p:set>
                                      <p:cBhvr>
                                        <p:cTn id="40" dur="1" fill="hold">
                                          <p:stCondLst>
                                            <p:cond delay="499"/>
                                          </p:stCondLst>
                                        </p:cTn>
                                        <p:tgtEl>
                                          <p:spTgt spid="199686"/>
                                        </p:tgtEl>
                                        <p:attrNameLst>
                                          <p:attrName>style.visibility</p:attrName>
                                        </p:attrNameLst>
                                      </p:cBhvr>
                                      <p:to>
                                        <p:strVal val="visible"/>
                                      </p:to>
                                    </p:set>
                                  </p:childTnLst>
                                </p:cTn>
                              </p:par>
                            </p:childTnLst>
                          </p:cTn>
                        </p:par>
                        <p:par>
                          <p:cTn id="41" fill="hold" nodeType="afterGroup">
                            <p:stCondLst>
                              <p:cond delay="7500"/>
                            </p:stCondLst>
                            <p:childTnLst>
                              <p:par>
                                <p:cTn id="42" presetID="0" presetClass="entr" presetSubtype="186459252" fill="hold" grpId="0" nodeType="afterEffect">
                                  <p:stCondLst>
                                    <p:cond delay="200"/>
                                  </p:stCondLst>
                                  <p:childTnLst>
                                    <p:set>
                                      <p:cBhvr>
                                        <p:cTn id="43" dur="1" fill="hold">
                                          <p:stCondLst>
                                            <p:cond delay="499"/>
                                          </p:stCondLst>
                                        </p:cTn>
                                        <p:tgtEl>
                                          <p:spTgt spid="199695"/>
                                        </p:tgtEl>
                                        <p:attrNameLst>
                                          <p:attrName>style.visibility</p:attrName>
                                        </p:attrNameLst>
                                      </p:cBhvr>
                                      <p:to>
                                        <p:strVal val="visible"/>
                                      </p:to>
                                    </p:set>
                                  </p:childTnLst>
                                </p:cTn>
                              </p:par>
                            </p:childTnLst>
                          </p:cTn>
                        </p:par>
                        <p:par>
                          <p:cTn id="44" fill="hold" nodeType="afterGroup">
                            <p:stCondLst>
                              <p:cond delay="8200"/>
                            </p:stCondLst>
                            <p:childTnLst>
                              <p:par>
                                <p:cTn id="45" presetID="0" presetClass="entr" presetSubtype="186507996" fill="hold" nodeType="afterEffect">
                                  <p:stCondLst>
                                    <p:cond delay="200"/>
                                  </p:stCondLst>
                                  <p:childTnLst>
                                    <p:set>
                                      <p:cBhvr>
                                        <p:cTn id="46" dur="1" fill="hold">
                                          <p:stCondLst>
                                            <p:cond delay="499"/>
                                          </p:stCondLst>
                                        </p:cTn>
                                        <p:tgtEl>
                                          <p:spTgt spid="199684"/>
                                        </p:tgtEl>
                                        <p:attrNameLst>
                                          <p:attrName>style.visibility</p:attrName>
                                        </p:attrNameLst>
                                      </p:cBhvr>
                                      <p:to>
                                        <p:strVal val="visible"/>
                                      </p:to>
                                    </p:set>
                                  </p:childTnLst>
                                </p:cTn>
                              </p:par>
                            </p:childTnLst>
                          </p:cTn>
                        </p:par>
                        <p:par>
                          <p:cTn id="47" fill="hold" nodeType="afterGroup">
                            <p:stCondLst>
                              <p:cond delay="8900"/>
                            </p:stCondLst>
                            <p:childTnLst>
                              <p:par>
                                <p:cTn id="48" presetID="0" presetClass="entr" presetSubtype="186509872" fill="hold" grpId="0" nodeType="afterEffect">
                                  <p:stCondLst>
                                    <p:cond delay="200"/>
                                  </p:stCondLst>
                                  <p:childTnLst>
                                    <p:set>
                                      <p:cBhvr>
                                        <p:cTn id="49" dur="1" fill="hold">
                                          <p:stCondLst>
                                            <p:cond delay="499"/>
                                          </p:stCondLst>
                                        </p:cTn>
                                        <p:tgtEl>
                                          <p:spTgt spid="199697"/>
                                        </p:tgtEl>
                                        <p:attrNameLst>
                                          <p:attrName>style.visibility</p:attrName>
                                        </p:attrNameLst>
                                      </p:cBhvr>
                                      <p:to>
                                        <p:strVal val="visible"/>
                                      </p:to>
                                    </p:set>
                                  </p:childTnLst>
                                </p:cTn>
                              </p:par>
                            </p:childTnLst>
                          </p:cTn>
                        </p:par>
                        <p:par>
                          <p:cTn id="50" fill="hold" nodeType="afterGroup">
                            <p:stCondLst>
                              <p:cond delay="9600"/>
                            </p:stCondLst>
                            <p:childTnLst>
                              <p:par>
                                <p:cTn id="51" presetID="0" presetClass="entr" presetSubtype="186513844" fill="hold" nodeType="afterEffect">
                                  <p:stCondLst>
                                    <p:cond delay="200"/>
                                  </p:stCondLst>
                                  <p:childTnLst>
                                    <p:set>
                                      <p:cBhvr>
                                        <p:cTn id="52" dur="1" fill="hold">
                                          <p:stCondLst>
                                            <p:cond delay="499"/>
                                          </p:stCondLst>
                                        </p:cTn>
                                        <p:tgtEl>
                                          <p:spTgt spid="199685"/>
                                        </p:tgtEl>
                                        <p:attrNameLst>
                                          <p:attrName>style.visibility</p:attrName>
                                        </p:attrNameLst>
                                      </p:cBhvr>
                                      <p:to>
                                        <p:strVal val="visible"/>
                                      </p:to>
                                    </p:set>
                                  </p:childTnLst>
                                </p:cTn>
                              </p:par>
                            </p:childTnLst>
                          </p:cTn>
                        </p:par>
                        <p:par>
                          <p:cTn id="53" fill="hold" nodeType="afterGroup">
                            <p:stCondLst>
                              <p:cond delay="10300"/>
                            </p:stCondLst>
                            <p:childTnLst>
                              <p:par>
                                <p:cTn id="54" presetID="0" presetClass="entr" presetSubtype="186464012" fill="hold" grpId="0" nodeType="afterEffect">
                                  <p:stCondLst>
                                    <p:cond delay="0"/>
                                  </p:stCondLst>
                                  <p:childTnLst>
                                    <p:set>
                                      <p:cBhvr>
                                        <p:cTn id="55" dur="1" fill="hold">
                                          <p:stCondLst>
                                            <p:cond delay="499"/>
                                          </p:stCondLst>
                                        </p:cTn>
                                        <p:tgtEl>
                                          <p:spTgt spid="19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1" grpId="0" animBg="1" autoUpdateAnimBg="0"/>
      <p:bldP spid="199692" grpId="0" animBg="1" autoUpdateAnimBg="0"/>
      <p:bldP spid="199693" grpId="0" animBg="1" autoUpdateAnimBg="0"/>
      <p:bldP spid="199694" grpId="0" animBg="1" autoUpdateAnimBg="0"/>
      <p:bldP spid="199695" grpId="0" animBg="1" autoUpdateAnimBg="0"/>
      <p:bldP spid="199696" grpId="0" animBg="1" autoUpdateAnimBg="0"/>
      <p:bldP spid="199697" grpId="0" animBg="1" autoUpdateAnimBg="0"/>
      <p:bldP spid="199698" grpId="0"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Line 2"/>
          <p:cNvSpPr>
            <a:spLocks noChangeShapeType="1"/>
          </p:cNvSpPr>
          <p:nvPr/>
        </p:nvSpPr>
        <p:spPr bwMode="auto">
          <a:xfrm flipH="1">
            <a:off x="6000750" y="4822825"/>
            <a:ext cx="1565275" cy="1246188"/>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39" name="Line 3"/>
          <p:cNvSpPr>
            <a:spLocks noChangeShapeType="1"/>
          </p:cNvSpPr>
          <p:nvPr/>
        </p:nvSpPr>
        <p:spPr bwMode="auto">
          <a:xfrm flipH="1">
            <a:off x="3360738" y="5978525"/>
            <a:ext cx="1143000" cy="0"/>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40" name="Line 4"/>
          <p:cNvSpPr>
            <a:spLocks noChangeShapeType="1"/>
          </p:cNvSpPr>
          <p:nvPr/>
        </p:nvSpPr>
        <p:spPr bwMode="auto">
          <a:xfrm flipH="1">
            <a:off x="1050925" y="5978525"/>
            <a:ext cx="1166813" cy="0"/>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41" name="Rectangle 5"/>
          <p:cNvSpPr>
            <a:spLocks noGrp="1" noChangeArrowheads="1"/>
          </p:cNvSpPr>
          <p:nvPr>
            <p:ph type="title"/>
          </p:nvPr>
        </p:nvSpPr>
        <p:spPr>
          <a:xfrm>
            <a:off x="1447800" y="274638"/>
            <a:ext cx="7239000" cy="944562"/>
          </a:xfrm>
        </p:spPr>
        <p:txBody>
          <a:bodyPr rIns="34290"/>
          <a:lstStyle/>
          <a:p>
            <a:pPr eaLnBrk="1" hangingPunct="1"/>
            <a:r>
              <a:rPr lang="en-US" altLang="en-US" smtClean="0">
                <a:solidFill>
                  <a:schemeClr val="accent1"/>
                </a:solidFill>
              </a:rPr>
              <a:t>Summary</a:t>
            </a:r>
          </a:p>
        </p:txBody>
      </p:sp>
      <p:pic>
        <p:nvPicPr>
          <p:cNvPr id="11674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4664075"/>
            <a:ext cx="1303338" cy="1954213"/>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167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5346700"/>
            <a:ext cx="1679575" cy="1260475"/>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1674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5383213"/>
            <a:ext cx="1570038" cy="1177925"/>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16745" name="Rectangle 9"/>
          <p:cNvSpPr>
            <a:spLocks noGrp="1" noChangeArrowheads="1"/>
          </p:cNvSpPr>
          <p:nvPr>
            <p:ph type="body" idx="1"/>
          </p:nvPr>
        </p:nvSpPr>
        <p:spPr>
          <a:xfrm>
            <a:off x="152400" y="1676400"/>
            <a:ext cx="8047038" cy="1395413"/>
          </a:xfrm>
        </p:spPr>
        <p:txBody>
          <a:bodyPr rIns="34290" anchor="ctr"/>
          <a:lstStyle/>
          <a:p>
            <a:pPr marL="698500" indent="-444500" eaLnBrk="1" hangingPunct="1">
              <a:buSzPct val="171000"/>
              <a:buFont typeface="Thonburi" charset="0"/>
              <a:buChar char="•"/>
            </a:pPr>
            <a:r>
              <a:rPr lang="en-US" altLang="en-US" smtClean="0">
                <a:solidFill>
                  <a:schemeClr val="accent1"/>
                </a:solidFill>
              </a:rPr>
              <a:t>Ability to characterize exposure history will enhance ability to assess health risks of chemical exposure</a:t>
            </a:r>
          </a:p>
        </p:txBody>
      </p:sp>
      <p:pic>
        <p:nvPicPr>
          <p:cNvPr id="20071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1425" y="3105150"/>
            <a:ext cx="2400300" cy="1684338"/>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6120" presetClass="entr" presetSubtype="155215628" fill="hold" nodeType="clickEffect">
                                  <p:stCondLst>
                                    <p:cond delay="0"/>
                                  </p:stCondLst>
                                  <p:childTnLst>
                                    <p:set>
                                      <p:cBhvr>
                                        <p:cTn id="6" dur="1" fill="hold">
                                          <p:stCondLst>
                                            <p:cond delay="499"/>
                                          </p:stCondLst>
                                        </p:cTn>
                                        <p:tgtEl>
                                          <p:spTgt spid="2007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155234972" fill="hold" nodeType="clickEffect">
                                  <p:stCondLst>
                                    <p:cond delay="0"/>
                                  </p:stCondLst>
                                  <p:childTnLst>
                                    <p:set>
                                      <p:cBhvr>
                                        <p:cTn id="10" dur="1" fill="hold">
                                          <p:stCondLst>
                                            <p:cond delay="499"/>
                                          </p:stCondLst>
                                        </p:cTn>
                                        <p:tgtEl>
                                          <p:spTgt spid="200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body" idx="1"/>
          </p:nvPr>
        </p:nvSpPr>
        <p:spPr>
          <a:xfrm>
            <a:off x="457200" y="2057400"/>
            <a:ext cx="8001000" cy="3352800"/>
          </a:xfrm>
        </p:spPr>
        <p:txBody>
          <a:bodyPr/>
          <a:lstStyle/>
          <a:p>
            <a:pPr eaLnBrk="1" hangingPunct="1">
              <a:lnSpc>
                <a:spcPct val="90000"/>
              </a:lnSpc>
              <a:buFont typeface="Wingdings" panose="05000000000000000000" pitchFamily="2" charset="2"/>
              <a:buNone/>
            </a:pPr>
            <a:endParaRPr lang="en-US" altLang="en-US" smtClean="0"/>
          </a:p>
          <a:p>
            <a:pPr eaLnBrk="1" hangingPunct="1">
              <a:lnSpc>
                <a:spcPct val="90000"/>
              </a:lnSpc>
            </a:pPr>
            <a:r>
              <a:rPr lang="en-US" altLang="en-US" smtClean="0"/>
              <a:t>Fitness function and genetic operators often not obvious</a:t>
            </a:r>
          </a:p>
          <a:p>
            <a:pPr eaLnBrk="1" hangingPunct="1">
              <a:lnSpc>
                <a:spcPct val="90000"/>
              </a:lnSpc>
            </a:pPr>
            <a:r>
              <a:rPr lang="en-US" altLang="en-US" smtClean="0"/>
              <a:t>Premature convergence</a:t>
            </a:r>
          </a:p>
          <a:p>
            <a:pPr eaLnBrk="1" hangingPunct="1">
              <a:lnSpc>
                <a:spcPct val="90000"/>
              </a:lnSpc>
            </a:pPr>
            <a:r>
              <a:rPr lang="en-US" altLang="en-US" smtClean="0"/>
              <a:t>Computationally intensive</a:t>
            </a:r>
          </a:p>
          <a:p>
            <a:pPr eaLnBrk="1" hangingPunct="1">
              <a:lnSpc>
                <a:spcPct val="90000"/>
              </a:lnSpc>
            </a:pPr>
            <a:r>
              <a:rPr lang="en-US" altLang="en-US" smtClean="0"/>
              <a:t>Difficult parameter optimization</a:t>
            </a:r>
          </a:p>
        </p:txBody>
      </p:sp>
      <p:sp>
        <p:nvSpPr>
          <p:cNvPr id="30723" name="Rectangle 3"/>
          <p:cNvSpPr>
            <a:spLocks noGrp="1" noChangeArrowheads="1"/>
          </p:cNvSpPr>
          <p:nvPr>
            <p:ph type="title"/>
          </p:nvPr>
        </p:nvSpPr>
        <p:spPr>
          <a:noFill/>
        </p:spPr>
        <p:txBody>
          <a:bodyPr/>
          <a:lstStyle/>
          <a:p>
            <a:pPr eaLnBrk="1" hangingPunct="1"/>
            <a:r>
              <a:rPr lang="en-US" altLang="en-US" smtClean="0"/>
              <a:t>EA Cons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85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985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985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98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dirty="0" smtClean="0"/>
              <a:t>Genetic Programming (GP)</a:t>
            </a:r>
          </a:p>
        </p:txBody>
      </p:sp>
      <p:sp>
        <p:nvSpPr>
          <p:cNvPr id="117763" name="Rectangle 3"/>
          <p:cNvSpPr>
            <a:spLocks noGrp="1" noChangeArrowheads="1"/>
          </p:cNvSpPr>
          <p:nvPr>
            <p:ph type="body" idx="1"/>
          </p:nvPr>
        </p:nvSpPr>
        <p:spPr>
          <a:xfrm>
            <a:off x="304800" y="1752600"/>
            <a:ext cx="8262938" cy="4267200"/>
          </a:xfrm>
        </p:spPr>
        <p:txBody>
          <a:bodyPr/>
          <a:lstStyle/>
          <a:p>
            <a:pPr eaLnBrk="1" hangingPunct="1"/>
            <a:r>
              <a:rPr lang="en-US" altLang="en-US" dirty="0" smtClean="0"/>
              <a:t>Characteristic property: variable-size hierarchical representation vs. fixed-size linear in traditional EAs</a:t>
            </a:r>
          </a:p>
          <a:p>
            <a:pPr eaLnBrk="1" hangingPunct="1"/>
            <a:r>
              <a:rPr lang="en-US" altLang="en-US" dirty="0" smtClean="0"/>
              <a:t>Application domain: model optimization vs. input values in traditional EAs</a:t>
            </a:r>
          </a:p>
          <a:p>
            <a:pPr eaLnBrk="1" hangingPunct="1"/>
            <a:r>
              <a:rPr lang="en-US" altLang="en-US" dirty="0" smtClean="0"/>
              <a:t>Unifying Paradigm: Program (i.e., Executable Model) Induction</a:t>
            </a:r>
          </a:p>
          <a:p>
            <a:pPr eaLnBrk="1" hangingPunct="1"/>
            <a:endParaRPr lang="en-US" altLang="en-US" dirty="0" smtClean="0"/>
          </a:p>
        </p:txBody>
      </p:sp>
    </p:spTree>
  </p:cSld>
  <p:clrMapOvr>
    <a:masterClrMapping/>
  </p:clrMapOvr>
  <p:transition>
    <p:push dir="u"/>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altLang="en-US" smtClean="0"/>
              <a:t>Program induction examples</a:t>
            </a:r>
          </a:p>
        </p:txBody>
      </p:sp>
      <p:sp>
        <p:nvSpPr>
          <p:cNvPr id="118787" name="Rectangle 3"/>
          <p:cNvSpPr>
            <a:spLocks noGrp="1" noChangeArrowheads="1"/>
          </p:cNvSpPr>
          <p:nvPr>
            <p:ph type="body" idx="1"/>
          </p:nvPr>
        </p:nvSpPr>
        <p:spPr>
          <a:xfrm>
            <a:off x="566738" y="1752600"/>
            <a:ext cx="8001000" cy="5029200"/>
          </a:xfrm>
        </p:spPr>
        <p:txBody>
          <a:bodyPr/>
          <a:lstStyle/>
          <a:p>
            <a:pPr eaLnBrk="1" hangingPunct="1"/>
            <a:r>
              <a:rPr lang="en-US" altLang="en-US" sz="2600" dirty="0" smtClean="0"/>
              <a:t>Optimal control</a:t>
            </a:r>
          </a:p>
          <a:p>
            <a:pPr eaLnBrk="1" hangingPunct="1"/>
            <a:r>
              <a:rPr lang="en-US" altLang="en-US" sz="2600" dirty="0" smtClean="0"/>
              <a:t>Planning</a:t>
            </a:r>
          </a:p>
          <a:p>
            <a:pPr eaLnBrk="1" hangingPunct="1"/>
            <a:r>
              <a:rPr lang="en-US" altLang="en-US" sz="2600" dirty="0" smtClean="0"/>
              <a:t>Symbolic regression</a:t>
            </a:r>
          </a:p>
          <a:p>
            <a:pPr eaLnBrk="1" hangingPunct="1"/>
            <a:r>
              <a:rPr lang="en-US" altLang="en-US" sz="2600" dirty="0" smtClean="0"/>
              <a:t>Automatic programming</a:t>
            </a:r>
          </a:p>
          <a:p>
            <a:pPr eaLnBrk="1" hangingPunct="1"/>
            <a:r>
              <a:rPr lang="en-US" altLang="en-US" sz="2600" dirty="0" smtClean="0"/>
              <a:t>Discovering game playing strategies</a:t>
            </a:r>
          </a:p>
          <a:p>
            <a:pPr eaLnBrk="1" hangingPunct="1"/>
            <a:r>
              <a:rPr lang="en-US" altLang="en-US" sz="2600" dirty="0" smtClean="0"/>
              <a:t>Forecasting</a:t>
            </a:r>
          </a:p>
          <a:p>
            <a:pPr eaLnBrk="1" hangingPunct="1"/>
            <a:r>
              <a:rPr lang="en-US" altLang="en-US" sz="2600" dirty="0" smtClean="0"/>
              <a:t>Inverse problem solving</a:t>
            </a:r>
          </a:p>
          <a:p>
            <a:pPr eaLnBrk="1" hangingPunct="1"/>
            <a:r>
              <a:rPr lang="en-US" altLang="en-US" sz="2600" dirty="0" smtClean="0"/>
              <a:t>Decision Tree induction</a:t>
            </a:r>
          </a:p>
          <a:p>
            <a:pPr eaLnBrk="1" hangingPunct="1"/>
            <a:r>
              <a:rPr lang="en-US" altLang="en-US" sz="2600" dirty="0" smtClean="0"/>
              <a:t>Evolution of emergent behavior</a:t>
            </a:r>
          </a:p>
          <a:p>
            <a:pPr eaLnBrk="1" hangingPunct="1"/>
            <a:r>
              <a:rPr lang="en-US" altLang="en-US" sz="2600" dirty="0" smtClean="0"/>
              <a:t>Evolution of cellular automata</a:t>
            </a:r>
          </a:p>
        </p:txBody>
      </p:sp>
    </p:spTree>
  </p:cSld>
  <p:clrMapOvr>
    <a:masterClrMapping/>
  </p:clrMapOvr>
  <p:transition>
    <p:push di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altLang="en-US" smtClean="0"/>
              <a:t>GP specification</a:t>
            </a:r>
          </a:p>
        </p:txBody>
      </p:sp>
      <p:sp>
        <p:nvSpPr>
          <p:cNvPr id="119811" name="Rectangle 3"/>
          <p:cNvSpPr>
            <a:spLocks noGrp="1" noChangeArrowheads="1"/>
          </p:cNvSpPr>
          <p:nvPr>
            <p:ph type="body" idx="1"/>
          </p:nvPr>
        </p:nvSpPr>
        <p:spPr/>
        <p:txBody>
          <a:bodyPr/>
          <a:lstStyle/>
          <a:p>
            <a:pPr eaLnBrk="1" hangingPunct="1"/>
            <a:r>
              <a:rPr lang="en-US" altLang="en-US" dirty="0" smtClean="0"/>
              <a:t>S-expressions</a:t>
            </a:r>
          </a:p>
          <a:p>
            <a:pPr eaLnBrk="1" hangingPunct="1"/>
            <a:r>
              <a:rPr lang="en-US" altLang="en-US" dirty="0" smtClean="0"/>
              <a:t>Function set </a:t>
            </a:r>
            <a:r>
              <a:rPr lang="en-US" altLang="en-US" i="1" dirty="0" smtClean="0"/>
              <a:t>F</a:t>
            </a:r>
          </a:p>
          <a:p>
            <a:pPr eaLnBrk="1" hangingPunct="1"/>
            <a:r>
              <a:rPr lang="en-US" altLang="en-US" dirty="0" smtClean="0"/>
              <a:t>Terminal set </a:t>
            </a:r>
            <a:r>
              <a:rPr lang="en-US" altLang="en-US" i="1" dirty="0" smtClean="0"/>
              <a:t>T</a:t>
            </a:r>
          </a:p>
          <a:p>
            <a:pPr eaLnBrk="1" hangingPunct="1"/>
            <a:r>
              <a:rPr lang="en-US" altLang="en-US" dirty="0" smtClean="0"/>
              <a:t>Arity</a:t>
            </a:r>
          </a:p>
          <a:p>
            <a:pPr eaLnBrk="1" hangingPunct="1"/>
            <a:r>
              <a:rPr lang="en-US" altLang="en-US" dirty="0" smtClean="0"/>
              <a:t>Correct expressions</a:t>
            </a:r>
          </a:p>
          <a:p>
            <a:pPr eaLnBrk="1" hangingPunct="1"/>
            <a:r>
              <a:rPr lang="en-US" altLang="en-US" dirty="0" smtClean="0"/>
              <a:t>Closure property</a:t>
            </a:r>
          </a:p>
          <a:p>
            <a:pPr eaLnBrk="1" hangingPunct="1"/>
            <a:r>
              <a:rPr lang="en-US" altLang="en-US" dirty="0" smtClean="0"/>
              <a:t>Strongly typed GP</a:t>
            </a:r>
          </a:p>
        </p:txBody>
      </p:sp>
    </p:spTree>
  </p:cSld>
  <p:clrMapOvr>
    <a:masterClrMapping/>
  </p:clrMapOvr>
  <p:transition>
    <p:push dir="u"/>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dirty="0" smtClean="0"/>
              <a:t>Tree-based Representations: Initialization</a:t>
            </a:r>
          </a:p>
        </p:txBody>
      </p:sp>
      <p:sp>
        <p:nvSpPr>
          <p:cNvPr id="120835" name="Content Placeholder 2"/>
          <p:cNvSpPr>
            <a:spLocks noGrp="1"/>
          </p:cNvSpPr>
          <p:nvPr>
            <p:ph idx="1"/>
          </p:nvPr>
        </p:nvSpPr>
        <p:spPr>
          <a:xfrm>
            <a:off x="152400" y="1752600"/>
            <a:ext cx="8763000" cy="4267200"/>
          </a:xfrm>
        </p:spPr>
        <p:txBody>
          <a:bodyPr/>
          <a:lstStyle/>
          <a:p>
            <a:pPr marL="0" indent="0">
              <a:buNone/>
            </a:pPr>
            <a:r>
              <a:rPr lang="en-US" altLang="en-US" i="1" dirty="0" err="1" smtClean="0"/>
              <a:t>D</a:t>
            </a:r>
            <a:r>
              <a:rPr lang="en-US" altLang="en-US" i="1" baseline="-25000" dirty="0" err="1" smtClean="0"/>
              <a:t>max</a:t>
            </a:r>
            <a:r>
              <a:rPr lang="en-US" altLang="en-US" dirty="0" smtClean="0"/>
              <a:t> = maximum initial tree depth</a:t>
            </a:r>
            <a:endParaRPr lang="en-US" altLang="en-US" dirty="0"/>
          </a:p>
          <a:p>
            <a:pPr marL="0" indent="0">
              <a:buNone/>
            </a:pPr>
            <a:r>
              <a:rPr lang="en-US" altLang="en-US" dirty="0" smtClean="0"/>
              <a:t>Ramped-half-and-half employs following methods with equal probability:</a:t>
            </a:r>
          </a:p>
          <a:p>
            <a:pPr lvl="1"/>
            <a:r>
              <a:rPr lang="en-US" altLang="en-US" dirty="0" smtClean="0"/>
              <a:t>Full method: </a:t>
            </a:r>
          </a:p>
          <a:p>
            <a:pPr lvl="2"/>
            <a:r>
              <a:rPr lang="en-US" altLang="en-US" dirty="0" smtClean="0"/>
              <a:t>each tree branch </a:t>
            </a:r>
            <a:r>
              <a:rPr lang="en-US" altLang="en-US" dirty="0"/>
              <a:t>has depth </a:t>
            </a:r>
            <a:r>
              <a:rPr lang="en-US" altLang="en-US" i="1" dirty="0" err="1"/>
              <a:t>D</a:t>
            </a:r>
            <a:r>
              <a:rPr lang="en-US" altLang="en-US" i="1" baseline="-25000" dirty="0" err="1"/>
              <a:t>max</a:t>
            </a:r>
            <a:r>
              <a:rPr lang="en-US" altLang="en-US" dirty="0" smtClean="0"/>
              <a:t> </a:t>
            </a:r>
          </a:p>
          <a:p>
            <a:pPr lvl="2"/>
            <a:r>
              <a:rPr lang="en-US" altLang="en-US" dirty="0" smtClean="0"/>
              <a:t>node </a:t>
            </a:r>
            <a:r>
              <a:rPr lang="en-US" altLang="en-US" i="1" dirty="0" smtClean="0"/>
              <a:t>n</a:t>
            </a:r>
            <a:r>
              <a:rPr lang="en-US" altLang="en-US" dirty="0" smtClean="0"/>
              <a:t> is at </a:t>
            </a:r>
            <a:r>
              <a:rPr lang="en-US" altLang="en-US" dirty="0"/>
              <a:t>depth d; if </a:t>
            </a:r>
            <a:r>
              <a:rPr lang="en-US" altLang="en-US" i="1" dirty="0"/>
              <a:t>d &lt; </a:t>
            </a:r>
            <a:r>
              <a:rPr lang="en-US" altLang="en-US" i="1" dirty="0" err="1" smtClean="0"/>
              <a:t>D</a:t>
            </a:r>
            <a:r>
              <a:rPr lang="en-US" altLang="en-US" i="1" baseline="-25000" dirty="0" err="1" smtClean="0"/>
              <a:t>max</a:t>
            </a:r>
            <a:r>
              <a:rPr lang="en-US" altLang="en-US" i="1" dirty="0" smtClean="0"/>
              <a:t>, n</a:t>
            </a:r>
            <a:r>
              <a:rPr lang="en-US" altLang="en-US" dirty="0" smtClean="0"/>
              <a:t> chosen from </a:t>
            </a:r>
            <a:r>
              <a:rPr lang="en-US" altLang="en-US" i="1" dirty="0" smtClean="0"/>
              <a:t>F</a:t>
            </a:r>
            <a:r>
              <a:rPr lang="en-US" altLang="en-US" dirty="0" smtClean="0"/>
              <a:t>, otherwise from </a:t>
            </a:r>
            <a:r>
              <a:rPr lang="en-US" altLang="en-US" i="1" dirty="0" smtClean="0"/>
              <a:t>T</a:t>
            </a:r>
          </a:p>
          <a:p>
            <a:pPr lvl="1"/>
            <a:r>
              <a:rPr lang="en-US" altLang="en-US" dirty="0" smtClean="0"/>
              <a:t>Grow method:</a:t>
            </a:r>
          </a:p>
          <a:p>
            <a:pPr lvl="2"/>
            <a:r>
              <a:rPr lang="en-US" altLang="en-US" dirty="0" smtClean="0"/>
              <a:t>tree branches have variable depth up to </a:t>
            </a:r>
            <a:r>
              <a:rPr lang="en-US" altLang="en-US" dirty="0" err="1" smtClean="0"/>
              <a:t>D</a:t>
            </a:r>
            <a:r>
              <a:rPr lang="en-US" altLang="en-US" baseline="-25000" dirty="0" err="1" smtClean="0"/>
              <a:t>max</a:t>
            </a:r>
            <a:endParaRPr lang="en-US" altLang="en-US" dirty="0"/>
          </a:p>
          <a:p>
            <a:pPr lvl="2"/>
            <a:r>
              <a:rPr lang="en-US" altLang="en-US" dirty="0" smtClean="0"/>
              <a:t>starting at the root, nodes are selected stochastically from F and T if d &lt; </a:t>
            </a:r>
            <a:r>
              <a:rPr lang="en-US" altLang="en-US" dirty="0" err="1" smtClean="0"/>
              <a:t>D</a:t>
            </a:r>
            <a:r>
              <a:rPr lang="en-US" altLang="en-US" baseline="-25000" dirty="0" err="1" smtClean="0"/>
              <a:t>max</a:t>
            </a:r>
            <a:endParaRPr lang="en-US" altLang="en-US" dirty="0" smtClean="0"/>
          </a:p>
        </p:txBody>
      </p:sp>
    </p:spTree>
  </p:cSld>
  <p:clrMapOvr>
    <a:masterClrMapping/>
  </p:clrMapOvr>
  <p:transition>
    <p:push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dirty="0" smtClean="0"/>
              <a:t>GP variation operators</a:t>
            </a:r>
          </a:p>
        </p:txBody>
      </p:sp>
      <p:sp>
        <p:nvSpPr>
          <p:cNvPr id="120835" name="Content Placeholder 2"/>
          <p:cNvSpPr>
            <a:spLocks noGrp="1"/>
          </p:cNvSpPr>
          <p:nvPr>
            <p:ph idx="1"/>
          </p:nvPr>
        </p:nvSpPr>
        <p:spPr/>
        <p:txBody>
          <a:bodyPr/>
          <a:lstStyle/>
          <a:p>
            <a:r>
              <a:rPr lang="en-US" altLang="en-US" dirty="0" smtClean="0"/>
              <a:t>Mutation </a:t>
            </a:r>
            <a:r>
              <a:rPr lang="en-US" altLang="en-US" dirty="0" err="1" smtClean="0"/>
              <a:t>xor</a:t>
            </a:r>
            <a:r>
              <a:rPr lang="en-US" altLang="en-US" dirty="0" smtClean="0"/>
              <a:t> recombination</a:t>
            </a:r>
          </a:p>
          <a:p>
            <a:r>
              <a:rPr lang="en-US" altLang="en-US" dirty="0" smtClean="0"/>
              <a:t>Low mutation chance (recombination acts as macro-mutation operator)</a:t>
            </a:r>
          </a:p>
          <a:p>
            <a:endParaRPr lang="en-US" altLang="en-US" dirty="0" smtClean="0"/>
          </a:p>
        </p:txBody>
      </p:sp>
    </p:spTree>
    <p:extLst>
      <p:ext uri="{BB962C8B-B14F-4D97-AF65-F5344CB8AC3E}">
        <p14:creationId xmlns:p14="http://schemas.microsoft.com/office/powerpoint/2010/main" val="1837446226"/>
      </p:ext>
    </p:extLst>
  </p:cSld>
  <p:clrMapOvr>
    <a:masterClrMapping/>
  </p:clrMapOvr>
  <p:transition>
    <p:push dir="u"/>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en-US" smtClean="0"/>
              <a:t>GP operators (continued)</a:t>
            </a:r>
          </a:p>
        </p:txBody>
      </p:sp>
      <p:sp>
        <p:nvSpPr>
          <p:cNvPr id="121859" name="Rectangle 3"/>
          <p:cNvSpPr>
            <a:spLocks noGrp="1" noChangeArrowheads="1"/>
          </p:cNvSpPr>
          <p:nvPr>
            <p:ph type="body" idx="1"/>
          </p:nvPr>
        </p:nvSpPr>
        <p:spPr/>
        <p:txBody>
          <a:bodyPr/>
          <a:lstStyle/>
          <a:p>
            <a:pPr eaLnBrk="1" hangingPunct="1"/>
            <a:r>
              <a:rPr lang="en-US" altLang="en-US" dirty="0" smtClean="0"/>
              <a:t>Over-selection</a:t>
            </a:r>
          </a:p>
          <a:p>
            <a:pPr lvl="1" eaLnBrk="1" hangingPunct="1"/>
            <a:r>
              <a:rPr lang="en-US" altLang="en-US" dirty="0" smtClean="0"/>
              <a:t>Large population sizes</a:t>
            </a:r>
          </a:p>
          <a:p>
            <a:pPr lvl="1" eaLnBrk="1" hangingPunct="1"/>
            <a:r>
              <a:rPr lang="en-US" altLang="en-US" dirty="0" smtClean="0"/>
              <a:t>Split pop into top x% and rest</a:t>
            </a:r>
          </a:p>
          <a:p>
            <a:pPr lvl="1" eaLnBrk="1" hangingPunct="1"/>
            <a:r>
              <a:rPr lang="en-US" altLang="en-US" dirty="0" smtClean="0"/>
              <a:t>80% from first group, 20% from second</a:t>
            </a:r>
          </a:p>
          <a:p>
            <a:pPr lvl="1" eaLnBrk="1" hangingPunct="1"/>
            <a:r>
              <a:rPr lang="en-US" altLang="en-US" dirty="0" smtClean="0"/>
              <a:t>x chosen such that number of parents producing majority of offspring stays constant</a:t>
            </a:r>
          </a:p>
          <a:p>
            <a:pPr lvl="1" eaLnBrk="1" hangingPunct="1"/>
            <a:r>
              <a:rPr lang="en-US" altLang="en-US" dirty="0" err="1" smtClean="0"/>
              <a:t>Koza</a:t>
            </a:r>
            <a:r>
              <a:rPr lang="en-US" altLang="en-US" dirty="0" smtClean="0"/>
              <a:t> recommends x = 32% for pop of 1000, 16% for pop of 2000, etc.</a:t>
            </a:r>
          </a:p>
        </p:txBody>
      </p:sp>
    </p:spTree>
  </p:cSld>
  <p:clrMapOvr>
    <a:masterClrMapping/>
  </p:clrMapOvr>
  <p:transition>
    <p:push dir="u"/>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en-US" dirty="0" smtClean="0"/>
              <a:t>GP dynamics</a:t>
            </a:r>
          </a:p>
        </p:txBody>
      </p:sp>
      <p:sp>
        <p:nvSpPr>
          <p:cNvPr id="121859" name="Rectangle 3"/>
          <p:cNvSpPr>
            <a:spLocks noGrp="1" noChangeArrowheads="1"/>
          </p:cNvSpPr>
          <p:nvPr>
            <p:ph type="body" idx="1"/>
          </p:nvPr>
        </p:nvSpPr>
        <p:spPr/>
        <p:txBody>
          <a:bodyPr/>
          <a:lstStyle/>
          <a:p>
            <a:pPr eaLnBrk="1" hangingPunct="1"/>
            <a:r>
              <a:rPr lang="en-US" altLang="en-US" dirty="0" smtClean="0"/>
              <a:t>Bloat (survival of the fattest)</a:t>
            </a:r>
          </a:p>
          <a:p>
            <a:pPr lvl="1" eaLnBrk="1" hangingPunct="1"/>
            <a:r>
              <a:rPr lang="en-US" altLang="en-US" dirty="0" smtClean="0"/>
              <a:t>Maximum tree size</a:t>
            </a:r>
            <a:endParaRPr lang="en-US" altLang="en-US" dirty="0"/>
          </a:p>
          <a:p>
            <a:pPr lvl="1" eaLnBrk="1" hangingPunct="1"/>
            <a:r>
              <a:rPr lang="en-US" altLang="en-US" dirty="0" smtClean="0"/>
              <a:t>Parsimony pressure</a:t>
            </a:r>
          </a:p>
          <a:p>
            <a:pPr lvl="2" eaLnBrk="1" hangingPunct="1"/>
            <a:r>
              <a:rPr lang="en-US" altLang="en-US" dirty="0" smtClean="0"/>
              <a:t>Occam’s razor (14</a:t>
            </a:r>
            <a:r>
              <a:rPr lang="en-US" altLang="en-US" baseline="30000" dirty="0" smtClean="0"/>
              <a:t>th</a:t>
            </a:r>
            <a:r>
              <a:rPr lang="en-US" altLang="en-US" dirty="0" smtClean="0"/>
              <a:t> century)</a:t>
            </a:r>
          </a:p>
          <a:p>
            <a:pPr lvl="2" eaLnBrk="1" hangingPunct="1"/>
            <a:r>
              <a:rPr lang="en-US" altLang="en-US" dirty="0" smtClean="0"/>
              <a:t>Penalty function</a:t>
            </a:r>
          </a:p>
          <a:p>
            <a:pPr lvl="2" eaLnBrk="1" hangingPunct="1"/>
            <a:r>
              <a:rPr lang="en-US" altLang="en-US" dirty="0" smtClean="0"/>
              <a:t>Multi-objective techniques</a:t>
            </a:r>
          </a:p>
        </p:txBody>
      </p:sp>
    </p:spTree>
    <p:extLst>
      <p:ext uri="{BB962C8B-B14F-4D97-AF65-F5344CB8AC3E}">
        <p14:creationId xmlns:p14="http://schemas.microsoft.com/office/powerpoint/2010/main" val="2352700170"/>
      </p:ext>
    </p:extLst>
  </p:cSld>
  <p:clrMapOvr>
    <a:masterClrMapping/>
  </p:clrMapOvr>
  <p:transition>
    <p:push di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sz="3400" dirty="0" smtClean="0"/>
              <a:t>Learning Classifier Systems (LCS)</a:t>
            </a:r>
          </a:p>
        </p:txBody>
      </p:sp>
      <p:sp>
        <p:nvSpPr>
          <p:cNvPr id="122883" name="Rectangle 3"/>
          <p:cNvSpPr>
            <a:spLocks noGrp="1" noChangeArrowheads="1"/>
          </p:cNvSpPr>
          <p:nvPr>
            <p:ph type="body" idx="1"/>
          </p:nvPr>
        </p:nvSpPr>
        <p:spPr>
          <a:xfrm>
            <a:off x="381000" y="1752600"/>
            <a:ext cx="8686800" cy="4267200"/>
          </a:xfrm>
        </p:spPr>
        <p:txBody>
          <a:bodyPr/>
          <a:lstStyle/>
          <a:p>
            <a:pPr marL="0" indent="0" eaLnBrk="1" hangingPunct="1">
              <a:buNone/>
            </a:pPr>
            <a:r>
              <a:rPr lang="en-US" altLang="en-US" dirty="0" smtClean="0"/>
              <a:t>Motivation</a:t>
            </a:r>
          </a:p>
          <a:p>
            <a:pPr eaLnBrk="1" hangingPunct="1"/>
            <a:r>
              <a:rPr lang="en-US" altLang="en-US" dirty="0" smtClean="0"/>
              <a:t>Expert Systems introduced in </a:t>
            </a:r>
            <a:r>
              <a:rPr lang="en-US" dirty="0" smtClean="0"/>
              <a:t>1965</a:t>
            </a:r>
            <a:r>
              <a:rPr lang="en-US" dirty="0"/>
              <a:t> by the Stanford Heuristic Programming </a:t>
            </a:r>
            <a:r>
              <a:rPr lang="en-US" dirty="0" smtClean="0"/>
              <a:t>Project (DENDRAL, MYCIN)</a:t>
            </a:r>
          </a:p>
          <a:p>
            <a:pPr eaLnBrk="1" hangingPunct="1"/>
            <a:r>
              <a:rPr lang="en-US" altLang="en-US" dirty="0" smtClean="0"/>
              <a:t>Condition-Action Rule Based Systems </a:t>
            </a:r>
          </a:p>
          <a:p>
            <a:pPr lvl="1" eaLnBrk="1" hangingPunct="1"/>
            <a:r>
              <a:rPr lang="en-US" altLang="en-US" dirty="0" smtClean="0"/>
              <a:t>rule format: &lt;</a:t>
            </a:r>
            <a:r>
              <a:rPr lang="en-US" altLang="en-US" dirty="0" err="1" smtClean="0"/>
              <a:t>condition:action</a:t>
            </a:r>
            <a:r>
              <a:rPr lang="en-US" altLang="en-US" dirty="0" smtClean="0"/>
              <a:t>&gt;</a:t>
            </a:r>
          </a:p>
          <a:p>
            <a:pPr eaLnBrk="1" hangingPunct="1"/>
            <a:r>
              <a:rPr lang="en-US" altLang="en-US" dirty="0" smtClean="0"/>
              <a:t>Drawback: inability to learn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216025"/>
          </a:xfrm>
        </p:spPr>
        <p:txBody>
          <a:bodyPr/>
          <a:lstStyle/>
          <a:p>
            <a:r>
              <a:rPr lang="en-US" dirty="0" smtClean="0"/>
              <a:t>Learning Classifier Systems (LCS)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Illustrative example:</a:t>
            </a:r>
          </a:p>
          <a:p>
            <a:r>
              <a:rPr lang="en-US" dirty="0" smtClean="0"/>
              <a:t>k-bit multiplexer problem</a:t>
            </a:r>
            <a:endParaRPr lang="en-US" dirty="0"/>
          </a:p>
        </p:txBody>
      </p:sp>
    </p:spTree>
    <p:extLst>
      <p:ext uri="{BB962C8B-B14F-4D97-AF65-F5344CB8AC3E}">
        <p14:creationId xmlns:p14="http://schemas.microsoft.com/office/powerpoint/2010/main" val="2337300126"/>
      </p:ext>
    </p:extLst>
  </p:cSld>
  <p:clrMapOvr>
    <a:masterClrMapping/>
  </p:clrMapOvr>
  <p:transition>
    <p:push dir="u"/>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sz="3400" dirty="0" smtClean="0"/>
              <a:t>Learning Classifier Systems (LCS)</a:t>
            </a:r>
          </a:p>
        </p:txBody>
      </p:sp>
      <p:sp>
        <p:nvSpPr>
          <p:cNvPr id="122883" name="Rectangle 3"/>
          <p:cNvSpPr>
            <a:spLocks noGrp="1" noChangeArrowheads="1"/>
          </p:cNvSpPr>
          <p:nvPr>
            <p:ph type="body" idx="1"/>
          </p:nvPr>
        </p:nvSpPr>
        <p:spPr/>
        <p:txBody>
          <a:bodyPr/>
          <a:lstStyle/>
          <a:p>
            <a:pPr eaLnBrk="1" hangingPunct="1"/>
            <a:r>
              <a:rPr lang="en-US" altLang="en-US" dirty="0" smtClean="0"/>
              <a:t>LCS is technically not a type of EA, but can utilize an EA</a:t>
            </a:r>
          </a:p>
          <a:p>
            <a:pPr eaLnBrk="1" hangingPunct="1"/>
            <a:r>
              <a:rPr lang="en-US" altLang="en-US" dirty="0" smtClean="0"/>
              <a:t>Combines Classification with Reinforcement Learning</a:t>
            </a:r>
          </a:p>
          <a:p>
            <a:pPr eaLnBrk="1" hangingPunct="1"/>
            <a:r>
              <a:rPr lang="en-US" altLang="en-US" dirty="0" smtClean="0"/>
              <a:t>LCS rule format: </a:t>
            </a:r>
          </a:p>
          <a:p>
            <a:pPr lvl="1" eaLnBrk="1" hangingPunct="1"/>
            <a:r>
              <a:rPr lang="en-US" altLang="en-US" dirty="0" smtClean="0"/>
              <a:t>&lt;</a:t>
            </a:r>
            <a:r>
              <a:rPr lang="en-US" altLang="en-US" dirty="0" err="1" smtClean="0"/>
              <a:t>condition:action</a:t>
            </a:r>
            <a:r>
              <a:rPr lang="en-US" altLang="en-US" dirty="0" smtClean="0"/>
              <a:t>&gt; </a:t>
            </a:r>
            <a:r>
              <a:rPr lang="en-US" altLang="en-US" dirty="0" smtClean="0">
                <a:latin typeface="Arial" panose="020B0604020202020204" pitchFamily="34" charset="0"/>
                <a:cs typeface="Arial" panose="020B0604020202020204" pitchFamily="34" charset="0"/>
              </a:rPr>
              <a:t>→</a:t>
            </a:r>
            <a:r>
              <a:rPr lang="en-US" altLang="en-US" dirty="0" smtClean="0"/>
              <a:t> predicted payoff</a:t>
            </a:r>
          </a:p>
          <a:p>
            <a:pPr lvl="1" eaLnBrk="1" hangingPunct="1"/>
            <a:r>
              <a:rPr lang="en-US" altLang="en-US" dirty="0" smtClean="0"/>
              <a:t>don’t care symbols</a:t>
            </a:r>
          </a:p>
        </p:txBody>
      </p:sp>
    </p:spTree>
    <p:extLst>
      <p:ext uri="{BB962C8B-B14F-4D97-AF65-F5344CB8AC3E}">
        <p14:creationId xmlns:p14="http://schemas.microsoft.com/office/powerpoint/2010/main" val="5412026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8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EA components</a:t>
            </a:r>
          </a:p>
        </p:txBody>
      </p:sp>
      <p:sp>
        <p:nvSpPr>
          <p:cNvPr id="224259"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Search spaces: representation &amp; size</a:t>
            </a:r>
          </a:p>
          <a:p>
            <a:pPr eaLnBrk="1" hangingPunct="1"/>
            <a:r>
              <a:rPr lang="en-US" altLang="en-US" smtClean="0"/>
              <a:t>Evaluation of trial solutions: fitness function</a:t>
            </a:r>
          </a:p>
          <a:p>
            <a:pPr eaLnBrk="1" hangingPunct="1"/>
            <a:r>
              <a:rPr lang="en-US" altLang="en-US" smtClean="0"/>
              <a:t>Exploration versus exploitation</a:t>
            </a:r>
          </a:p>
          <a:p>
            <a:pPr eaLnBrk="1" hangingPunct="1"/>
            <a:r>
              <a:rPr lang="en-US" altLang="en-US" smtClean="0"/>
              <a:t>Selective pressure rate</a:t>
            </a:r>
          </a:p>
          <a:p>
            <a:pPr eaLnBrk="1" hangingPunct="1"/>
            <a:r>
              <a:rPr lang="en-US" altLang="en-US" smtClean="0"/>
              <a:t>Premature convergence</a:t>
            </a:r>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2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2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42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4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4" descr="LCS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216025"/>
          </a:xfrm>
        </p:spPr>
        <p:txBody>
          <a:bodyPr/>
          <a:lstStyle/>
          <a:p>
            <a:r>
              <a:rPr lang="en-US" dirty="0" smtClean="0"/>
              <a:t>Learning Classifier Systems (LCS)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Illustrative example:</a:t>
            </a:r>
          </a:p>
          <a:p>
            <a:r>
              <a:rPr lang="en-US" dirty="0" smtClean="0"/>
              <a:t>solving k-bit multiplexer problem with LCS</a:t>
            </a:r>
          </a:p>
        </p:txBody>
      </p:sp>
    </p:spTree>
    <p:extLst>
      <p:ext uri="{BB962C8B-B14F-4D97-AF65-F5344CB8AC3E}">
        <p14:creationId xmlns:p14="http://schemas.microsoft.com/office/powerpoint/2010/main" val="794847508"/>
      </p:ext>
    </p:extLst>
  </p:cSld>
  <p:clrMapOvr>
    <a:masterClrMapping/>
  </p:clrMapOvr>
  <p:transition>
    <p:push dir="u"/>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ltLang="en-US" smtClean="0"/>
              <a:t>LCS specifics</a:t>
            </a:r>
          </a:p>
        </p:txBody>
      </p:sp>
      <p:sp>
        <p:nvSpPr>
          <p:cNvPr id="124931" name="Rectangle 3"/>
          <p:cNvSpPr>
            <a:spLocks noGrp="1" noChangeArrowheads="1"/>
          </p:cNvSpPr>
          <p:nvPr>
            <p:ph type="body" idx="1"/>
          </p:nvPr>
        </p:nvSpPr>
        <p:spPr/>
        <p:txBody>
          <a:bodyPr/>
          <a:lstStyle/>
          <a:p>
            <a:pPr eaLnBrk="1" hangingPunct="1"/>
            <a:r>
              <a:rPr lang="en-US" altLang="en-US" dirty="0" smtClean="0"/>
              <a:t>Multi-step credit allocation – Bucket Brigade algorithm</a:t>
            </a:r>
          </a:p>
          <a:p>
            <a:pPr eaLnBrk="1" hangingPunct="1"/>
            <a:endParaRPr lang="en-US" altLang="en-US" dirty="0"/>
          </a:p>
          <a:p>
            <a:pPr marL="0" indent="0" eaLnBrk="1" hangingPunct="1">
              <a:buNone/>
            </a:pPr>
            <a:endParaRPr lang="en-US" alt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2971800"/>
            <a:ext cx="9144000" cy="2899213"/>
          </a:xfrm>
          <a:prstGeom prst="rect">
            <a:avLst/>
          </a:prstGeom>
        </p:spPr>
      </p:pic>
    </p:spTree>
  </p:cSld>
  <p:clrMapOvr>
    <a:masterClrMapping/>
  </p:clrMapOvr>
  <p:transition>
    <p:push dir="u"/>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ltLang="en-US" smtClean="0"/>
              <a:t>LCS specifics</a:t>
            </a:r>
          </a:p>
        </p:txBody>
      </p:sp>
      <p:sp>
        <p:nvSpPr>
          <p:cNvPr id="124931" name="Rectangle 3"/>
          <p:cNvSpPr>
            <a:spLocks noGrp="1" noChangeArrowheads="1"/>
          </p:cNvSpPr>
          <p:nvPr>
            <p:ph type="body" idx="1"/>
          </p:nvPr>
        </p:nvSpPr>
        <p:spPr>
          <a:xfrm>
            <a:off x="381000" y="1752600"/>
            <a:ext cx="8534400" cy="4267200"/>
          </a:xfrm>
        </p:spPr>
        <p:txBody>
          <a:bodyPr/>
          <a:lstStyle/>
          <a:p>
            <a:pPr eaLnBrk="1" hangingPunct="1"/>
            <a:r>
              <a:rPr lang="en-US" altLang="en-US" dirty="0"/>
              <a:t>Michigan approach: each individual represents a single rule, a population represents the complete rule set</a:t>
            </a:r>
          </a:p>
          <a:p>
            <a:pPr eaLnBrk="1" hangingPunct="1"/>
            <a:r>
              <a:rPr lang="en-US" altLang="en-US" dirty="0" smtClean="0"/>
              <a:t>Pittsburgh “Pitt” approach: each individual represents a complete rule set</a:t>
            </a:r>
          </a:p>
        </p:txBody>
      </p:sp>
    </p:spTree>
    <p:extLst>
      <p:ext uri="{BB962C8B-B14F-4D97-AF65-F5344CB8AC3E}">
        <p14:creationId xmlns:p14="http://schemas.microsoft.com/office/powerpoint/2010/main" val="129573891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en-US" dirty="0" smtClean="0"/>
              <a:t>Parameter Tuning methods</a:t>
            </a:r>
          </a:p>
        </p:txBody>
      </p:sp>
      <p:sp>
        <p:nvSpPr>
          <p:cNvPr id="125955" name="Rectangle 3"/>
          <p:cNvSpPr>
            <a:spLocks noGrp="1" noChangeArrowheads="1"/>
          </p:cNvSpPr>
          <p:nvPr>
            <p:ph type="body" idx="1"/>
          </p:nvPr>
        </p:nvSpPr>
        <p:spPr>
          <a:xfrm>
            <a:off x="0" y="1600200"/>
            <a:ext cx="9144000" cy="4419600"/>
          </a:xfrm>
        </p:spPr>
        <p:txBody>
          <a:bodyPr/>
          <a:lstStyle/>
          <a:p>
            <a:pPr eaLnBrk="1" hangingPunct="1"/>
            <a:r>
              <a:rPr lang="en-US" altLang="en-US" dirty="0" smtClean="0"/>
              <a:t>Start with stock parameter values</a:t>
            </a:r>
          </a:p>
          <a:p>
            <a:pPr eaLnBrk="1" hangingPunct="1"/>
            <a:r>
              <a:rPr lang="en-US" altLang="en-US" dirty="0" smtClean="0"/>
              <a:t>Manually adjust based on user intuition</a:t>
            </a:r>
          </a:p>
          <a:p>
            <a:pPr eaLnBrk="1" hangingPunct="1"/>
            <a:r>
              <a:rPr lang="en-US" altLang="en-US" dirty="0" smtClean="0"/>
              <a:t>Monte Carlo sampling of parameter values on a few (short) runs</a:t>
            </a:r>
          </a:p>
          <a:p>
            <a:pPr eaLnBrk="1" hangingPunct="1"/>
            <a:r>
              <a:rPr lang="en-US" altLang="en-US" dirty="0" smtClean="0"/>
              <a:t>Tuning algorithm (e.g., REVAC which employs an information theoretic measure on how sensitive performance is to the choice of a parameter’s value)</a:t>
            </a:r>
          </a:p>
          <a:p>
            <a:pPr eaLnBrk="1" hangingPunct="1"/>
            <a:r>
              <a:rPr lang="en-US" altLang="en-US" dirty="0" smtClean="0"/>
              <a:t>Meta-tuning algorithm (e.g., meta-EA)</a:t>
            </a:r>
          </a:p>
        </p:txBody>
      </p:sp>
    </p:spTree>
  </p:cSld>
  <p:clrMapOvr>
    <a:masterClrMapping/>
  </p:clrMapOvr>
  <p:transition>
    <p:push dir="u"/>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altLang="en-US" smtClean="0"/>
              <a:t>Parameter Tuning Challenges</a:t>
            </a:r>
          </a:p>
        </p:txBody>
      </p:sp>
      <p:sp>
        <p:nvSpPr>
          <p:cNvPr id="126979" name="Rectangle 3"/>
          <p:cNvSpPr>
            <a:spLocks noGrp="1" noChangeArrowheads="1"/>
          </p:cNvSpPr>
          <p:nvPr>
            <p:ph type="body" idx="1"/>
          </p:nvPr>
        </p:nvSpPr>
        <p:spPr>
          <a:xfrm>
            <a:off x="228600" y="1752600"/>
            <a:ext cx="8610600" cy="4267200"/>
          </a:xfrm>
        </p:spPr>
        <p:txBody>
          <a:bodyPr/>
          <a:lstStyle/>
          <a:p>
            <a:pPr eaLnBrk="1" hangingPunct="1"/>
            <a:r>
              <a:rPr lang="en-US" altLang="en-US" smtClean="0"/>
              <a:t>Exhaustive search for optimal values of parameters, even assuming independency, is infeasible</a:t>
            </a:r>
          </a:p>
          <a:p>
            <a:pPr eaLnBrk="1" hangingPunct="1"/>
            <a:r>
              <a:rPr lang="en-US" altLang="en-US" smtClean="0"/>
              <a:t>Parameter dependencies</a:t>
            </a:r>
          </a:p>
          <a:p>
            <a:pPr eaLnBrk="1" hangingPunct="1"/>
            <a:r>
              <a:rPr lang="en-US" altLang="en-US" smtClean="0"/>
              <a:t>Extremely time consuming</a:t>
            </a:r>
          </a:p>
          <a:p>
            <a:pPr eaLnBrk="1" hangingPunct="1"/>
            <a:r>
              <a:rPr lang="en-US" altLang="en-US" smtClean="0"/>
              <a:t>Optimal values are very problem specific</a:t>
            </a:r>
          </a:p>
        </p:txBody>
      </p:sp>
    </p:spTree>
  </p:cSld>
  <p:clrMapOvr>
    <a:masterClrMapping/>
  </p:clrMapOvr>
  <p:transition>
    <p:push dir="u"/>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tLang="en-US" smtClean="0"/>
              <a:t>Static vs. dynamic parameters</a:t>
            </a:r>
          </a:p>
        </p:txBody>
      </p:sp>
      <p:sp>
        <p:nvSpPr>
          <p:cNvPr id="128003" name="Content Placeholder 2"/>
          <p:cNvSpPr>
            <a:spLocks noGrp="1"/>
          </p:cNvSpPr>
          <p:nvPr>
            <p:ph idx="1"/>
          </p:nvPr>
        </p:nvSpPr>
        <p:spPr/>
        <p:txBody>
          <a:bodyPr/>
          <a:lstStyle/>
          <a:p>
            <a:pPr eaLnBrk="1" hangingPunct="1"/>
            <a:r>
              <a:rPr lang="en-US" altLang="en-US" dirty="0" smtClean="0"/>
              <a:t>The optimal value of a parameter can change during evolution</a:t>
            </a:r>
          </a:p>
          <a:p>
            <a:pPr eaLnBrk="1" hangingPunct="1"/>
            <a:r>
              <a:rPr lang="en-US" altLang="en-US" dirty="0" smtClean="0"/>
              <a:t>Static parameters remain constant during evolution, dynamic parameters can change</a:t>
            </a:r>
          </a:p>
          <a:p>
            <a:pPr eaLnBrk="1" hangingPunct="1"/>
            <a:r>
              <a:rPr lang="en-US" altLang="en-US" dirty="0" smtClean="0"/>
              <a:t>Dynamic parameters require parameter control</a:t>
            </a:r>
          </a:p>
        </p:txBody>
      </p:sp>
    </p:spTree>
  </p:cSld>
  <p:clrMapOvr>
    <a:masterClrMapping/>
  </p:clrMapOvr>
  <p:transition>
    <p:push dir="u"/>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altLang="en-US" smtClean="0"/>
              <a:t>Tuning vs Control confusion</a:t>
            </a:r>
          </a:p>
        </p:txBody>
      </p:sp>
      <p:sp>
        <p:nvSpPr>
          <p:cNvPr id="129027" name="Rectangle 3"/>
          <p:cNvSpPr>
            <a:spLocks noGrp="1" noChangeArrowheads="1"/>
          </p:cNvSpPr>
          <p:nvPr>
            <p:ph type="body" idx="1"/>
          </p:nvPr>
        </p:nvSpPr>
        <p:spPr>
          <a:xfrm>
            <a:off x="381000" y="1752600"/>
            <a:ext cx="8458200" cy="4267200"/>
          </a:xfrm>
        </p:spPr>
        <p:txBody>
          <a:bodyPr/>
          <a:lstStyle/>
          <a:p>
            <a:pPr eaLnBrk="1" hangingPunct="1"/>
            <a:endParaRPr lang="en-US" altLang="en-US" smtClean="0"/>
          </a:p>
          <a:p>
            <a:pPr eaLnBrk="1" hangingPunct="1"/>
            <a:r>
              <a:rPr lang="en-US" altLang="en-US" smtClean="0"/>
              <a:t>Parameter Tuning: A priori optimization of fixed strategy parameters</a:t>
            </a:r>
          </a:p>
          <a:p>
            <a:pPr eaLnBrk="1" hangingPunct="1"/>
            <a:endParaRPr lang="en-US" altLang="en-US" smtClean="0"/>
          </a:p>
          <a:p>
            <a:pPr eaLnBrk="1" hangingPunct="1"/>
            <a:r>
              <a:rPr lang="en-US" altLang="en-US" smtClean="0"/>
              <a:t>Parameter Control: On-the-fly optimization of dynamic strategy parameters</a:t>
            </a:r>
          </a:p>
        </p:txBody>
      </p:sp>
    </p:spTree>
  </p:cSld>
  <p:clrMapOvr>
    <a:masterClrMapping/>
  </p:clrMapOvr>
  <p:transition>
    <p:push dir="u"/>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smtClean="0"/>
              <a:t>Parameter Control</a:t>
            </a:r>
          </a:p>
        </p:txBody>
      </p:sp>
      <p:sp>
        <p:nvSpPr>
          <p:cNvPr id="130051" name="Content Placeholder 2"/>
          <p:cNvSpPr>
            <a:spLocks noGrp="1"/>
          </p:cNvSpPr>
          <p:nvPr>
            <p:ph idx="1"/>
          </p:nvPr>
        </p:nvSpPr>
        <p:spPr>
          <a:xfrm>
            <a:off x="304800" y="1752600"/>
            <a:ext cx="8534400" cy="4267200"/>
          </a:xfrm>
        </p:spPr>
        <p:txBody>
          <a:bodyPr/>
          <a:lstStyle/>
          <a:p>
            <a:pPr eaLnBrk="1" hangingPunct="1"/>
            <a:r>
              <a:rPr lang="en-US" altLang="en-US" smtClean="0"/>
              <a:t>While dynamic parameters can benefit from tuning, performance tends to be much less sensitive to initial values for dynamic parameters than static</a:t>
            </a:r>
          </a:p>
          <a:p>
            <a:pPr eaLnBrk="1" hangingPunct="1"/>
            <a:r>
              <a:rPr lang="en-US" altLang="en-US" smtClean="0"/>
              <a:t>Controls dynamic parameters</a:t>
            </a:r>
          </a:p>
          <a:p>
            <a:pPr eaLnBrk="1" hangingPunct="1"/>
            <a:r>
              <a:rPr lang="en-US" altLang="en-US" smtClean="0"/>
              <a:t>Three main parameter control classes:</a:t>
            </a:r>
          </a:p>
          <a:p>
            <a:pPr lvl="1" eaLnBrk="1" hangingPunct="1"/>
            <a:r>
              <a:rPr lang="en-US" altLang="en-US" smtClean="0"/>
              <a:t>Blind</a:t>
            </a:r>
          </a:p>
          <a:p>
            <a:pPr lvl="1" eaLnBrk="1" hangingPunct="1"/>
            <a:r>
              <a:rPr lang="en-US" altLang="en-US" smtClean="0"/>
              <a:t>Adaptive</a:t>
            </a:r>
          </a:p>
          <a:p>
            <a:pPr lvl="1" eaLnBrk="1" hangingPunct="1"/>
            <a:r>
              <a:rPr lang="en-US" altLang="en-US" smtClean="0"/>
              <a:t>Self-Adaptive</a:t>
            </a:r>
          </a:p>
          <a:p>
            <a:endParaRPr lang="en-US" altLang="en-US" smtClean="0"/>
          </a:p>
        </p:txBody>
      </p:sp>
    </p:spTree>
  </p:cSld>
  <p:clrMapOvr>
    <a:masterClrMapping/>
  </p:clrMapOvr>
  <p:transition>
    <p:push dir="u"/>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altLang="en-US" smtClean="0"/>
              <a:t>Parameter Control methods</a:t>
            </a:r>
          </a:p>
        </p:txBody>
      </p:sp>
      <p:sp>
        <p:nvSpPr>
          <p:cNvPr id="131075" name="Rectangle 3"/>
          <p:cNvSpPr>
            <a:spLocks noGrp="1" noChangeArrowheads="1"/>
          </p:cNvSpPr>
          <p:nvPr>
            <p:ph type="body" idx="1"/>
          </p:nvPr>
        </p:nvSpPr>
        <p:spPr>
          <a:xfrm>
            <a:off x="228600" y="1752600"/>
            <a:ext cx="8763000" cy="4267200"/>
          </a:xfrm>
        </p:spPr>
        <p:txBody>
          <a:bodyPr/>
          <a:lstStyle/>
          <a:p>
            <a:pPr eaLnBrk="1" hangingPunct="1"/>
            <a:r>
              <a:rPr lang="en-US" altLang="en-US" smtClean="0"/>
              <a:t>Blind (termed “deterministic” in textbook)</a:t>
            </a:r>
          </a:p>
          <a:p>
            <a:pPr lvl="1" eaLnBrk="1" hangingPunct="1"/>
            <a:r>
              <a:rPr lang="en-US" altLang="en-US" smtClean="0"/>
              <a:t>Example: replace p</a:t>
            </a:r>
            <a:r>
              <a:rPr lang="en-US" altLang="en-US" baseline="-25000" smtClean="0"/>
              <a:t>i</a:t>
            </a:r>
            <a:r>
              <a:rPr lang="en-US" altLang="en-US" smtClean="0"/>
              <a:t> with p</a:t>
            </a:r>
            <a:r>
              <a:rPr lang="en-US" altLang="en-US" baseline="-25000" smtClean="0"/>
              <a:t>i</a:t>
            </a:r>
            <a:r>
              <a:rPr lang="en-US" altLang="en-US" smtClean="0"/>
              <a:t>(t)</a:t>
            </a:r>
          </a:p>
          <a:p>
            <a:pPr lvl="2" eaLnBrk="1" hangingPunct="1"/>
            <a:r>
              <a:rPr lang="en-US" altLang="en-US" smtClean="0"/>
              <a:t>akin to cooling schedule in Simulated Annealing</a:t>
            </a:r>
          </a:p>
          <a:p>
            <a:pPr eaLnBrk="1" hangingPunct="1"/>
            <a:r>
              <a:rPr lang="en-US" altLang="en-US" smtClean="0"/>
              <a:t>Adaptive</a:t>
            </a:r>
          </a:p>
          <a:p>
            <a:pPr lvl="1" eaLnBrk="1" hangingPunct="1"/>
            <a:r>
              <a:rPr lang="en-US" altLang="en-US" smtClean="0"/>
              <a:t>Example: Rechenberg’s 1/5 success rule</a:t>
            </a:r>
          </a:p>
          <a:p>
            <a:pPr eaLnBrk="1" hangingPunct="1"/>
            <a:r>
              <a:rPr lang="en-US" altLang="en-US" smtClean="0"/>
              <a:t>Self-adaptive</a:t>
            </a:r>
          </a:p>
          <a:p>
            <a:pPr lvl="1" eaLnBrk="1" hangingPunct="1"/>
            <a:r>
              <a:rPr lang="en-US" altLang="en-US" smtClean="0"/>
              <a:t>Example: Mutation-step size control in ES</a:t>
            </a:r>
          </a:p>
        </p:txBody>
      </p:sp>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9" name="Group 29"/>
          <p:cNvGraphicFramePr>
            <a:graphicFrameLocks noGrp="1"/>
          </p:cNvGraphicFramePr>
          <p:nvPr>
            <p:ph/>
          </p:nvPr>
        </p:nvGraphicFramePr>
        <p:xfrm>
          <a:off x="533400" y="2133600"/>
          <a:ext cx="8008938" cy="3657600"/>
        </p:xfrm>
        <a:graphic>
          <a:graphicData uri="http://schemas.openxmlformats.org/drawingml/2006/table">
            <a:tbl>
              <a:tblPr/>
              <a:tblGrid>
                <a:gridCol w="4005263">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9525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Problem (search space)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53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Fitness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Fitness 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Population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Set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Individual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Datastructure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Genes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Elements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Alleles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Datatype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2793" name="Rectangle 30"/>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r>
              <a:rPr lang="en-US" altLang="en-US" sz="3800">
                <a:solidFill>
                  <a:schemeClr val="tx2"/>
                </a:solidFill>
                <a:latin typeface="Verdana" panose="020B0604030504040204" pitchFamily="34" charset="0"/>
              </a:rPr>
              <a:t>Nature versus the digital realm</a:t>
            </a:r>
          </a:p>
        </p:txBody>
      </p:sp>
    </p:spTree>
  </p:cSld>
  <p:clrMapOvr>
    <a:masterClrMapping/>
  </p:clrMapOvr>
  <p:transition>
    <p:push dir="u"/>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altLang="en-US" smtClean="0"/>
              <a:t>Evaluation Function Control</a:t>
            </a:r>
          </a:p>
        </p:txBody>
      </p:sp>
      <p:sp>
        <p:nvSpPr>
          <p:cNvPr id="132099" name="Rectangle 3"/>
          <p:cNvSpPr>
            <a:spLocks noGrp="1" noChangeArrowheads="1"/>
          </p:cNvSpPr>
          <p:nvPr>
            <p:ph type="body" idx="1"/>
          </p:nvPr>
        </p:nvSpPr>
        <p:spPr/>
        <p:txBody>
          <a:bodyPr/>
          <a:lstStyle/>
          <a:p>
            <a:pPr eaLnBrk="1" hangingPunct="1"/>
            <a:r>
              <a:rPr lang="en-US" altLang="en-US" smtClean="0"/>
              <a:t>Example 1: Parsimony Pressure in GP</a:t>
            </a:r>
          </a:p>
          <a:p>
            <a:pPr eaLnBrk="1" hangingPunct="1"/>
            <a:r>
              <a:rPr lang="en-US" altLang="en-US" smtClean="0"/>
              <a:t>Example 2: Penalty Functions in Constraint Satisfaction Problems (aka Constrained Optimization Problems)</a:t>
            </a:r>
          </a:p>
        </p:txBody>
      </p:sp>
    </p:spTree>
  </p:cSld>
  <p:clrMapOvr>
    <a:masterClrMapping/>
  </p:clrMapOvr>
  <p:transition>
    <p:push dir="u"/>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tLang="en-US" smtClean="0"/>
              <a:t>Penalty Function Control</a:t>
            </a:r>
          </a:p>
        </p:txBody>
      </p:sp>
      <p:sp>
        <p:nvSpPr>
          <p:cNvPr id="133123" name="Rectangle 3"/>
          <p:cNvSpPr>
            <a:spLocks noGrp="1" noChangeArrowheads="1"/>
          </p:cNvSpPr>
          <p:nvPr>
            <p:ph type="body" idx="1"/>
          </p:nvPr>
        </p:nvSpPr>
        <p:spPr>
          <a:xfrm>
            <a:off x="0" y="1752600"/>
            <a:ext cx="9144000" cy="4267200"/>
          </a:xfrm>
        </p:spPr>
        <p:txBody>
          <a:bodyPr/>
          <a:lstStyle/>
          <a:p>
            <a:pPr eaLnBrk="1" hangingPunct="1">
              <a:lnSpc>
                <a:spcPct val="90000"/>
              </a:lnSpc>
              <a:buFont typeface="Wingdings" panose="05000000000000000000" pitchFamily="2" charset="2"/>
              <a:buNone/>
            </a:pPr>
            <a:r>
              <a:rPr lang="en-US" altLang="en-US" i="1" smtClean="0"/>
              <a:t>eval(</a:t>
            </a:r>
            <a:r>
              <a:rPr lang="en-US" altLang="en-US" b="1" i="1" smtClean="0"/>
              <a:t>x</a:t>
            </a:r>
            <a:r>
              <a:rPr lang="en-US" altLang="en-US" i="1" smtClean="0"/>
              <a:t>)=f(</a:t>
            </a:r>
            <a:r>
              <a:rPr lang="en-US" altLang="en-US" b="1" i="1" smtClean="0"/>
              <a:t>x</a:t>
            </a:r>
            <a:r>
              <a:rPr lang="en-US" altLang="en-US" i="1" smtClean="0"/>
              <a:t>)+W ·penalty(</a:t>
            </a:r>
            <a:r>
              <a:rPr lang="en-US" altLang="en-US" b="1" i="1" smtClean="0"/>
              <a:t>x</a:t>
            </a:r>
            <a:r>
              <a:rPr lang="en-US" altLang="en-US" i="1" smtClean="0"/>
              <a:t>)</a:t>
            </a:r>
          </a:p>
          <a:p>
            <a:pPr eaLnBrk="1" hangingPunct="1">
              <a:lnSpc>
                <a:spcPct val="90000"/>
              </a:lnSpc>
              <a:buFont typeface="Wingdings" panose="05000000000000000000" pitchFamily="2" charset="2"/>
              <a:buNone/>
            </a:pPr>
            <a:endParaRPr lang="en-US" altLang="en-US" i="1" smtClean="0"/>
          </a:p>
          <a:p>
            <a:pPr eaLnBrk="1" hangingPunct="1">
              <a:lnSpc>
                <a:spcPct val="90000"/>
              </a:lnSpc>
              <a:buFont typeface="Wingdings" panose="05000000000000000000" pitchFamily="2" charset="2"/>
              <a:buNone/>
            </a:pPr>
            <a:r>
              <a:rPr lang="en-US" altLang="en-US" i="1" smtClean="0"/>
              <a:t>Blind ex: W=W(t)=(C ·t)</a:t>
            </a:r>
            <a:r>
              <a:rPr lang="el-GR" altLang="en-US" i="1" baseline="30000" smtClean="0">
                <a:latin typeface="Times New Roman" panose="02020603050405020304" pitchFamily="18" charset="0"/>
                <a:cs typeface="Times New Roman" panose="02020603050405020304" pitchFamily="18" charset="0"/>
              </a:rPr>
              <a:t>α</a:t>
            </a:r>
            <a:r>
              <a:rPr lang="en-US" altLang="en-US" i="1" smtClean="0">
                <a:latin typeface="Times New Roman" panose="02020603050405020304" pitchFamily="18" charset="0"/>
                <a:cs typeface="Times New Roman" panose="02020603050405020304" pitchFamily="18" charset="0"/>
              </a:rPr>
              <a:t> with C,</a:t>
            </a:r>
            <a:r>
              <a:rPr lang="el-GR" altLang="en-US" i="1" smtClean="0">
                <a:latin typeface="Times New Roman" panose="02020603050405020304" pitchFamily="18" charset="0"/>
                <a:cs typeface="Times New Roman" panose="02020603050405020304" pitchFamily="18" charset="0"/>
              </a:rPr>
              <a:t>α≥</a:t>
            </a:r>
            <a:r>
              <a:rPr lang="en-US" altLang="en-US" i="1" smtClean="0">
                <a:latin typeface="Times New Roman" panose="02020603050405020304" pitchFamily="18" charset="0"/>
                <a:cs typeface="Times New Roman" panose="02020603050405020304" pitchFamily="18" charset="0"/>
              </a:rPr>
              <a:t>1</a:t>
            </a:r>
          </a:p>
          <a:p>
            <a:pPr eaLnBrk="1" hangingPunct="1">
              <a:lnSpc>
                <a:spcPct val="90000"/>
              </a:lnSpc>
              <a:buFont typeface="Wingdings" panose="05000000000000000000" pitchFamily="2" charset="2"/>
              <a:buNone/>
            </a:pPr>
            <a:endParaRPr lang="en-US" altLang="en-US" i="1" smtClean="0">
              <a:cs typeface="Times New Roman" panose="02020603050405020304" pitchFamily="18" charset="0"/>
            </a:endParaRPr>
          </a:p>
          <a:p>
            <a:pPr eaLnBrk="1" hangingPunct="1">
              <a:lnSpc>
                <a:spcPct val="90000"/>
              </a:lnSpc>
              <a:buFont typeface="Wingdings" panose="05000000000000000000" pitchFamily="2" charset="2"/>
              <a:buNone/>
            </a:pPr>
            <a:r>
              <a:rPr lang="en-US" altLang="en-US" i="1" smtClean="0">
                <a:cs typeface="Times New Roman" panose="02020603050405020304" pitchFamily="18" charset="0"/>
              </a:rPr>
              <a:t>Adaptive ex (page 135 of textbook)</a:t>
            </a:r>
          </a:p>
          <a:p>
            <a:pPr eaLnBrk="1" hangingPunct="1">
              <a:lnSpc>
                <a:spcPct val="90000"/>
              </a:lnSpc>
              <a:buFont typeface="Wingdings" panose="05000000000000000000" pitchFamily="2" charset="2"/>
              <a:buNone/>
            </a:pPr>
            <a:endParaRPr lang="en-US" altLang="en-US" i="1" smtClean="0">
              <a:cs typeface="Times New Roman" panose="02020603050405020304" pitchFamily="18" charset="0"/>
            </a:endParaRPr>
          </a:p>
          <a:p>
            <a:pPr eaLnBrk="1" hangingPunct="1">
              <a:lnSpc>
                <a:spcPct val="90000"/>
              </a:lnSpc>
              <a:buFont typeface="Wingdings" panose="05000000000000000000" pitchFamily="2" charset="2"/>
              <a:buNone/>
            </a:pPr>
            <a:r>
              <a:rPr lang="en-US" altLang="en-US" i="1" smtClean="0">
                <a:cs typeface="Times New Roman" panose="02020603050405020304" pitchFamily="18" charset="0"/>
              </a:rPr>
              <a:t>Self-adaptive ex (pages 135-136 of textbook)</a:t>
            </a:r>
          </a:p>
          <a:p>
            <a:pPr eaLnBrk="1" hangingPunct="1">
              <a:lnSpc>
                <a:spcPct val="90000"/>
              </a:lnSpc>
              <a:buFont typeface="Wingdings" panose="05000000000000000000" pitchFamily="2" charset="2"/>
              <a:buNone/>
            </a:pPr>
            <a:r>
              <a:rPr lang="en-US" altLang="en-US" i="1" smtClean="0">
                <a:cs typeface="Times New Roman" panose="02020603050405020304" pitchFamily="18" charset="0"/>
              </a:rPr>
              <a:t>Note: this allows evolution to cheat!</a:t>
            </a:r>
            <a:endParaRPr lang="el-GR" altLang="en-US" i="1" smtClean="0">
              <a:cs typeface="Times New Roman" panose="02020603050405020304" pitchFamily="18" charset="0"/>
            </a:endParaRPr>
          </a:p>
        </p:txBody>
      </p:sp>
    </p:spTree>
  </p:cSld>
  <p:clrMapOvr>
    <a:masterClrMapping/>
  </p:clrMapOvr>
  <p:transition>
    <p:push dir="u"/>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smtClean="0"/>
              <a:t>Parameter Control aspects</a:t>
            </a:r>
          </a:p>
        </p:txBody>
      </p:sp>
      <p:sp>
        <p:nvSpPr>
          <p:cNvPr id="134147" name="Rectangle 3"/>
          <p:cNvSpPr>
            <a:spLocks noGrp="1" noChangeArrowheads="1"/>
          </p:cNvSpPr>
          <p:nvPr>
            <p:ph type="body" idx="1"/>
          </p:nvPr>
        </p:nvSpPr>
        <p:spPr/>
        <p:txBody>
          <a:bodyPr/>
          <a:lstStyle/>
          <a:p>
            <a:pPr eaLnBrk="1" hangingPunct="1"/>
            <a:r>
              <a:rPr lang="en-US" altLang="en-US" dirty="0" smtClean="0"/>
              <a:t>What is changed?</a:t>
            </a:r>
          </a:p>
          <a:p>
            <a:pPr lvl="1" eaLnBrk="1" hangingPunct="1"/>
            <a:r>
              <a:rPr lang="en-US" altLang="en-US" dirty="0" smtClean="0"/>
              <a:t>Parameters vs. operators</a:t>
            </a:r>
          </a:p>
          <a:p>
            <a:pPr eaLnBrk="1" hangingPunct="1"/>
            <a:endParaRPr lang="en-US" altLang="en-US" dirty="0" smtClean="0"/>
          </a:p>
          <a:p>
            <a:pPr eaLnBrk="1" hangingPunct="1"/>
            <a:r>
              <a:rPr lang="en-US" altLang="en-US" dirty="0" smtClean="0"/>
              <a:t>What evidence informs the change?</a:t>
            </a:r>
          </a:p>
          <a:p>
            <a:pPr lvl="1" eaLnBrk="1" hangingPunct="1"/>
            <a:r>
              <a:rPr lang="en-US" altLang="en-US" dirty="0" smtClean="0"/>
              <a:t>Absolute vs. relative</a:t>
            </a:r>
          </a:p>
        </p:txBody>
      </p:sp>
    </p:spTree>
  </p:cSld>
  <p:clrMapOvr>
    <a:masterClrMapping/>
  </p:clrMapOvr>
  <p:transition>
    <p:push dir="u"/>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dirty="0" smtClean="0"/>
              <a:t>Parameter Control: </a:t>
            </a:r>
            <a:br>
              <a:rPr lang="en-US" altLang="en-US" dirty="0" smtClean="0"/>
            </a:br>
            <a:r>
              <a:rPr lang="en-US" altLang="en-US" dirty="0" smtClean="0"/>
              <a:t>Scope of Change</a:t>
            </a:r>
          </a:p>
        </p:txBody>
      </p:sp>
      <p:sp>
        <p:nvSpPr>
          <p:cNvPr id="134147" name="Rectangle 3"/>
          <p:cNvSpPr>
            <a:spLocks noGrp="1" noChangeArrowheads="1"/>
          </p:cNvSpPr>
          <p:nvPr>
            <p:ph type="body" idx="1"/>
          </p:nvPr>
        </p:nvSpPr>
        <p:spPr>
          <a:xfrm>
            <a:off x="566738" y="1752600"/>
            <a:ext cx="8501062" cy="4724400"/>
          </a:xfrm>
        </p:spPr>
        <p:txBody>
          <a:bodyPr/>
          <a:lstStyle/>
          <a:p>
            <a:pPr eaLnBrk="1" hangingPunct="1"/>
            <a:r>
              <a:rPr lang="en-US" altLang="en-US" dirty="0" smtClean="0"/>
              <a:t>Gene vs. individual vs. population</a:t>
            </a:r>
          </a:p>
          <a:p>
            <a:pPr eaLnBrk="1" hangingPunct="1"/>
            <a:r>
              <a:rPr lang="en-US" altLang="en-US" dirty="0" smtClean="0"/>
              <a:t>Ex: one-bit allele for recombination operator selection (pairwise vs. vote)</a:t>
            </a:r>
          </a:p>
          <a:p>
            <a:pPr eaLnBrk="1" hangingPunct="1"/>
            <a:r>
              <a:rPr lang="en-US" altLang="en-US" dirty="0" smtClean="0"/>
              <a:t>Ex:</a:t>
            </a:r>
          </a:p>
          <a:p>
            <a:pPr lvl="1" eaLnBrk="1" hangingPunct="1"/>
            <a:r>
              <a:rPr lang="en-US" altLang="en-US" dirty="0" smtClean="0"/>
              <a:t>Gene: Self-adaptive ES with separate mutation step sizes </a:t>
            </a:r>
            <a:r>
              <a:rPr lang="en-GB" altLang="en-US" dirty="0">
                <a:sym typeface="Symbol" panose="05050102010706020507" pitchFamily="18" charset="2"/>
              </a:rPr>
              <a:t> </a:t>
            </a:r>
            <a:r>
              <a:rPr lang="en-GB" altLang="en-US" dirty="0">
                <a:sym typeface="Bookshelf Symbol 2" pitchFamily="2" charset="2"/>
              </a:rPr>
              <a:t>x</a:t>
            </a:r>
            <a:r>
              <a:rPr lang="en-GB" altLang="en-US" baseline="-25000" dirty="0">
                <a:sym typeface="Bookshelf Symbol 2" pitchFamily="2" charset="2"/>
              </a:rPr>
              <a:t>1</a:t>
            </a:r>
            <a:r>
              <a:rPr lang="en-GB" altLang="en-US" dirty="0">
                <a:sym typeface="Bookshelf Symbol 2" pitchFamily="2" charset="2"/>
              </a:rPr>
              <a:t>,…,</a:t>
            </a:r>
            <a:r>
              <a:rPr lang="en-GB" altLang="en-US" dirty="0" err="1">
                <a:sym typeface="Bookshelf Symbol 2" pitchFamily="2" charset="2"/>
              </a:rPr>
              <a:t>x</a:t>
            </a:r>
            <a:r>
              <a:rPr lang="en-GB" altLang="en-US" baseline="-25000" dirty="0" err="1">
                <a:sym typeface="Bookshelf Symbol 2" pitchFamily="2" charset="2"/>
              </a:rPr>
              <a:t>n</a:t>
            </a:r>
            <a:r>
              <a:rPr lang="en-GB" altLang="en-US" dirty="0">
                <a:sym typeface="Bookshelf Symbol 2" pitchFamily="2" charset="2"/>
              </a:rPr>
              <a:t>, </a:t>
            </a:r>
            <a:r>
              <a:rPr lang="en-GB" altLang="en-US" dirty="0">
                <a:sym typeface="Symbol" panose="05050102010706020507" pitchFamily="18" charset="2"/>
              </a:rPr>
              <a:t></a:t>
            </a:r>
            <a:r>
              <a:rPr lang="en-GB" altLang="en-US" baseline="-25000" dirty="0">
                <a:sym typeface="Bookshelf Symbol 2" pitchFamily="2" charset="2"/>
              </a:rPr>
              <a:t>1</a:t>
            </a:r>
            <a:r>
              <a:rPr lang="en-GB" altLang="en-US" dirty="0">
                <a:sym typeface="Bookshelf Symbol 2" pitchFamily="2" charset="2"/>
              </a:rPr>
              <a:t>,…, </a:t>
            </a:r>
            <a:r>
              <a:rPr lang="en-GB" altLang="en-US" dirty="0">
                <a:sym typeface="Symbol" panose="05050102010706020507" pitchFamily="18" charset="2"/>
              </a:rPr>
              <a:t></a:t>
            </a:r>
            <a:r>
              <a:rPr lang="en-GB" altLang="en-US" baseline="-25000" dirty="0">
                <a:sym typeface="Bookshelf Symbol 2" pitchFamily="2" charset="2"/>
              </a:rPr>
              <a:t>n</a:t>
            </a:r>
            <a:r>
              <a:rPr lang="en-GB" altLang="en-US" dirty="0">
                <a:sym typeface="Bookshelf Symbol 2" pitchFamily="2" charset="2"/>
              </a:rPr>
              <a:t> </a:t>
            </a:r>
            <a:r>
              <a:rPr lang="en-GB" altLang="en-US" dirty="0">
                <a:sym typeface="Symbol" panose="05050102010706020507" pitchFamily="18" charset="2"/>
              </a:rPr>
              <a:t></a:t>
            </a:r>
          </a:p>
          <a:p>
            <a:pPr lvl="1" eaLnBrk="1" hangingPunct="1"/>
            <a:r>
              <a:rPr lang="en-US" altLang="en-US" dirty="0" smtClean="0"/>
              <a:t>Individual: Self-adaptive ES with single mutation step size </a:t>
            </a:r>
            <a:r>
              <a:rPr lang="en-GB" altLang="en-US" dirty="0">
                <a:sym typeface="Symbol" panose="05050102010706020507" pitchFamily="18" charset="2"/>
              </a:rPr>
              <a:t> </a:t>
            </a:r>
            <a:r>
              <a:rPr lang="en-GB" altLang="en-US" dirty="0">
                <a:sym typeface="Bookshelf Symbol 2" pitchFamily="2" charset="2"/>
              </a:rPr>
              <a:t>x</a:t>
            </a:r>
            <a:r>
              <a:rPr lang="en-GB" altLang="en-US" baseline="-25000" dirty="0">
                <a:sym typeface="Bookshelf Symbol 2" pitchFamily="2" charset="2"/>
              </a:rPr>
              <a:t>1</a:t>
            </a:r>
            <a:r>
              <a:rPr lang="en-GB" altLang="en-US" dirty="0">
                <a:sym typeface="Bookshelf Symbol 2" pitchFamily="2" charset="2"/>
              </a:rPr>
              <a:t>,…,</a:t>
            </a:r>
            <a:r>
              <a:rPr lang="en-GB" altLang="en-US" dirty="0" err="1">
                <a:sym typeface="Bookshelf Symbol 2" pitchFamily="2" charset="2"/>
              </a:rPr>
              <a:t>x</a:t>
            </a:r>
            <a:r>
              <a:rPr lang="en-GB" altLang="en-US" baseline="-25000" dirty="0" err="1">
                <a:sym typeface="Bookshelf Symbol 2" pitchFamily="2" charset="2"/>
              </a:rPr>
              <a:t>n</a:t>
            </a:r>
            <a:r>
              <a:rPr lang="en-GB" altLang="en-US" dirty="0">
                <a:sym typeface="Bookshelf Symbol 2" pitchFamily="2" charset="2"/>
              </a:rPr>
              <a:t>, </a:t>
            </a:r>
            <a:r>
              <a:rPr lang="en-GB" altLang="en-US" dirty="0">
                <a:sym typeface="Symbol" panose="05050102010706020507" pitchFamily="18" charset="2"/>
              </a:rPr>
              <a:t></a:t>
            </a:r>
            <a:r>
              <a:rPr lang="en-GB" altLang="en-US" dirty="0">
                <a:sym typeface="Bookshelf Symbol 2" pitchFamily="2" charset="2"/>
              </a:rPr>
              <a:t> </a:t>
            </a:r>
            <a:r>
              <a:rPr lang="en-GB" altLang="en-US" dirty="0">
                <a:sym typeface="Symbol" panose="05050102010706020507" pitchFamily="18" charset="2"/>
              </a:rPr>
              <a:t> </a:t>
            </a:r>
          </a:p>
          <a:p>
            <a:pPr lvl="1" eaLnBrk="1" hangingPunct="1"/>
            <a:r>
              <a:rPr lang="en-US" altLang="en-US" dirty="0" smtClean="0"/>
              <a:t>Population: Blind dynamic mutation control</a:t>
            </a:r>
          </a:p>
        </p:txBody>
      </p:sp>
    </p:spTree>
    <p:extLst>
      <p:ext uri="{BB962C8B-B14F-4D97-AF65-F5344CB8AC3E}">
        <p14:creationId xmlns:p14="http://schemas.microsoft.com/office/powerpoint/2010/main" val="3988562593"/>
      </p:ext>
    </p:extLst>
  </p:cSld>
  <p:clrMapOvr>
    <a:masterClrMapping/>
  </p:clrMapOvr>
  <p:transition>
    <p:push dir="u"/>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altLang="en-US" smtClean="0"/>
              <a:t>Parameter control examples</a:t>
            </a:r>
          </a:p>
        </p:txBody>
      </p:sp>
      <p:sp>
        <p:nvSpPr>
          <p:cNvPr id="135171" name="Rectangle 3"/>
          <p:cNvSpPr>
            <a:spLocks noGrp="1" noChangeArrowheads="1"/>
          </p:cNvSpPr>
          <p:nvPr>
            <p:ph type="body" idx="1"/>
          </p:nvPr>
        </p:nvSpPr>
        <p:spPr>
          <a:xfrm>
            <a:off x="0" y="1752600"/>
            <a:ext cx="9144000" cy="4267200"/>
          </a:xfrm>
        </p:spPr>
        <p:txBody>
          <a:bodyPr/>
          <a:lstStyle/>
          <a:p>
            <a:pPr eaLnBrk="1" hangingPunct="1">
              <a:lnSpc>
                <a:spcPct val="90000"/>
              </a:lnSpc>
            </a:pPr>
            <a:r>
              <a:rPr lang="en-US" altLang="en-US" smtClean="0"/>
              <a:t>Representation (GP:ADFs, delta coding)</a:t>
            </a:r>
          </a:p>
          <a:p>
            <a:pPr eaLnBrk="1" hangingPunct="1">
              <a:lnSpc>
                <a:spcPct val="90000"/>
              </a:lnSpc>
            </a:pPr>
            <a:r>
              <a:rPr lang="en-US" altLang="en-US" smtClean="0"/>
              <a:t>Evaluation function (objective function/…)</a:t>
            </a:r>
          </a:p>
          <a:p>
            <a:pPr eaLnBrk="1" hangingPunct="1">
              <a:lnSpc>
                <a:spcPct val="90000"/>
              </a:lnSpc>
            </a:pPr>
            <a:r>
              <a:rPr lang="en-US" altLang="en-US" smtClean="0"/>
              <a:t>Mutation (ES)</a:t>
            </a:r>
          </a:p>
          <a:p>
            <a:pPr eaLnBrk="1" hangingPunct="1">
              <a:lnSpc>
                <a:spcPct val="90000"/>
              </a:lnSpc>
            </a:pPr>
            <a:r>
              <a:rPr lang="en-US" altLang="en-US" smtClean="0"/>
              <a:t>Recombination (Davis’ adaptive operator fitness:implicit bucket brigade)</a:t>
            </a:r>
          </a:p>
          <a:p>
            <a:pPr eaLnBrk="1" hangingPunct="1">
              <a:lnSpc>
                <a:spcPct val="90000"/>
              </a:lnSpc>
            </a:pPr>
            <a:r>
              <a:rPr lang="en-US" altLang="en-US" smtClean="0"/>
              <a:t>Selection (Boltzmann)</a:t>
            </a:r>
          </a:p>
          <a:p>
            <a:pPr eaLnBrk="1" hangingPunct="1">
              <a:lnSpc>
                <a:spcPct val="90000"/>
              </a:lnSpc>
            </a:pPr>
            <a:r>
              <a:rPr lang="en-US" altLang="en-US" smtClean="0"/>
              <a:t>Population</a:t>
            </a:r>
          </a:p>
          <a:p>
            <a:pPr eaLnBrk="1" hangingPunct="1">
              <a:lnSpc>
                <a:spcPct val="90000"/>
              </a:lnSpc>
            </a:pPr>
            <a:r>
              <a:rPr lang="en-US" altLang="en-US" smtClean="0"/>
              <a:t>Multiple</a:t>
            </a:r>
          </a:p>
        </p:txBody>
      </p:sp>
    </p:spTree>
  </p:cSld>
  <p:clrMapOvr>
    <a:masterClrMapping/>
  </p:clrMapOvr>
  <p:transition>
    <p:push dir="u"/>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en-US" sz="4000" smtClean="0"/>
              <a:t>Population Size Control</a:t>
            </a:r>
          </a:p>
        </p:txBody>
      </p:sp>
      <p:sp>
        <p:nvSpPr>
          <p:cNvPr id="136195" name="Rectangle 3"/>
          <p:cNvSpPr>
            <a:spLocks noGrp="1" noChangeArrowheads="1"/>
          </p:cNvSpPr>
          <p:nvPr>
            <p:ph type="body" idx="1"/>
          </p:nvPr>
        </p:nvSpPr>
        <p:spPr>
          <a:xfrm>
            <a:off x="0" y="1981200"/>
            <a:ext cx="9144000" cy="4114800"/>
          </a:xfrm>
        </p:spPr>
        <p:txBody>
          <a:bodyPr/>
          <a:lstStyle/>
          <a:p>
            <a:pPr>
              <a:lnSpc>
                <a:spcPct val="90000"/>
              </a:lnSpc>
              <a:buFontTx/>
              <a:buNone/>
            </a:pPr>
            <a:r>
              <a:rPr lang="en-US" altLang="en-US" b="1" smtClean="0"/>
              <a:t>1994</a:t>
            </a:r>
            <a:r>
              <a:rPr lang="en-US" altLang="en-US" smtClean="0"/>
              <a:t> Genetic Algorithm with Varying Population Size (GAVaPS)</a:t>
            </a:r>
          </a:p>
          <a:p>
            <a:pPr>
              <a:lnSpc>
                <a:spcPct val="90000"/>
              </a:lnSpc>
              <a:buFontTx/>
              <a:buNone/>
            </a:pPr>
            <a:r>
              <a:rPr lang="en-US" altLang="en-US" b="1" smtClean="0"/>
              <a:t>2000</a:t>
            </a:r>
            <a:r>
              <a:rPr lang="en-US" altLang="en-US" smtClean="0"/>
              <a:t> Genetic Algorithm with Adaptive Population Size (APGA)</a:t>
            </a:r>
          </a:p>
          <a:p>
            <a:pPr>
              <a:lnSpc>
                <a:spcPct val="90000"/>
              </a:lnSpc>
              <a:buFontTx/>
              <a:buNone/>
            </a:pPr>
            <a:r>
              <a:rPr lang="en-US" altLang="en-US" smtClean="0"/>
              <a:t>– dynamic population size as emergent behavior of individual survival tied to age</a:t>
            </a:r>
          </a:p>
          <a:p>
            <a:pPr>
              <a:lnSpc>
                <a:spcPct val="90000"/>
              </a:lnSpc>
              <a:buFontTx/>
              <a:buNone/>
            </a:pPr>
            <a:r>
              <a:rPr lang="en-US" altLang="en-US" smtClean="0"/>
              <a:t>– both introduce two new parameters: MinLT and MaxLT; furthermore, population size converges to 0.5 * </a:t>
            </a:r>
            <a:r>
              <a:rPr lang="el-GR" altLang="en-US" smtClean="0">
                <a:cs typeface="Arial" panose="020B0604020202020204" pitchFamily="34" charset="0"/>
              </a:rPr>
              <a:t>λ</a:t>
            </a:r>
            <a:r>
              <a:rPr lang="en-US" altLang="en-US" smtClean="0"/>
              <a:t> * (MinLT + MaxLT)</a:t>
            </a:r>
          </a:p>
        </p:txBody>
      </p:sp>
    </p:spTree>
  </p:cSld>
  <p:clrMapOvr>
    <a:masterClrMapping/>
  </p:clrMapOvr>
  <p:transition>
    <p:push dir="u"/>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sz="4000" smtClean="0"/>
              <a:t>Population Size Control</a:t>
            </a:r>
          </a:p>
        </p:txBody>
      </p:sp>
      <p:sp>
        <p:nvSpPr>
          <p:cNvPr id="138243" name="Rectangle 3"/>
          <p:cNvSpPr>
            <a:spLocks noGrp="1" noChangeArrowheads="1"/>
          </p:cNvSpPr>
          <p:nvPr>
            <p:ph type="body" idx="1"/>
          </p:nvPr>
        </p:nvSpPr>
        <p:spPr>
          <a:xfrm>
            <a:off x="0" y="1981200"/>
            <a:ext cx="9144000" cy="4419600"/>
          </a:xfrm>
        </p:spPr>
        <p:txBody>
          <a:bodyPr/>
          <a:lstStyle/>
          <a:p>
            <a:pPr>
              <a:lnSpc>
                <a:spcPct val="90000"/>
              </a:lnSpc>
              <a:buFontTx/>
              <a:buNone/>
            </a:pPr>
            <a:r>
              <a:rPr lang="en-US" altLang="en-US" b="1" smtClean="0"/>
              <a:t>1995</a:t>
            </a:r>
            <a:r>
              <a:rPr lang="en-US" altLang="en-US" smtClean="0"/>
              <a:t> (1,</a:t>
            </a:r>
            <a:r>
              <a:rPr lang="el-GR" altLang="en-US" smtClean="0">
                <a:cs typeface="Arial" panose="020B0604020202020204" pitchFamily="34" charset="0"/>
              </a:rPr>
              <a:t>λ</a:t>
            </a:r>
            <a:r>
              <a:rPr lang="en-US" altLang="en-US" smtClean="0">
                <a:cs typeface="Arial" panose="020B0604020202020204" pitchFamily="34" charset="0"/>
              </a:rPr>
              <a:t>)-ES with </a:t>
            </a:r>
            <a:r>
              <a:rPr lang="en-US" altLang="en-US" smtClean="0"/>
              <a:t>dynamic offspring size employing adaptive control</a:t>
            </a:r>
          </a:p>
          <a:p>
            <a:pPr>
              <a:lnSpc>
                <a:spcPct val="90000"/>
              </a:lnSpc>
              <a:buFontTx/>
              <a:buNone/>
            </a:pPr>
            <a:r>
              <a:rPr lang="en-US" altLang="en-US" smtClean="0"/>
              <a:t>– adjusts </a:t>
            </a:r>
            <a:r>
              <a:rPr lang="el-GR" altLang="en-US" smtClean="0">
                <a:cs typeface="Arial" panose="020B0604020202020204" pitchFamily="34" charset="0"/>
              </a:rPr>
              <a:t>λ</a:t>
            </a:r>
            <a:r>
              <a:rPr lang="en-US" altLang="en-US" smtClean="0">
                <a:cs typeface="Arial" panose="020B0604020202020204" pitchFamily="34" charset="0"/>
              </a:rPr>
              <a:t> based on the second best individual created</a:t>
            </a:r>
          </a:p>
          <a:p>
            <a:pPr>
              <a:lnSpc>
                <a:spcPct val="90000"/>
              </a:lnSpc>
              <a:buFontTx/>
              <a:buNone/>
            </a:pPr>
            <a:r>
              <a:rPr lang="en-US" altLang="en-US" smtClean="0"/>
              <a:t>– goal is to maximize local serial progress-rate, i.e., expected fitness gain per fitness evaluation</a:t>
            </a:r>
          </a:p>
          <a:p>
            <a:pPr>
              <a:lnSpc>
                <a:spcPct val="90000"/>
              </a:lnSpc>
              <a:buFontTx/>
              <a:buNone/>
            </a:pPr>
            <a:r>
              <a:rPr lang="en-US" altLang="en-US" smtClean="0"/>
              <a:t>– maximizes convergence rate, which often leads to premature convergence on complex fitness landscapes</a:t>
            </a:r>
          </a:p>
        </p:txBody>
      </p:sp>
    </p:spTree>
  </p:cSld>
  <p:clrMapOvr>
    <a:masterClrMapping/>
  </p:clrMapOvr>
  <p:transition>
    <p:push dir="u"/>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sz="4000" dirty="0" smtClean="0"/>
              <a:t>Population Size Control</a:t>
            </a:r>
          </a:p>
        </p:txBody>
      </p:sp>
      <p:sp>
        <p:nvSpPr>
          <p:cNvPr id="140291" name="Rectangle 3"/>
          <p:cNvSpPr>
            <a:spLocks noGrp="1" noChangeArrowheads="1"/>
          </p:cNvSpPr>
          <p:nvPr>
            <p:ph type="body" idx="1"/>
          </p:nvPr>
        </p:nvSpPr>
        <p:spPr>
          <a:xfrm>
            <a:off x="0" y="1676400"/>
            <a:ext cx="9144000" cy="5791200"/>
          </a:xfrm>
        </p:spPr>
        <p:txBody>
          <a:bodyPr/>
          <a:lstStyle/>
          <a:p>
            <a:pPr>
              <a:lnSpc>
                <a:spcPct val="80000"/>
              </a:lnSpc>
              <a:buFontTx/>
              <a:buNone/>
            </a:pPr>
            <a:r>
              <a:rPr lang="en-US" altLang="en-US" b="1" dirty="0" smtClean="0"/>
              <a:t>1999</a:t>
            </a:r>
            <a:r>
              <a:rPr lang="en-US" altLang="en-US" dirty="0" smtClean="0"/>
              <a:t> Parameter-less GA</a:t>
            </a:r>
          </a:p>
          <a:p>
            <a:pPr>
              <a:lnSpc>
                <a:spcPct val="80000"/>
              </a:lnSpc>
              <a:buFontTx/>
              <a:buNone/>
            </a:pPr>
            <a:r>
              <a:rPr lang="en-US" altLang="en-US" dirty="0" smtClean="0"/>
              <a:t>– runs multiple parallel fixed size populations</a:t>
            </a:r>
          </a:p>
          <a:p>
            <a:pPr>
              <a:lnSpc>
                <a:spcPct val="80000"/>
              </a:lnSpc>
              <a:buFontTx/>
              <a:buNone/>
            </a:pPr>
            <a:r>
              <a:rPr lang="en-US" altLang="en-US" dirty="0" smtClean="0"/>
              <a:t>– the sizes are powers of 2, starting with 4 and doubling the size of the largest population to produce next population</a:t>
            </a:r>
          </a:p>
          <a:p>
            <a:pPr>
              <a:lnSpc>
                <a:spcPct val="80000"/>
              </a:lnSpc>
              <a:buFontTx/>
              <a:buNone/>
            </a:pPr>
            <a:r>
              <a:rPr lang="en-US" altLang="en-US" dirty="0" smtClean="0"/>
              <a:t>– smaller populations are preferred by allotting them more generations</a:t>
            </a:r>
          </a:p>
          <a:p>
            <a:pPr>
              <a:lnSpc>
                <a:spcPct val="80000"/>
              </a:lnSpc>
              <a:buFontTx/>
              <a:buNone/>
            </a:pPr>
            <a:r>
              <a:rPr lang="en-US" altLang="en-US" dirty="0" smtClean="0"/>
              <a:t>– a population is deleted if a) its average fitness is exceeded by the average fitness of a larger population, or b) the population has converged</a:t>
            </a:r>
          </a:p>
          <a:p>
            <a:pPr>
              <a:lnSpc>
                <a:spcPct val="80000"/>
              </a:lnSpc>
              <a:buFontTx/>
              <a:buNone/>
            </a:pPr>
            <a:r>
              <a:rPr lang="en-US" altLang="en-US" dirty="0" smtClean="0"/>
              <a:t>– no limit on number of parallel populations</a:t>
            </a:r>
          </a:p>
        </p:txBody>
      </p:sp>
    </p:spTree>
  </p:cSld>
  <p:clrMapOvr>
    <a:masterClrMapping/>
  </p:clrMapOvr>
  <p:transition>
    <p:push dir="u"/>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sz="4000" smtClean="0"/>
              <a:t>Population Size Control</a:t>
            </a:r>
          </a:p>
        </p:txBody>
      </p:sp>
      <p:sp>
        <p:nvSpPr>
          <p:cNvPr id="141315" name="Rectangle 3"/>
          <p:cNvSpPr>
            <a:spLocks noGrp="1" noChangeArrowheads="1"/>
          </p:cNvSpPr>
          <p:nvPr>
            <p:ph type="body" idx="1"/>
          </p:nvPr>
        </p:nvSpPr>
        <p:spPr>
          <a:xfrm>
            <a:off x="152400" y="1981200"/>
            <a:ext cx="8839200" cy="4114800"/>
          </a:xfrm>
        </p:spPr>
        <p:txBody>
          <a:bodyPr/>
          <a:lstStyle/>
          <a:p>
            <a:pPr>
              <a:lnSpc>
                <a:spcPct val="80000"/>
              </a:lnSpc>
              <a:buFontTx/>
              <a:buNone/>
            </a:pPr>
            <a:r>
              <a:rPr lang="en-US" altLang="en-US" b="1" smtClean="0"/>
              <a:t>2003</a:t>
            </a:r>
            <a:r>
              <a:rPr lang="en-US" altLang="en-US" smtClean="0"/>
              <a:t> self-adaptive selection of reproduction operators</a:t>
            </a:r>
          </a:p>
          <a:p>
            <a:pPr>
              <a:lnSpc>
                <a:spcPct val="80000"/>
              </a:lnSpc>
              <a:buFontTx/>
              <a:buNone/>
            </a:pPr>
            <a:r>
              <a:rPr lang="en-US" altLang="en-US" smtClean="0"/>
              <a:t>– each individual contains a vector of probabilities of using each reproduction operator defined for the problem</a:t>
            </a:r>
          </a:p>
          <a:p>
            <a:pPr>
              <a:lnSpc>
                <a:spcPct val="80000"/>
              </a:lnSpc>
              <a:buFontTx/>
              <a:buNone/>
            </a:pPr>
            <a:r>
              <a:rPr lang="en-US" altLang="en-US" smtClean="0"/>
              <a:t>– probability vectors updated every generation</a:t>
            </a:r>
          </a:p>
          <a:p>
            <a:pPr>
              <a:lnSpc>
                <a:spcPct val="80000"/>
              </a:lnSpc>
              <a:buFontTx/>
              <a:buNone/>
            </a:pPr>
            <a:r>
              <a:rPr lang="en-US" altLang="en-US" smtClean="0"/>
              <a:t>– in the case of a multi-ary reproduction operator, another individual is selected which prefers the same reproduction operator</a:t>
            </a:r>
          </a:p>
        </p:txBody>
      </p:sp>
    </p:spTree>
  </p:cSld>
  <p:clrMapOvr>
    <a:masterClrMapping/>
  </p:clrMapOvr>
  <p:transition>
    <p:push dir="u"/>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sz="4000" smtClean="0"/>
              <a:t>Population Size Control</a:t>
            </a:r>
          </a:p>
        </p:txBody>
      </p:sp>
      <p:sp>
        <p:nvSpPr>
          <p:cNvPr id="142339" name="Rectangle 3"/>
          <p:cNvSpPr>
            <a:spLocks noGrp="1" noChangeArrowheads="1"/>
          </p:cNvSpPr>
          <p:nvPr>
            <p:ph type="body" idx="1"/>
          </p:nvPr>
        </p:nvSpPr>
        <p:spPr/>
        <p:txBody>
          <a:bodyPr/>
          <a:lstStyle/>
          <a:p>
            <a:pPr>
              <a:lnSpc>
                <a:spcPct val="90000"/>
              </a:lnSpc>
              <a:buFontTx/>
              <a:buNone/>
            </a:pPr>
            <a:r>
              <a:rPr lang="en-US" altLang="en-US" b="1" smtClean="0"/>
              <a:t>2004</a:t>
            </a:r>
            <a:r>
              <a:rPr lang="en-US" altLang="en-US" smtClean="0"/>
              <a:t> Population Resizing on Fitness Improvement GA (PRoFIGA)</a:t>
            </a:r>
          </a:p>
          <a:p>
            <a:pPr>
              <a:lnSpc>
                <a:spcPct val="90000"/>
              </a:lnSpc>
              <a:buFontTx/>
              <a:buNone/>
            </a:pPr>
            <a:r>
              <a:rPr lang="en-US" altLang="en-US" smtClean="0"/>
              <a:t>– dynamically balances exploration versus exploitation by tying population size to magnitude of fitness increases with a special mechanism to escape local optima</a:t>
            </a:r>
          </a:p>
          <a:p>
            <a:pPr>
              <a:lnSpc>
                <a:spcPct val="90000"/>
              </a:lnSpc>
              <a:buFontTx/>
              <a:buNone/>
            </a:pPr>
            <a:r>
              <a:rPr lang="en-US" altLang="en-US" smtClean="0"/>
              <a:t>– introduces several new parameters</a:t>
            </a:r>
          </a:p>
        </p:txBody>
      </p:sp>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EA Strategy Parameters</a:t>
            </a:r>
          </a:p>
        </p:txBody>
      </p:sp>
      <p:sp>
        <p:nvSpPr>
          <p:cNvPr id="33795" name="Rectangle 3"/>
          <p:cNvSpPr>
            <a:spLocks noGrp="1" noChangeArrowheads="1"/>
          </p:cNvSpPr>
          <p:nvPr>
            <p:ph type="body" idx="1"/>
          </p:nvPr>
        </p:nvSpPr>
        <p:spPr/>
        <p:txBody>
          <a:bodyPr/>
          <a:lstStyle/>
          <a:p>
            <a:pPr eaLnBrk="1" hangingPunct="1">
              <a:lnSpc>
                <a:spcPct val="90000"/>
              </a:lnSpc>
            </a:pPr>
            <a:r>
              <a:rPr lang="en-US" altLang="en-US" smtClean="0"/>
              <a:t>Population size</a:t>
            </a:r>
          </a:p>
          <a:p>
            <a:pPr eaLnBrk="1" hangingPunct="1">
              <a:lnSpc>
                <a:spcPct val="90000"/>
              </a:lnSpc>
            </a:pPr>
            <a:r>
              <a:rPr lang="en-US" altLang="en-US" smtClean="0"/>
              <a:t>Initialization related parameters</a:t>
            </a:r>
          </a:p>
          <a:p>
            <a:pPr eaLnBrk="1" hangingPunct="1">
              <a:lnSpc>
                <a:spcPct val="90000"/>
              </a:lnSpc>
            </a:pPr>
            <a:r>
              <a:rPr lang="en-US" altLang="en-US" smtClean="0"/>
              <a:t>Selection related parameters</a:t>
            </a:r>
          </a:p>
          <a:p>
            <a:pPr eaLnBrk="1" hangingPunct="1">
              <a:lnSpc>
                <a:spcPct val="90000"/>
              </a:lnSpc>
            </a:pPr>
            <a:r>
              <a:rPr lang="en-US" altLang="en-US" smtClean="0"/>
              <a:t>Number of offspring</a:t>
            </a:r>
          </a:p>
          <a:p>
            <a:pPr eaLnBrk="1" hangingPunct="1">
              <a:lnSpc>
                <a:spcPct val="90000"/>
              </a:lnSpc>
            </a:pPr>
            <a:r>
              <a:rPr lang="en-US" altLang="en-US" smtClean="0"/>
              <a:t>Recombination chance</a:t>
            </a:r>
          </a:p>
          <a:p>
            <a:pPr eaLnBrk="1" hangingPunct="1">
              <a:lnSpc>
                <a:spcPct val="90000"/>
              </a:lnSpc>
            </a:pPr>
            <a:r>
              <a:rPr lang="en-US" altLang="en-US" smtClean="0"/>
              <a:t>Mutation chance</a:t>
            </a:r>
          </a:p>
          <a:p>
            <a:pPr eaLnBrk="1" hangingPunct="1">
              <a:lnSpc>
                <a:spcPct val="90000"/>
              </a:lnSpc>
            </a:pPr>
            <a:r>
              <a:rPr lang="en-US" altLang="en-US" smtClean="0"/>
              <a:t>Mutation rate</a:t>
            </a:r>
          </a:p>
          <a:p>
            <a:pPr eaLnBrk="1" hangingPunct="1">
              <a:lnSpc>
                <a:spcPct val="90000"/>
              </a:lnSpc>
            </a:pPr>
            <a:r>
              <a:rPr lang="en-US" altLang="en-US" smtClean="0"/>
              <a:t>Termination related parameters</a:t>
            </a:r>
          </a:p>
        </p:txBody>
      </p:sp>
    </p:spTree>
  </p:cSld>
  <p:clrMapOvr>
    <a:masterClrMapping/>
  </p:clrMapOvr>
  <p:transition>
    <p:push dir="u"/>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sz="4000" smtClean="0"/>
              <a:t>Population Size Control</a:t>
            </a:r>
          </a:p>
        </p:txBody>
      </p:sp>
      <p:sp>
        <p:nvSpPr>
          <p:cNvPr id="144387" name="Rectangle 3"/>
          <p:cNvSpPr>
            <a:spLocks noGrp="1" noChangeArrowheads="1"/>
          </p:cNvSpPr>
          <p:nvPr>
            <p:ph type="body" idx="1"/>
          </p:nvPr>
        </p:nvSpPr>
        <p:spPr>
          <a:xfrm>
            <a:off x="0" y="1676400"/>
            <a:ext cx="9144000" cy="5181600"/>
          </a:xfrm>
        </p:spPr>
        <p:txBody>
          <a:bodyPr/>
          <a:lstStyle/>
          <a:p>
            <a:pPr>
              <a:lnSpc>
                <a:spcPct val="90000"/>
              </a:lnSpc>
              <a:buFontTx/>
              <a:buNone/>
            </a:pPr>
            <a:r>
              <a:rPr lang="en-US" altLang="en-US" sz="2800" b="1" smtClean="0"/>
              <a:t>2005</a:t>
            </a:r>
            <a:r>
              <a:rPr lang="en-US" altLang="en-US" sz="2800" smtClean="0"/>
              <a:t> (1+</a:t>
            </a:r>
            <a:r>
              <a:rPr lang="el-GR" altLang="en-US" sz="2800" smtClean="0">
                <a:cs typeface="Arial" panose="020B0604020202020204" pitchFamily="34" charset="0"/>
              </a:rPr>
              <a:t>λ</a:t>
            </a:r>
            <a:r>
              <a:rPr lang="en-US" altLang="en-US" sz="2800" smtClean="0">
                <a:cs typeface="Arial" panose="020B0604020202020204" pitchFamily="34" charset="0"/>
              </a:rPr>
              <a:t>)-ES with </a:t>
            </a:r>
            <a:r>
              <a:rPr lang="en-US" altLang="en-US" sz="2800" smtClean="0"/>
              <a:t>dynamic offspring size employing adaptive control</a:t>
            </a:r>
          </a:p>
          <a:p>
            <a:pPr>
              <a:lnSpc>
                <a:spcPct val="90000"/>
              </a:lnSpc>
              <a:buFontTx/>
              <a:buNone/>
            </a:pPr>
            <a:r>
              <a:rPr lang="en-US" altLang="en-US" sz="2800" smtClean="0"/>
              <a:t>– adjusts </a:t>
            </a:r>
            <a:r>
              <a:rPr lang="el-GR" altLang="en-US" sz="2800" smtClean="0">
                <a:cs typeface="Arial" panose="020B0604020202020204" pitchFamily="34" charset="0"/>
              </a:rPr>
              <a:t>λ</a:t>
            </a:r>
            <a:r>
              <a:rPr lang="en-US" altLang="en-US" sz="2800" smtClean="0">
                <a:cs typeface="Arial" panose="020B0604020202020204" pitchFamily="34" charset="0"/>
              </a:rPr>
              <a:t> based on the number of offspring fitter than their parent: if none fitter, than double </a:t>
            </a:r>
            <a:r>
              <a:rPr lang="el-GR" altLang="en-US" sz="2800" smtClean="0">
                <a:cs typeface="Arial" panose="020B0604020202020204" pitchFamily="34" charset="0"/>
              </a:rPr>
              <a:t>λ</a:t>
            </a:r>
            <a:r>
              <a:rPr lang="en-US" altLang="en-US" sz="2800" smtClean="0">
                <a:cs typeface="Arial" panose="020B0604020202020204" pitchFamily="34" charset="0"/>
              </a:rPr>
              <a:t>; otherwise divide </a:t>
            </a:r>
            <a:r>
              <a:rPr lang="el-GR" altLang="en-US" sz="2800" smtClean="0">
                <a:cs typeface="Arial" panose="020B0604020202020204" pitchFamily="34" charset="0"/>
              </a:rPr>
              <a:t>λ</a:t>
            </a:r>
            <a:r>
              <a:rPr lang="en-US" altLang="en-US" sz="2800" smtClean="0">
                <a:cs typeface="Arial" panose="020B0604020202020204" pitchFamily="34" charset="0"/>
              </a:rPr>
              <a:t> by number that are fitter</a:t>
            </a:r>
          </a:p>
          <a:p>
            <a:pPr>
              <a:lnSpc>
                <a:spcPct val="90000"/>
              </a:lnSpc>
              <a:buFontTx/>
              <a:buNone/>
            </a:pPr>
            <a:r>
              <a:rPr lang="en-US" altLang="en-US" sz="2800" smtClean="0"/>
              <a:t>– idea is to quickly increase </a:t>
            </a:r>
            <a:r>
              <a:rPr lang="el-GR" altLang="en-US" sz="2800" smtClean="0">
                <a:cs typeface="Arial" panose="020B0604020202020204" pitchFamily="34" charset="0"/>
              </a:rPr>
              <a:t>λ</a:t>
            </a:r>
            <a:r>
              <a:rPr lang="en-US" altLang="en-US" sz="2800" smtClean="0"/>
              <a:t> when it appears to be too small, otherwise to decrease it based on the current success rate</a:t>
            </a:r>
          </a:p>
          <a:p>
            <a:pPr>
              <a:lnSpc>
                <a:spcPct val="90000"/>
              </a:lnSpc>
              <a:buFontTx/>
              <a:buNone/>
            </a:pPr>
            <a:r>
              <a:rPr lang="en-US" altLang="en-US" sz="2800" smtClean="0"/>
              <a:t>– has problems with complex fitness landscapes that require a large </a:t>
            </a:r>
            <a:r>
              <a:rPr lang="el-GR" altLang="en-US" sz="2800" smtClean="0">
                <a:cs typeface="Arial" panose="020B0604020202020204" pitchFamily="34" charset="0"/>
              </a:rPr>
              <a:t>λ</a:t>
            </a:r>
            <a:r>
              <a:rPr lang="en-US" altLang="en-US" sz="2800" smtClean="0"/>
              <a:t> to ensure that successful offspring lie on the path to the global optimum</a:t>
            </a:r>
          </a:p>
        </p:txBody>
      </p:sp>
    </p:spTree>
  </p:cSld>
  <p:clrMapOvr>
    <a:masterClrMapping/>
  </p:clrMapOvr>
  <p:transition>
    <p:push dir="u"/>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sz="4000" smtClean="0"/>
              <a:t>Population Size Control</a:t>
            </a:r>
          </a:p>
        </p:txBody>
      </p:sp>
      <p:sp>
        <p:nvSpPr>
          <p:cNvPr id="146435" name="Rectangle 3"/>
          <p:cNvSpPr>
            <a:spLocks noGrp="1" noChangeArrowheads="1"/>
          </p:cNvSpPr>
          <p:nvPr>
            <p:ph type="body" idx="1"/>
          </p:nvPr>
        </p:nvSpPr>
        <p:spPr>
          <a:xfrm>
            <a:off x="228600" y="1676400"/>
            <a:ext cx="8534400" cy="4724400"/>
          </a:xfrm>
        </p:spPr>
        <p:txBody>
          <a:bodyPr/>
          <a:lstStyle/>
          <a:p>
            <a:pPr>
              <a:buFontTx/>
              <a:buNone/>
            </a:pPr>
            <a:r>
              <a:rPr lang="en-US" altLang="en-US" b="1" smtClean="0"/>
              <a:t>2006</a:t>
            </a:r>
            <a:r>
              <a:rPr lang="en-US" altLang="en-US" smtClean="0"/>
              <a:t> self-adaptation of population size and selective pressure</a:t>
            </a:r>
          </a:p>
          <a:p>
            <a:pPr>
              <a:buFontTx/>
              <a:buNone/>
            </a:pPr>
            <a:r>
              <a:rPr lang="en-US" altLang="en-US" smtClean="0"/>
              <a:t>– employs “voting system” by encoding individual’s contribution to population size in its genotype</a:t>
            </a:r>
          </a:p>
          <a:p>
            <a:pPr>
              <a:buFontTx/>
              <a:buNone/>
            </a:pPr>
            <a:r>
              <a:rPr lang="en-US" altLang="en-US" smtClean="0"/>
              <a:t>– population size is determined by summing up all the individual “votes”</a:t>
            </a:r>
          </a:p>
          <a:p>
            <a:pPr>
              <a:buFontTx/>
              <a:buNone/>
            </a:pPr>
            <a:r>
              <a:rPr lang="en-US" altLang="en-US" smtClean="0"/>
              <a:t>– adds new parameters p</a:t>
            </a:r>
            <a:r>
              <a:rPr lang="en-US" altLang="en-US" baseline="-25000" smtClean="0"/>
              <a:t>min</a:t>
            </a:r>
            <a:r>
              <a:rPr lang="en-US" altLang="en-US" smtClean="0"/>
              <a:t> and p</a:t>
            </a:r>
            <a:r>
              <a:rPr lang="en-US" altLang="en-US" baseline="-25000" smtClean="0"/>
              <a:t>max</a:t>
            </a:r>
            <a:r>
              <a:rPr lang="en-US" altLang="en-US" smtClean="0"/>
              <a:t> that determine an individual’s vote value range</a:t>
            </a:r>
          </a:p>
        </p:txBody>
      </p:sp>
    </p:spTree>
  </p:cSld>
  <p:clrMapOvr>
    <a:masterClrMapping/>
  </p:clrMapOvr>
  <p:transition>
    <p:push dir="u"/>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smtClean="0"/>
              <a:t>Motivation for new type of EA</a:t>
            </a:r>
          </a:p>
        </p:txBody>
      </p:sp>
      <p:sp>
        <p:nvSpPr>
          <p:cNvPr id="147459" name="Rectangle 3"/>
          <p:cNvSpPr>
            <a:spLocks noGrp="1" noChangeArrowheads="1"/>
          </p:cNvSpPr>
          <p:nvPr>
            <p:ph type="body" idx="1"/>
          </p:nvPr>
        </p:nvSpPr>
        <p:spPr>
          <a:xfrm>
            <a:off x="0" y="1981200"/>
            <a:ext cx="9144000" cy="4267200"/>
          </a:xfrm>
        </p:spPr>
        <p:txBody>
          <a:bodyPr/>
          <a:lstStyle/>
          <a:p>
            <a:r>
              <a:rPr lang="en-US" altLang="en-US" smtClean="0"/>
              <a:t>Selection operators are not commonly used in an adaptive manner</a:t>
            </a:r>
          </a:p>
          <a:p>
            <a:r>
              <a:rPr lang="en-US" altLang="en-US" smtClean="0"/>
              <a:t>Most selection pressure mechanisms are based on Boltzmann selection</a:t>
            </a:r>
          </a:p>
          <a:p>
            <a:r>
              <a:rPr lang="en-US" altLang="en-US" smtClean="0"/>
              <a:t>Framework for creating Parameterless EAs</a:t>
            </a:r>
          </a:p>
          <a:p>
            <a:r>
              <a:rPr lang="en-US" altLang="en-US" smtClean="0"/>
              <a:t>Centralized population size control, parent selection, mate pairing, offspring size control, and survival selection are highly unnatural!</a:t>
            </a:r>
          </a:p>
        </p:txBody>
      </p:sp>
    </p:spTree>
  </p:cSld>
  <p:clrMapOvr>
    <a:masterClrMapping/>
  </p:clrMapOvr>
  <p:transition>
    <p:push dir="u"/>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smtClean="0"/>
              <a:t>Approach for new type of EA</a:t>
            </a:r>
          </a:p>
        </p:txBody>
      </p:sp>
      <p:sp>
        <p:nvSpPr>
          <p:cNvPr id="148483" name="Rectangle 3"/>
          <p:cNvSpPr>
            <a:spLocks noGrp="1" noChangeArrowheads="1"/>
          </p:cNvSpPr>
          <p:nvPr>
            <p:ph type="body" idx="1"/>
          </p:nvPr>
        </p:nvSpPr>
        <p:spPr>
          <a:xfrm>
            <a:off x="0" y="2209800"/>
            <a:ext cx="9144000" cy="4114800"/>
          </a:xfrm>
        </p:spPr>
        <p:txBody>
          <a:bodyPr/>
          <a:lstStyle/>
          <a:p>
            <a:pPr>
              <a:buFontTx/>
              <a:buNone/>
            </a:pPr>
            <a:r>
              <a:rPr lang="en-US" altLang="en-US" smtClean="0"/>
              <a:t>Remove unnatural centralized control by:</a:t>
            </a:r>
          </a:p>
          <a:p>
            <a:r>
              <a:rPr lang="en-US" altLang="en-US" smtClean="0"/>
              <a:t>Letting individuals select their own mates</a:t>
            </a:r>
          </a:p>
          <a:p>
            <a:r>
              <a:rPr lang="en-US" altLang="en-US" smtClean="0"/>
              <a:t>Letting couples decide how many offspring to have</a:t>
            </a:r>
          </a:p>
          <a:p>
            <a:r>
              <a:rPr lang="en-US" altLang="en-US" smtClean="0"/>
              <a:t>Giving each individual its own survival chance</a:t>
            </a:r>
          </a:p>
          <a:p>
            <a:pPr>
              <a:buFontTx/>
              <a:buNone/>
            </a:pPr>
            <a:endParaRPr lang="en-US" altLang="en-US" smtClean="0"/>
          </a:p>
          <a:p>
            <a:endParaRPr lang="en-US" altLang="en-US" smtClean="0"/>
          </a:p>
        </p:txBody>
      </p:sp>
    </p:spTree>
  </p:cSld>
  <p:clrMapOvr>
    <a:masterClrMapping/>
  </p:clrMapOvr>
  <p:transition>
    <p:push dir="u"/>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smtClean="0">
                <a:solidFill>
                  <a:srgbClr val="0066FF"/>
                </a:solidFill>
              </a:rPr>
              <a:t>Autonomous EAs (AutoEAs)</a:t>
            </a:r>
          </a:p>
        </p:txBody>
      </p:sp>
      <p:sp>
        <p:nvSpPr>
          <p:cNvPr id="149507" name="Rectangle 3"/>
          <p:cNvSpPr>
            <a:spLocks noGrp="1" noChangeArrowheads="1"/>
          </p:cNvSpPr>
          <p:nvPr>
            <p:ph type="body" idx="1"/>
          </p:nvPr>
        </p:nvSpPr>
        <p:spPr>
          <a:xfrm>
            <a:off x="152400" y="1828800"/>
            <a:ext cx="8839200" cy="4572000"/>
          </a:xfrm>
        </p:spPr>
        <p:txBody>
          <a:bodyPr/>
          <a:lstStyle/>
          <a:p>
            <a:r>
              <a:rPr lang="en-US" altLang="en-US" smtClean="0"/>
              <a:t>An </a:t>
            </a:r>
            <a:r>
              <a:rPr lang="en-US" altLang="en-US" b="1" smtClean="0">
                <a:solidFill>
                  <a:srgbClr val="0066FF"/>
                </a:solidFill>
              </a:rPr>
              <a:t>AutoEA</a:t>
            </a:r>
            <a:r>
              <a:rPr lang="en-US" altLang="en-US" smtClean="0"/>
              <a:t> is an EA where all the operators work at the individual level (as opposed to traditional EAs where parent selection and survival selection work at the population level in a decidedly unnatural centralized manner)</a:t>
            </a:r>
          </a:p>
          <a:p>
            <a:r>
              <a:rPr lang="en-US" altLang="en-US" smtClean="0"/>
              <a:t>Population &amp; offspring size become </a:t>
            </a:r>
            <a:r>
              <a:rPr lang="en-US" altLang="en-US" smtClean="0">
                <a:solidFill>
                  <a:srgbClr val="0066FF"/>
                </a:solidFill>
              </a:rPr>
              <a:t>dynamic derived variables</a:t>
            </a:r>
            <a:r>
              <a:rPr lang="en-US" altLang="en-US" smtClean="0"/>
              <a:t> determined by the </a:t>
            </a:r>
            <a:r>
              <a:rPr lang="en-US" altLang="en-US" smtClean="0">
                <a:solidFill>
                  <a:srgbClr val="0066FF"/>
                </a:solidFill>
              </a:rPr>
              <a:t>emergent behavior</a:t>
            </a:r>
            <a:r>
              <a:rPr lang="en-US" altLang="en-US" smtClean="0"/>
              <a:t> of the system</a:t>
            </a:r>
          </a:p>
          <a:p>
            <a:pPr>
              <a:buFontTx/>
              <a:buNone/>
            </a:pPr>
            <a:endParaRPr lang="en-US" altLang="en-US" smtClean="0"/>
          </a:p>
        </p:txBody>
      </p:sp>
    </p:spTree>
  </p:cSld>
  <p:clrMapOvr>
    <a:masterClrMapping/>
  </p:clrMapOvr>
  <p:transition>
    <p:push dir="u"/>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altLang="en-US" dirty="0" smtClean="0"/>
              <a:t>Evolution Strategies (ES)</a:t>
            </a:r>
          </a:p>
        </p:txBody>
      </p:sp>
      <p:sp>
        <p:nvSpPr>
          <p:cNvPr id="150531" name="Rectangle 3"/>
          <p:cNvSpPr>
            <a:spLocks noGrp="1" noChangeArrowheads="1"/>
          </p:cNvSpPr>
          <p:nvPr>
            <p:ph type="body" idx="1"/>
          </p:nvPr>
        </p:nvSpPr>
        <p:spPr/>
        <p:txBody>
          <a:bodyPr/>
          <a:lstStyle/>
          <a:p>
            <a:pPr eaLnBrk="1" hangingPunct="1"/>
            <a:endParaRPr lang="en-US" altLang="en-US" dirty="0" smtClean="0"/>
          </a:p>
          <a:p>
            <a:pPr eaLnBrk="1" hangingPunct="1"/>
            <a:r>
              <a:rPr lang="en-US" altLang="en-US" dirty="0" smtClean="0"/>
              <a:t>Birth year: 1963</a:t>
            </a:r>
          </a:p>
          <a:p>
            <a:pPr eaLnBrk="1" hangingPunct="1"/>
            <a:r>
              <a:rPr lang="en-US" altLang="en-US" dirty="0" smtClean="0"/>
              <a:t>Birth place: Technical University of Berlin, Germany</a:t>
            </a:r>
          </a:p>
          <a:p>
            <a:pPr eaLnBrk="1" hangingPunct="1"/>
            <a:r>
              <a:rPr lang="en-US" altLang="en-US" dirty="0" smtClean="0"/>
              <a:t>Parents: Ingo </a:t>
            </a:r>
            <a:r>
              <a:rPr lang="en-US" altLang="en-US" dirty="0" err="1" smtClean="0"/>
              <a:t>Rechenberg</a:t>
            </a:r>
            <a:r>
              <a:rPr lang="en-US" altLang="en-US" dirty="0" smtClean="0"/>
              <a:t> &amp; Hans-Paul </a:t>
            </a:r>
            <a:r>
              <a:rPr lang="en-US" altLang="en-US" dirty="0" err="1" smtClean="0"/>
              <a:t>Schwefel</a:t>
            </a:r>
            <a:endParaRPr lang="en-US" altLang="en-US" dirty="0" smtClean="0"/>
          </a:p>
          <a:p>
            <a:pPr eaLnBrk="1" hangingPunct="1"/>
            <a:endParaRPr lang="en-US" altLang="en-US" dirty="0" smtClean="0"/>
          </a:p>
        </p:txBody>
      </p:sp>
    </p:spTree>
  </p:cSld>
  <p:clrMapOvr>
    <a:masterClrMapping/>
  </p:clrMapOvr>
  <p:transition>
    <p:push dir="u"/>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4" y="1107282"/>
            <a:ext cx="7884106" cy="475060"/>
          </a:xfrm>
        </p:spPr>
        <p:txBody>
          <a:bodyPr/>
          <a:lstStyle/>
          <a:p>
            <a:r>
              <a:rPr lang="de-DE" dirty="0" err="1"/>
              <a:t>What</a:t>
            </a:r>
            <a:r>
              <a:rPr lang="de-DE" dirty="0"/>
              <a:t> </a:t>
            </a:r>
            <a:r>
              <a:rPr lang="de-DE" dirty="0" err="1"/>
              <a:t>if</a:t>
            </a:r>
            <a:r>
              <a:rPr lang="de-DE" dirty="0"/>
              <a:t> … </a:t>
            </a:r>
            <a:r>
              <a:rPr lang="de-DE" dirty="0" err="1"/>
              <a:t>You</a:t>
            </a:r>
            <a:r>
              <a:rPr lang="de-DE" dirty="0"/>
              <a:t> </a:t>
            </a:r>
            <a:r>
              <a:rPr lang="de-DE" dirty="0" err="1"/>
              <a:t>Had</a:t>
            </a:r>
            <a:r>
              <a:rPr lang="de-DE" dirty="0"/>
              <a:t> </a:t>
            </a:r>
            <a:r>
              <a:rPr lang="de-DE" dirty="0" err="1"/>
              <a:t>Very</a:t>
            </a:r>
            <a:r>
              <a:rPr lang="de-DE" dirty="0"/>
              <a:t> </a:t>
            </a:r>
            <a:r>
              <a:rPr lang="de-DE" dirty="0" err="1"/>
              <a:t>Few</a:t>
            </a:r>
            <a:r>
              <a:rPr lang="de-DE" dirty="0"/>
              <a:t> Trials?</a:t>
            </a:r>
          </a:p>
        </p:txBody>
      </p:sp>
      <p:sp>
        <p:nvSpPr>
          <p:cNvPr id="3" name="Inhaltsplatzhalter 2"/>
          <p:cNvSpPr>
            <a:spLocks noGrp="1"/>
          </p:cNvSpPr>
          <p:nvPr>
            <p:ph idx="1"/>
          </p:nvPr>
        </p:nvSpPr>
        <p:spPr/>
        <p:txBody>
          <a:bodyPr/>
          <a:lstStyle/>
          <a:p>
            <a:pPr marL="0" indent="0">
              <a:buNone/>
            </a:pPr>
            <a:endParaRPr lang="de-DE" dirty="0"/>
          </a:p>
        </p:txBody>
      </p:sp>
      <p:pic>
        <p:nvPicPr>
          <p:cNvPr id="4" name="Picture 3" descr="duese0004"/>
          <p:cNvPicPr>
            <a:picLocks noChangeAspect="1" noChangeArrowheads="1"/>
          </p:cNvPicPr>
          <p:nvPr/>
        </p:nvPicPr>
        <p:blipFill>
          <a:blip r:embed="rId2" cstate="print"/>
          <a:srcRect/>
          <a:stretch>
            <a:fillRect/>
          </a:stretch>
        </p:blipFill>
        <p:spPr bwMode="auto">
          <a:xfrm>
            <a:off x="442558" y="1646775"/>
            <a:ext cx="2591519" cy="1697561"/>
          </a:xfrm>
          <a:prstGeom prst="rect">
            <a:avLst/>
          </a:prstGeom>
          <a:ln>
            <a:noFill/>
          </a:ln>
          <a:effectLst>
            <a:outerShdw blurRad="292100" dist="139700" dir="2700000" algn="tl" rotWithShape="0">
              <a:srgbClr val="333333">
                <a:alpha val="65000"/>
              </a:srgbClr>
            </a:outerShdw>
          </a:effectLst>
        </p:spPr>
      </p:pic>
      <p:pic>
        <p:nvPicPr>
          <p:cNvPr id="5" name="Picture 2" descr="duese0002"/>
          <p:cNvPicPr>
            <a:picLocks noChangeAspect="1" noChangeArrowheads="1"/>
          </p:cNvPicPr>
          <p:nvPr/>
        </p:nvPicPr>
        <p:blipFill>
          <a:blip r:embed="rId3" cstate="print"/>
          <a:srcRect l="1828" t="2536"/>
          <a:stretch>
            <a:fillRect/>
          </a:stretch>
        </p:blipFill>
        <p:spPr bwMode="auto">
          <a:xfrm>
            <a:off x="3113838" y="1705890"/>
            <a:ext cx="2410799" cy="1584292"/>
          </a:xfrm>
          <a:prstGeom prst="rect">
            <a:avLst/>
          </a:prstGeom>
          <a:ln>
            <a:noFill/>
          </a:ln>
          <a:effectLst>
            <a:outerShdw blurRad="292100" dist="139700" dir="2700000" algn="tl" rotWithShape="0">
              <a:srgbClr val="333333">
                <a:alpha val="65000"/>
              </a:srgbClr>
            </a:outerShdw>
          </a:effectLst>
        </p:spPr>
      </p:pic>
      <p:pic>
        <p:nvPicPr>
          <p:cNvPr id="6" name="Picture 6" descr="duese0007"/>
          <p:cNvPicPr>
            <a:picLocks noChangeAspect="1" noChangeArrowheads="1"/>
          </p:cNvPicPr>
          <p:nvPr/>
        </p:nvPicPr>
        <p:blipFill>
          <a:blip r:embed="rId4" cstate="print"/>
          <a:srcRect/>
          <a:stretch>
            <a:fillRect/>
          </a:stretch>
        </p:blipFill>
        <p:spPr bwMode="auto">
          <a:xfrm>
            <a:off x="5578643" y="1685742"/>
            <a:ext cx="2439636" cy="1619452"/>
          </a:xfrm>
          <a:prstGeom prst="rect">
            <a:avLst/>
          </a:prstGeom>
          <a:ln>
            <a:noFill/>
          </a:ln>
          <a:effectLst>
            <a:outerShdw blurRad="292100" dist="139700" dir="2700000" algn="tl" rotWithShape="0">
              <a:srgbClr val="333333">
                <a:alpha val="65000"/>
              </a:srgbClr>
            </a:outerShdw>
          </a:effectLst>
        </p:spPr>
      </p:pic>
      <p:pic>
        <p:nvPicPr>
          <p:cNvPr id="7" name="Picture 3" descr="duese0000"/>
          <p:cNvPicPr>
            <a:picLocks noChangeAspect="1" noChangeArrowheads="1"/>
          </p:cNvPicPr>
          <p:nvPr/>
        </p:nvPicPr>
        <p:blipFill>
          <a:blip r:embed="rId5" cstate="print"/>
          <a:srcRect b="5127"/>
          <a:stretch>
            <a:fillRect/>
          </a:stretch>
        </p:blipFill>
        <p:spPr bwMode="auto">
          <a:xfrm>
            <a:off x="442558" y="3426733"/>
            <a:ext cx="2646294" cy="1625260"/>
          </a:xfrm>
          <a:prstGeom prst="rect">
            <a:avLst/>
          </a:prstGeom>
          <a:ln>
            <a:noFill/>
          </a:ln>
          <a:effectLst>
            <a:outerShdw blurRad="292100" dist="139700" dir="2700000" algn="tl" rotWithShape="0">
              <a:srgbClr val="333333">
                <a:alpha val="65000"/>
              </a:srgbClr>
            </a:outerShdw>
          </a:effectLst>
        </p:spPr>
      </p:pic>
      <p:pic>
        <p:nvPicPr>
          <p:cNvPr id="8" name="Picture 4" descr="duese0011"/>
          <p:cNvPicPr>
            <a:picLocks noChangeAspect="1" noChangeArrowheads="1"/>
          </p:cNvPicPr>
          <p:nvPr/>
        </p:nvPicPr>
        <p:blipFill>
          <a:blip r:embed="rId6" cstate="print"/>
          <a:srcRect/>
          <a:stretch>
            <a:fillRect/>
          </a:stretch>
        </p:blipFill>
        <p:spPr bwMode="auto">
          <a:xfrm>
            <a:off x="3194465" y="3421326"/>
            <a:ext cx="1039581" cy="1620180"/>
          </a:xfrm>
          <a:prstGeom prst="rect">
            <a:avLst/>
          </a:prstGeom>
          <a:ln>
            <a:noFill/>
          </a:ln>
          <a:effectLst>
            <a:outerShdw blurRad="292100" dist="139700" dir="2700000" algn="tl" rotWithShape="0">
              <a:srgbClr val="333333">
                <a:alpha val="65000"/>
              </a:srgbClr>
            </a:outerShdw>
          </a:effectLst>
        </p:spPr>
      </p:pic>
      <p:pic>
        <p:nvPicPr>
          <p:cNvPr id="11" name="Picture 4" descr="e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64288" y="4541788"/>
            <a:ext cx="1674186" cy="428747"/>
          </a:xfrm>
          <a:prstGeom prst="rect">
            <a:avLst/>
          </a:prstGeom>
          <a:noFill/>
          <a:ln w="9525">
            <a:noFill/>
            <a:miter lim="800000"/>
            <a:headEnd/>
            <a:tailEnd/>
          </a:ln>
        </p:spPr>
      </p:pic>
      <p:sp>
        <p:nvSpPr>
          <p:cNvPr id="12" name="Textfeld 11"/>
          <p:cNvSpPr txBox="1"/>
          <p:nvPr/>
        </p:nvSpPr>
        <p:spPr>
          <a:xfrm>
            <a:off x="6988833" y="5070817"/>
            <a:ext cx="1836204" cy="553998"/>
          </a:xfrm>
          <a:prstGeom prst="rect">
            <a:avLst/>
          </a:prstGeom>
          <a:noFill/>
        </p:spPr>
        <p:txBody>
          <a:bodyPr wrap="square" rtlCol="0">
            <a:spAutoFit/>
          </a:bodyPr>
          <a:lstStyle/>
          <a:p>
            <a:pPr algn="ctr" defTabSz="685800"/>
            <a:r>
              <a:rPr lang="de-DE" sz="1500" dirty="0">
                <a:solidFill>
                  <a:srgbClr val="000000"/>
                </a:solidFill>
                <a:latin typeface="Minion" pitchFamily="2" charset="0"/>
                <a:ea typeface="ＭＳ Ｐゴシック" panose="020B0600070205080204" pitchFamily="34" charset="-128"/>
              </a:rPr>
              <a:t>32% </a:t>
            </a:r>
            <a:r>
              <a:rPr lang="de-DE" sz="1500" dirty="0" smtClean="0">
                <a:solidFill>
                  <a:srgbClr val="000000"/>
                </a:solidFill>
                <a:latin typeface="Minion" pitchFamily="2" charset="0"/>
                <a:ea typeface="ＭＳ Ｐゴシック" panose="020B0600070205080204" pitchFamily="34" charset="-128"/>
              </a:rPr>
              <a:t>efficiency  improvement</a:t>
            </a:r>
            <a:r>
              <a:rPr lang="de-DE" sz="1500" dirty="0">
                <a:solidFill>
                  <a:srgbClr val="000000"/>
                </a:solidFill>
                <a:latin typeface="Minion" pitchFamily="2" charset="0"/>
                <a:ea typeface="ＭＳ Ｐゴシック" panose="020B0600070205080204" pitchFamily="34" charset="-128"/>
              </a:rPr>
              <a:t>!</a:t>
            </a:r>
          </a:p>
        </p:txBody>
      </p:sp>
      <p:pic>
        <p:nvPicPr>
          <p:cNvPr id="9" name="Picture 2" descr="duese0006"/>
          <p:cNvPicPr>
            <a:picLocks noChangeAspect="1" noChangeArrowheads="1"/>
          </p:cNvPicPr>
          <p:nvPr/>
        </p:nvPicPr>
        <p:blipFill>
          <a:blip r:embed="rId8" cstate="print"/>
          <a:srcRect/>
          <a:stretch>
            <a:fillRect/>
          </a:stretch>
        </p:blipFill>
        <p:spPr bwMode="auto">
          <a:xfrm>
            <a:off x="4303694" y="3414368"/>
            <a:ext cx="2441885" cy="1620180"/>
          </a:xfrm>
          <a:prstGeom prst="rect">
            <a:avLst/>
          </a:prstGeom>
          <a:ln>
            <a:noFill/>
          </a:ln>
          <a:effectLst>
            <a:outerShdw blurRad="292100" dist="139700" dir="2700000" algn="tl" rotWithShape="0">
              <a:srgbClr val="333333">
                <a:alpha val="65000"/>
              </a:srgbClr>
            </a:outerShdw>
          </a:effectLst>
        </p:spPr>
      </p:pic>
      <p:sp>
        <p:nvSpPr>
          <p:cNvPr id="14" name="Textfeld 13"/>
          <p:cNvSpPr txBox="1"/>
          <p:nvPr/>
        </p:nvSpPr>
        <p:spPr>
          <a:xfrm>
            <a:off x="8094001" y="1682624"/>
            <a:ext cx="744473" cy="646331"/>
          </a:xfrm>
          <a:prstGeom prst="rect">
            <a:avLst/>
          </a:prstGeom>
          <a:solidFill>
            <a:schemeClr val="accent1">
              <a:lumMod val="75000"/>
            </a:schemeClr>
          </a:solidFill>
        </p:spPr>
        <p:txBody>
          <a:bodyPr wrap="square" rtlCol="0">
            <a:spAutoFit/>
          </a:bodyPr>
          <a:lstStyle/>
          <a:p>
            <a:pPr defTabSz="685800"/>
            <a:r>
              <a:rPr lang="de-DE" sz="900" dirty="0">
                <a:solidFill>
                  <a:srgbClr val="0C2577"/>
                </a:solidFill>
                <a:latin typeface="Minion" pitchFamily="2" charset="0"/>
                <a:ea typeface="ＭＳ Ｐゴシック" panose="020B0600070205080204" pitchFamily="34" charset="-128"/>
              </a:rPr>
              <a:t>All </a:t>
            </a:r>
            <a:r>
              <a:rPr lang="de-DE" sz="900" dirty="0" err="1">
                <a:solidFill>
                  <a:srgbClr val="0C2577"/>
                </a:solidFill>
                <a:latin typeface="Minion" pitchFamily="2" charset="0"/>
                <a:ea typeface="ＭＳ Ｐゴシック" panose="020B0600070205080204" pitchFamily="34" charset="-128"/>
              </a:rPr>
              <a:t>photos</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courtesy</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of</a:t>
            </a:r>
            <a:r>
              <a:rPr lang="de-DE" sz="900" dirty="0">
                <a:solidFill>
                  <a:srgbClr val="0C2577"/>
                </a:solidFill>
                <a:latin typeface="Minion" pitchFamily="2" charset="0"/>
                <a:ea typeface="ＭＳ Ｐゴシック" panose="020B0600070205080204" pitchFamily="34" charset="-128"/>
              </a:rPr>
              <a:t> Hans-Paul Schwefel.</a:t>
            </a:r>
          </a:p>
        </p:txBody>
      </p:sp>
      <p:grpSp>
        <p:nvGrpSpPr>
          <p:cNvPr id="18" name="Gruppieren 17"/>
          <p:cNvGrpSpPr/>
          <p:nvPr/>
        </p:nvGrpSpPr>
        <p:grpSpPr>
          <a:xfrm>
            <a:off x="7056276" y="3515094"/>
            <a:ext cx="1824653" cy="917230"/>
            <a:chOff x="395536" y="5373216"/>
            <a:chExt cx="2432871" cy="1222973"/>
          </a:xfrm>
        </p:grpSpPr>
        <p:pic>
          <p:nvPicPr>
            <p:cNvPr id="10" name="Picture 2" descr="Duese"/>
            <p:cNvPicPr>
              <a:picLocks noChangeAspect="1" noChangeArrowheads="1" noCrop="1"/>
            </p:cNvPicPr>
            <p:nvPr/>
          </p:nvPicPr>
          <p:blipFill>
            <a:blip r:embed="rId9" cstate="print"/>
            <a:srcRect/>
            <a:stretch>
              <a:fillRect/>
            </a:stretch>
          </p:blipFill>
          <p:spPr bwMode="auto">
            <a:xfrm>
              <a:off x="395536" y="5373216"/>
              <a:ext cx="2376264" cy="1077982"/>
            </a:xfrm>
            <a:prstGeom prst="rect">
              <a:avLst/>
            </a:prstGeom>
            <a:noFill/>
            <a:ln w="9525">
              <a:noFill/>
              <a:miter lim="800000"/>
              <a:headEnd/>
              <a:tailEnd/>
            </a:ln>
          </p:spPr>
        </p:pic>
        <p:sp>
          <p:nvSpPr>
            <p:cNvPr id="17" name="Textfeld 16"/>
            <p:cNvSpPr txBox="1"/>
            <p:nvPr/>
          </p:nvSpPr>
          <p:spPr>
            <a:xfrm>
              <a:off x="611560" y="6165303"/>
              <a:ext cx="2216847" cy="430886"/>
            </a:xfrm>
            <a:prstGeom prst="rect">
              <a:avLst/>
            </a:prstGeom>
            <a:noFill/>
          </p:spPr>
          <p:txBody>
            <a:bodyPr wrap="none" rtlCol="0">
              <a:spAutoFit/>
            </a:bodyPr>
            <a:lstStyle/>
            <a:p>
              <a:pPr defTabSz="685800"/>
              <a:r>
                <a:rPr lang="de-DE" sz="1500" dirty="0">
                  <a:solidFill>
                    <a:srgbClr val="000000"/>
                  </a:solidFill>
                  <a:latin typeface="Minion" pitchFamily="2" charset="0"/>
                  <a:ea typeface="ＭＳ Ｐゴシック" panose="020B0600070205080204" pitchFamily="34" charset="-128"/>
                </a:rPr>
                <a:t>255 </a:t>
              </a:r>
              <a:r>
                <a:rPr lang="de-DE" sz="1500" dirty="0" smtClean="0">
                  <a:solidFill>
                    <a:srgbClr val="000000"/>
                  </a:solidFill>
                  <a:latin typeface="Minion" pitchFamily="2" charset="0"/>
                  <a:ea typeface="ＭＳ Ｐゴシック" panose="020B0600070205080204" pitchFamily="34" charset="-128"/>
                </a:rPr>
                <a:t>experiments</a:t>
              </a:r>
              <a:endParaRPr lang="de-DE" sz="1500" dirty="0">
                <a:solidFill>
                  <a:srgbClr val="000000"/>
                </a:solidFill>
                <a:latin typeface="Minion" pitchFamily="2" charset="0"/>
                <a:ea typeface="ＭＳ Ｐゴシック" panose="020B0600070205080204" pitchFamily="34" charset="-128"/>
              </a:endParaRPr>
            </a:p>
          </p:txBody>
        </p:sp>
      </p:grpSp>
      <p:sp>
        <p:nvSpPr>
          <p:cNvPr id="13" name="Textfeld 12"/>
          <p:cNvSpPr txBox="1"/>
          <p:nvPr/>
        </p:nvSpPr>
        <p:spPr>
          <a:xfrm>
            <a:off x="468313" y="5167549"/>
            <a:ext cx="6286297" cy="369332"/>
          </a:xfrm>
          <a:prstGeom prst="rect">
            <a:avLst/>
          </a:prstGeom>
          <a:solidFill>
            <a:srgbClr val="DEDD3A"/>
          </a:solidFill>
        </p:spPr>
        <p:txBody>
          <a:bodyPr wrap="square" rtlCol="0">
            <a:spAutoFit/>
          </a:bodyPr>
          <a:lstStyle/>
          <a:p>
            <a:pPr defTabSz="685800"/>
            <a:r>
              <a:rPr lang="de-DE" sz="900" dirty="0">
                <a:solidFill>
                  <a:srgbClr val="0C2577"/>
                </a:solidFill>
                <a:latin typeface="Minion" pitchFamily="2" charset="0"/>
                <a:ea typeface="ＭＳ Ｐゴシック" panose="020B0600070205080204" pitchFamily="34" charset="-128"/>
              </a:rPr>
              <a:t>J. </a:t>
            </a:r>
            <a:r>
              <a:rPr lang="de-DE" sz="900" dirty="0" err="1">
                <a:solidFill>
                  <a:srgbClr val="0C2577"/>
                </a:solidFill>
                <a:latin typeface="Minion" pitchFamily="2" charset="0"/>
                <a:ea typeface="ＭＳ Ｐゴシック" panose="020B0600070205080204" pitchFamily="34" charset="-128"/>
              </a:rPr>
              <a:t>Klockgether</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and</a:t>
            </a:r>
            <a:r>
              <a:rPr lang="de-DE" sz="900" dirty="0">
                <a:solidFill>
                  <a:srgbClr val="0C2577"/>
                </a:solidFill>
                <a:latin typeface="Minion" pitchFamily="2" charset="0"/>
                <a:ea typeface="ＭＳ Ｐゴシック" panose="020B0600070205080204" pitchFamily="34" charset="-128"/>
              </a:rPr>
              <a:t> H.-P. Schwefel: </a:t>
            </a:r>
            <a:r>
              <a:rPr lang="de-DE" sz="900" dirty="0" err="1">
                <a:solidFill>
                  <a:srgbClr val="0C2577"/>
                </a:solidFill>
                <a:latin typeface="Minion" pitchFamily="2" charset="0"/>
                <a:ea typeface="ＭＳ Ｐゴシック" panose="020B0600070205080204" pitchFamily="34" charset="-128"/>
              </a:rPr>
              <a:t>Two-phase</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nozzle</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and</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hollow</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core</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jet</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experiments</a:t>
            </a:r>
            <a:r>
              <a:rPr lang="de-DE" sz="900" dirty="0">
                <a:solidFill>
                  <a:srgbClr val="0C2577"/>
                </a:solidFill>
                <a:latin typeface="Minion" pitchFamily="2" charset="0"/>
                <a:ea typeface="ＭＳ Ｐゴシック" panose="020B0600070205080204" pitchFamily="34" charset="-128"/>
              </a:rPr>
              <a:t>. In </a:t>
            </a:r>
            <a:r>
              <a:rPr lang="de-DE" sz="900" i="1" dirty="0" err="1">
                <a:solidFill>
                  <a:srgbClr val="0C2577"/>
                </a:solidFill>
                <a:latin typeface="Minion" pitchFamily="2" charset="0"/>
                <a:ea typeface="ＭＳ Ｐゴシック" panose="020B0600070205080204" pitchFamily="34" charset="-128"/>
              </a:rPr>
              <a:t>Proc</a:t>
            </a:r>
            <a:r>
              <a:rPr lang="de-DE" sz="900" i="1" dirty="0">
                <a:solidFill>
                  <a:srgbClr val="0C2577"/>
                </a:solidFill>
                <a:latin typeface="Minion" pitchFamily="2" charset="0"/>
                <a:ea typeface="ＭＳ Ｐゴシック" panose="020B0600070205080204" pitchFamily="34" charset="-128"/>
              </a:rPr>
              <a:t>. 11th </a:t>
            </a:r>
            <a:r>
              <a:rPr lang="de-DE" sz="900" i="1" dirty="0" err="1">
                <a:solidFill>
                  <a:srgbClr val="0C2577"/>
                </a:solidFill>
                <a:latin typeface="Minion" pitchFamily="2" charset="0"/>
                <a:ea typeface="ＭＳ Ｐゴシック" panose="020B0600070205080204" pitchFamily="34" charset="-128"/>
              </a:rPr>
              <a:t>Symp</a:t>
            </a:r>
            <a:r>
              <a:rPr lang="de-DE" sz="900" i="1" dirty="0">
                <a:solidFill>
                  <a:srgbClr val="0C2577"/>
                </a:solidFill>
                <a:latin typeface="Minion" pitchFamily="2" charset="0"/>
                <a:ea typeface="ＭＳ Ｐゴシック" panose="020B0600070205080204" pitchFamily="34" charset="-128"/>
              </a:rPr>
              <a:t>. Engineering </a:t>
            </a:r>
            <a:r>
              <a:rPr lang="de-DE" sz="900" i="1" dirty="0" err="1">
                <a:solidFill>
                  <a:srgbClr val="0C2577"/>
                </a:solidFill>
                <a:latin typeface="Minion" pitchFamily="2" charset="0"/>
                <a:ea typeface="ＭＳ Ｐゴシック" panose="020B0600070205080204" pitchFamily="34" charset="-128"/>
              </a:rPr>
              <a:t>Aspects</a:t>
            </a:r>
            <a:r>
              <a:rPr lang="de-DE" sz="900" i="1" dirty="0">
                <a:solidFill>
                  <a:srgbClr val="0C2577"/>
                </a:solidFill>
                <a:latin typeface="Minion" pitchFamily="2" charset="0"/>
                <a:ea typeface="ＭＳ Ｐゴシック" panose="020B0600070205080204" pitchFamily="34" charset="-128"/>
              </a:rPr>
              <a:t> </a:t>
            </a:r>
            <a:r>
              <a:rPr lang="de-DE" sz="900" i="1" dirty="0" err="1">
                <a:solidFill>
                  <a:srgbClr val="0C2577"/>
                </a:solidFill>
                <a:latin typeface="Minion" pitchFamily="2" charset="0"/>
                <a:ea typeface="ＭＳ Ｐゴシック" panose="020B0600070205080204" pitchFamily="34" charset="-128"/>
              </a:rPr>
              <a:t>of</a:t>
            </a:r>
            <a:r>
              <a:rPr lang="de-DE" sz="900" i="1" dirty="0">
                <a:solidFill>
                  <a:srgbClr val="0C2577"/>
                </a:solidFill>
                <a:latin typeface="Minion" pitchFamily="2" charset="0"/>
                <a:ea typeface="ＭＳ Ｐゴシック" panose="020B0600070205080204" pitchFamily="34" charset="-128"/>
              </a:rPr>
              <a:t> </a:t>
            </a:r>
            <a:r>
              <a:rPr lang="de-DE" sz="900" i="1" dirty="0" err="1">
                <a:solidFill>
                  <a:srgbClr val="0C2577"/>
                </a:solidFill>
                <a:latin typeface="Minion" pitchFamily="2" charset="0"/>
                <a:ea typeface="ＭＳ Ｐゴシック" panose="020B0600070205080204" pitchFamily="34" charset="-128"/>
              </a:rPr>
              <a:t>Magnetohydrodynamcis</a:t>
            </a:r>
            <a:r>
              <a:rPr lang="de-DE" sz="900" dirty="0">
                <a:solidFill>
                  <a:srgbClr val="0C2577"/>
                </a:solidFill>
                <a:latin typeface="Minion" pitchFamily="2" charset="0"/>
                <a:ea typeface="ＭＳ Ｐゴシック" panose="020B0600070205080204" pitchFamily="34" charset="-128"/>
              </a:rPr>
              <a:t>. Ed. D. Elliott, pp. 141-148. </a:t>
            </a:r>
            <a:r>
              <a:rPr lang="de-DE" sz="900" dirty="0" err="1">
                <a:solidFill>
                  <a:srgbClr val="0C2577"/>
                </a:solidFill>
                <a:latin typeface="Minion" pitchFamily="2" charset="0"/>
                <a:ea typeface="ＭＳ Ｐゴシック" panose="020B0600070205080204" pitchFamily="34" charset="-128"/>
              </a:rPr>
              <a:t>California</a:t>
            </a:r>
            <a:r>
              <a:rPr lang="de-DE" sz="900" dirty="0">
                <a:solidFill>
                  <a:srgbClr val="0C2577"/>
                </a:solidFill>
                <a:latin typeface="Minion" pitchFamily="2" charset="0"/>
                <a:ea typeface="ＭＳ Ｐゴシック" panose="020B0600070205080204" pitchFamily="34" charset="-128"/>
              </a:rPr>
              <a:t> Institute </a:t>
            </a:r>
            <a:r>
              <a:rPr lang="de-DE" sz="900" dirty="0" err="1">
                <a:solidFill>
                  <a:srgbClr val="0C2577"/>
                </a:solidFill>
                <a:latin typeface="Minion" pitchFamily="2" charset="0"/>
                <a:ea typeface="ＭＳ Ｐゴシック" panose="020B0600070205080204" pitchFamily="34" charset="-128"/>
              </a:rPr>
              <a:t>of</a:t>
            </a:r>
            <a:r>
              <a:rPr lang="de-DE" sz="900" dirty="0">
                <a:solidFill>
                  <a:srgbClr val="0C2577"/>
                </a:solidFill>
                <a:latin typeface="Minion" pitchFamily="2" charset="0"/>
                <a:ea typeface="ＭＳ Ｐゴシック" panose="020B0600070205080204" pitchFamily="34" charset="-128"/>
              </a:rPr>
              <a:t> Technology, Pasadena, CA, 1970.</a:t>
            </a:r>
          </a:p>
        </p:txBody>
      </p:sp>
    </p:spTree>
    <p:extLst>
      <p:ext uri="{BB962C8B-B14F-4D97-AF65-F5344CB8AC3E}">
        <p14:creationId xmlns:p14="http://schemas.microsoft.com/office/powerpoint/2010/main" val="208672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3"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altLang="en-US" dirty="0" smtClean="0"/>
              <a:t>ES history &amp; parameter control</a:t>
            </a:r>
          </a:p>
        </p:txBody>
      </p:sp>
      <p:sp>
        <p:nvSpPr>
          <p:cNvPr id="151555" name="Rectangle 3"/>
          <p:cNvSpPr>
            <a:spLocks noGrp="1" noChangeArrowheads="1"/>
          </p:cNvSpPr>
          <p:nvPr>
            <p:ph type="body" idx="1"/>
          </p:nvPr>
        </p:nvSpPr>
        <p:spPr>
          <a:xfrm>
            <a:off x="381000" y="1752600"/>
            <a:ext cx="8382000" cy="4267200"/>
          </a:xfrm>
        </p:spPr>
        <p:txBody>
          <a:bodyPr/>
          <a:lstStyle/>
          <a:p>
            <a:pPr eaLnBrk="1" hangingPunct="1"/>
            <a:r>
              <a:rPr lang="en-US" altLang="en-US" dirty="0" smtClean="0"/>
              <a:t>Two-membered ES: (1+1)</a:t>
            </a:r>
          </a:p>
          <a:p>
            <a:pPr eaLnBrk="1" hangingPunct="1"/>
            <a:r>
              <a:rPr lang="en-US" altLang="en-US" dirty="0" smtClean="0"/>
              <a:t>Original multi-membered ES: (µ+1)</a:t>
            </a:r>
          </a:p>
          <a:p>
            <a:pPr eaLnBrk="1" hangingPunct="1"/>
            <a:r>
              <a:rPr lang="en-US" altLang="en-US" dirty="0" smtClean="0"/>
              <a:t>Multi-membered ES: (µ+</a:t>
            </a:r>
            <a:r>
              <a:rPr lang="el-GR" altLang="en-US" dirty="0" smtClean="0"/>
              <a:t>λ</a:t>
            </a:r>
            <a:r>
              <a:rPr lang="en-US" altLang="en-US" dirty="0" smtClean="0"/>
              <a:t>), (µ,</a:t>
            </a:r>
            <a:r>
              <a:rPr lang="el-GR" altLang="en-US" dirty="0" smtClean="0"/>
              <a:t>λ</a:t>
            </a:r>
            <a:r>
              <a:rPr lang="en-US" altLang="en-US" dirty="0" smtClean="0"/>
              <a:t>)</a:t>
            </a:r>
          </a:p>
          <a:p>
            <a:pPr eaLnBrk="1" hangingPunct="1"/>
            <a:r>
              <a:rPr lang="en-US" altLang="en-US" dirty="0" smtClean="0"/>
              <a:t>Parameter tuning vs. parameter control</a:t>
            </a:r>
          </a:p>
          <a:p>
            <a:pPr eaLnBrk="1" hangingPunct="1"/>
            <a:r>
              <a:rPr lang="en-US" altLang="en-US" dirty="0" smtClean="0"/>
              <a:t>Adaptive parameter control</a:t>
            </a:r>
          </a:p>
          <a:p>
            <a:pPr lvl="1" eaLnBrk="1" hangingPunct="1"/>
            <a:r>
              <a:rPr lang="en-US" altLang="en-US" dirty="0" err="1" smtClean="0"/>
              <a:t>Rechenberg’s</a:t>
            </a:r>
            <a:r>
              <a:rPr lang="en-US" altLang="en-US" dirty="0" smtClean="0"/>
              <a:t> 1/5 success rule</a:t>
            </a:r>
          </a:p>
          <a:p>
            <a:pPr eaLnBrk="1" hangingPunct="1"/>
            <a:r>
              <a:rPr lang="en-US" altLang="en-US" dirty="0" smtClean="0"/>
              <a:t>Self-adaptation</a:t>
            </a:r>
          </a:p>
          <a:p>
            <a:pPr lvl="1" eaLnBrk="1" hangingPunct="1"/>
            <a:r>
              <a:rPr lang="en-US" altLang="en-US" dirty="0" smtClean="0"/>
              <a:t>Mutation Step control</a:t>
            </a:r>
            <a:endParaRPr lang="el-GR" altLang="en-US" dirty="0" smtClean="0"/>
          </a:p>
        </p:txBody>
      </p:sp>
    </p:spTree>
  </p:cSld>
  <p:clrMapOvr>
    <a:masterClrMapping/>
  </p:clrMapOvr>
  <p:transition>
    <p:push dir="u"/>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GB" altLang="en-US" dirty="0" smtClean="0"/>
              <a:t/>
            </a:r>
            <a:br>
              <a:rPr lang="en-GB" altLang="en-US" dirty="0" smtClean="0"/>
            </a:br>
            <a:r>
              <a:rPr lang="en-GB" altLang="en-US" dirty="0" smtClean="0"/>
              <a:t>Uncorrelated mutation with one step size</a:t>
            </a:r>
            <a:endParaRPr lang="en-GB" altLang="en-US" dirty="0" smtClean="0">
              <a:sym typeface="Symbol" panose="05050102010706020507" pitchFamily="18" charset="2"/>
            </a:endParaRPr>
          </a:p>
        </p:txBody>
      </p:sp>
      <p:sp>
        <p:nvSpPr>
          <p:cNvPr id="152579" name="Rectangle 3"/>
          <p:cNvSpPr>
            <a:spLocks noGrp="1" noChangeArrowheads="1"/>
          </p:cNvSpPr>
          <p:nvPr>
            <p:ph type="body" idx="1"/>
          </p:nvPr>
        </p:nvSpPr>
        <p:spPr/>
        <p:txBody>
          <a:bodyPr/>
          <a:lstStyle/>
          <a:p>
            <a:pPr eaLnBrk="1" hangingPunct="1"/>
            <a:r>
              <a:rPr lang="en-GB" altLang="en-US" dirty="0" smtClean="0">
                <a:sym typeface="Symbol" panose="05050102010706020507" pitchFamily="18" charset="2"/>
              </a:rPr>
              <a:t>Chromosomes:  </a:t>
            </a:r>
            <a:r>
              <a:rPr lang="en-GB" altLang="en-US" dirty="0" smtClean="0">
                <a:sym typeface="Bookshelf Symbol 2" pitchFamily="2" charset="2"/>
              </a:rPr>
              <a:t>x</a:t>
            </a:r>
            <a:r>
              <a:rPr lang="en-GB" altLang="en-US" baseline="-25000" dirty="0" smtClean="0">
                <a:sym typeface="Bookshelf Symbol 2" pitchFamily="2" charset="2"/>
              </a:rPr>
              <a:t>1</a:t>
            </a:r>
            <a:r>
              <a:rPr lang="en-GB" altLang="en-US" dirty="0" smtClean="0">
                <a:sym typeface="Bookshelf Symbol 2" pitchFamily="2" charset="2"/>
              </a:rPr>
              <a:t>,…,</a:t>
            </a:r>
            <a:r>
              <a:rPr lang="en-GB" altLang="en-US" dirty="0" err="1" smtClean="0">
                <a:sym typeface="Bookshelf Symbol 2" pitchFamily="2" charset="2"/>
              </a:rPr>
              <a:t>x</a:t>
            </a:r>
            <a:r>
              <a:rPr lang="en-GB" altLang="en-US" baseline="-25000" dirty="0" err="1" smtClean="0">
                <a:sym typeface="Bookshelf Symbol 2" pitchFamily="2" charset="2"/>
              </a:rPr>
              <a:t>n</a:t>
            </a:r>
            <a:r>
              <a:rPr lang="en-GB" altLang="en-US" dirty="0" smtClean="0">
                <a:sym typeface="Bookshelf Symbol 2" pitchFamily="2" charset="2"/>
              </a:rPr>
              <a:t>, </a:t>
            </a:r>
            <a:r>
              <a:rPr lang="en-GB" altLang="en-US" dirty="0" smtClean="0">
                <a:sym typeface="Symbol" panose="05050102010706020507" pitchFamily="18" charset="2"/>
              </a:rPr>
              <a:t></a:t>
            </a:r>
            <a:r>
              <a:rPr lang="en-GB" altLang="en-US" dirty="0" smtClean="0">
                <a:sym typeface="Bookshelf Symbol 2" pitchFamily="2" charset="2"/>
              </a:rPr>
              <a:t> </a:t>
            </a:r>
            <a:r>
              <a:rPr lang="en-GB" altLang="en-US" dirty="0" smtClean="0">
                <a:sym typeface="Symbol" panose="05050102010706020507" pitchFamily="18" charset="2"/>
              </a:rPr>
              <a:t> </a:t>
            </a:r>
          </a:p>
          <a:p>
            <a:pPr eaLnBrk="1" hangingPunct="1"/>
            <a:r>
              <a:rPr lang="en-GB" altLang="en-US" dirty="0" smtClean="0">
                <a:sym typeface="Symbol" panose="05050102010706020507" pitchFamily="18" charset="2"/>
              </a:rPr>
              <a:t>’ =  </a:t>
            </a:r>
            <a:r>
              <a:rPr lang="en-GB" altLang="en-US" sz="1900" dirty="0" smtClean="0">
                <a:cs typeface="Arial" panose="020B0604020202020204" pitchFamily="34" charset="0"/>
                <a:sym typeface="Symbol" panose="05050102010706020507" pitchFamily="18" charset="2"/>
              </a:rPr>
              <a:t>•</a:t>
            </a:r>
            <a:r>
              <a:rPr lang="en-GB" altLang="en-US" dirty="0" smtClean="0">
                <a:cs typeface="Arial" panose="020B0604020202020204" pitchFamily="34" charset="0"/>
                <a:sym typeface="Symbol" panose="05050102010706020507" pitchFamily="18" charset="2"/>
              </a:rPr>
              <a:t> </a:t>
            </a:r>
            <a:r>
              <a:rPr lang="en-GB" altLang="en-US" dirty="0" err="1" smtClean="0">
                <a:sym typeface="Symbol" panose="05050102010706020507" pitchFamily="18" charset="2"/>
              </a:rPr>
              <a:t>exp</a:t>
            </a:r>
            <a:r>
              <a:rPr lang="en-GB" altLang="en-US" dirty="0" smtClean="0">
                <a:sym typeface="Symbol" panose="05050102010706020507" pitchFamily="18" charset="2"/>
              </a:rPr>
              <a:t>( </a:t>
            </a:r>
            <a:r>
              <a:rPr lang="en-GB" altLang="en-US" sz="1900" dirty="0" smtClean="0">
                <a:cs typeface="Arial" panose="020B0604020202020204" pitchFamily="34" charset="0"/>
                <a:sym typeface="Symbol" panose="05050102010706020507" pitchFamily="18" charset="2"/>
              </a:rPr>
              <a:t>•</a:t>
            </a:r>
            <a:r>
              <a:rPr lang="en-GB" altLang="en-US" dirty="0" smtClean="0">
                <a:sym typeface="Symbol" panose="05050102010706020507" pitchFamily="18" charset="2"/>
              </a:rPr>
              <a:t> N(0,1))</a:t>
            </a:r>
          </a:p>
          <a:p>
            <a:pPr eaLnBrk="1" hangingPunct="1"/>
            <a:r>
              <a:rPr lang="en-GB" altLang="en-US" dirty="0" err="1" smtClean="0"/>
              <a:t>x’</a:t>
            </a:r>
            <a:r>
              <a:rPr lang="en-GB" altLang="en-US" baseline="-25000" dirty="0" err="1" smtClean="0"/>
              <a:t>i</a:t>
            </a:r>
            <a:r>
              <a:rPr lang="en-GB" altLang="en-US" dirty="0" smtClean="0"/>
              <a:t> = x</a:t>
            </a:r>
            <a:r>
              <a:rPr lang="en-GB" altLang="en-US" baseline="-25000" dirty="0" smtClean="0"/>
              <a:t>i</a:t>
            </a:r>
            <a:r>
              <a:rPr lang="en-GB" altLang="en-US" dirty="0" smtClean="0"/>
              <a:t> + </a:t>
            </a:r>
            <a:r>
              <a:rPr lang="en-GB" altLang="en-US" dirty="0" smtClean="0">
                <a:sym typeface="Symbol" panose="05050102010706020507" pitchFamily="18" charset="2"/>
              </a:rPr>
              <a:t>’</a:t>
            </a:r>
            <a:r>
              <a:rPr lang="en-GB" altLang="en-US" dirty="0" smtClean="0"/>
              <a:t> </a:t>
            </a:r>
            <a:r>
              <a:rPr lang="en-GB" altLang="en-US" sz="1900" dirty="0" smtClean="0">
                <a:cs typeface="Arial" panose="020B0604020202020204" pitchFamily="34" charset="0"/>
                <a:sym typeface="Symbol" panose="05050102010706020507" pitchFamily="18" charset="2"/>
              </a:rPr>
              <a:t>•</a:t>
            </a:r>
            <a:r>
              <a:rPr lang="en-GB" altLang="en-US" dirty="0" smtClean="0"/>
              <a:t> N(0,1)</a:t>
            </a:r>
          </a:p>
          <a:p>
            <a:pPr eaLnBrk="1" hangingPunct="1"/>
            <a:r>
              <a:rPr lang="en-GB" altLang="en-US" dirty="0" smtClean="0"/>
              <a:t>Typically the “learning rate” </a:t>
            </a:r>
            <a:r>
              <a:rPr lang="en-GB" altLang="en-US" dirty="0" smtClean="0">
                <a:sym typeface="Symbol" panose="05050102010706020507" pitchFamily="18" charset="2"/>
              </a:rPr>
              <a:t></a:t>
            </a:r>
            <a:r>
              <a:rPr lang="en-GB" altLang="en-US" dirty="0" smtClean="0"/>
              <a:t> </a:t>
            </a:r>
            <a:r>
              <a:rPr lang="en-GB" altLang="en-US" dirty="0" smtClean="0">
                <a:sym typeface="Symbol" panose="05050102010706020507" pitchFamily="18" charset="2"/>
              </a:rPr>
              <a:t> 1/ </a:t>
            </a:r>
            <a:r>
              <a:rPr lang="en-GB" altLang="en-US" dirty="0" smtClean="0"/>
              <a:t>n</a:t>
            </a:r>
            <a:r>
              <a:rPr lang="en-GB" altLang="en-US" baseline="30000" dirty="0" smtClean="0">
                <a:cs typeface="Arial" panose="020B0604020202020204" pitchFamily="34" charset="0"/>
              </a:rPr>
              <a:t>½</a:t>
            </a:r>
            <a:endParaRPr lang="en-GB" altLang="en-US" baseline="30000" dirty="0" smtClean="0"/>
          </a:p>
          <a:p>
            <a:pPr eaLnBrk="1" hangingPunct="1"/>
            <a:r>
              <a:rPr lang="en-GB" altLang="en-US" dirty="0" smtClean="0"/>
              <a:t>And we have a boundary rule </a:t>
            </a:r>
            <a:r>
              <a:rPr lang="en-GB" altLang="en-US" dirty="0" smtClean="0">
                <a:sym typeface="Symbol" panose="05050102010706020507" pitchFamily="18" charset="2"/>
              </a:rPr>
              <a:t>’ &lt; </a:t>
            </a:r>
            <a:r>
              <a:rPr lang="en-GB" altLang="en-US" baseline="-25000" dirty="0" smtClean="0">
                <a:sym typeface="Symbol" panose="05050102010706020507" pitchFamily="18" charset="2"/>
              </a:rPr>
              <a:t>0</a:t>
            </a:r>
            <a:r>
              <a:rPr lang="en-GB" altLang="en-US" dirty="0" smtClean="0">
                <a:sym typeface="Symbol" panose="05050102010706020507" pitchFamily="18" charset="2"/>
              </a:rPr>
              <a:t>  ’ = </a:t>
            </a:r>
            <a:r>
              <a:rPr lang="en-GB" altLang="en-US" baseline="-25000" dirty="0" smtClean="0">
                <a:sym typeface="Symbol" panose="05050102010706020507" pitchFamily="18" charset="2"/>
              </a:rPr>
              <a:t>0</a:t>
            </a:r>
          </a:p>
        </p:txBody>
      </p:sp>
    </p:spTree>
  </p:cSld>
  <p:clrMapOvr>
    <a:masterClrMapping/>
  </p:clrMapOvr>
  <p:transition>
    <p:push dir="u"/>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GB" altLang="en-US" smtClean="0"/>
              <a:t>Mutants with equal likelihood</a:t>
            </a:r>
          </a:p>
        </p:txBody>
      </p:sp>
      <p:sp>
        <p:nvSpPr>
          <p:cNvPr id="153603" name="Text Box 3"/>
          <p:cNvSpPr>
            <a:spLocks noGrp="1" noChangeArrowheads="1"/>
          </p:cNvSpPr>
          <p:nvPr>
            <p:ph type="body" idx="1"/>
          </p:nvPr>
        </p:nvSpPr>
        <p:spPr>
          <a:xfrm>
            <a:off x="0" y="6248400"/>
            <a:ext cx="9144000" cy="609600"/>
          </a:xfrm>
          <a:noFill/>
        </p:spPr>
        <p:txBody>
          <a:bodyPr/>
          <a:lstStyle/>
          <a:p>
            <a:pPr eaLnBrk="1" hangingPunct="1">
              <a:spcBef>
                <a:spcPct val="0"/>
              </a:spcBef>
              <a:buClrTx/>
              <a:buFontTx/>
              <a:buNone/>
            </a:pPr>
            <a:r>
              <a:rPr lang="en-GB" altLang="en-US" sz="2600" smtClean="0"/>
              <a:t>Circle: mutants having same chance to be created</a:t>
            </a:r>
          </a:p>
        </p:txBody>
      </p:sp>
      <p:pic>
        <p:nvPicPr>
          <p:cNvPr id="153604" name="Picture 4" descr="4-2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38400"/>
            <a:ext cx="3344863"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74675" y="304800"/>
            <a:ext cx="8001000" cy="801688"/>
          </a:xfrm>
        </p:spPr>
        <p:txBody>
          <a:bodyPr/>
          <a:lstStyle/>
          <a:p>
            <a:pPr eaLnBrk="1" hangingPunct="1"/>
            <a:r>
              <a:rPr lang="en-US" altLang="en-US" smtClean="0"/>
              <a:t>Problem solving steps</a:t>
            </a:r>
          </a:p>
        </p:txBody>
      </p:sp>
      <p:sp>
        <p:nvSpPr>
          <p:cNvPr id="34819" name="Rectangle 3"/>
          <p:cNvSpPr>
            <a:spLocks noGrp="1" noChangeArrowheads="1"/>
          </p:cNvSpPr>
          <p:nvPr>
            <p:ph type="body" idx="1"/>
          </p:nvPr>
        </p:nvSpPr>
        <p:spPr>
          <a:xfrm>
            <a:off x="381000" y="1828800"/>
            <a:ext cx="8229600" cy="4868863"/>
          </a:xfrm>
        </p:spPr>
        <p:txBody>
          <a:bodyPr/>
          <a:lstStyle/>
          <a:p>
            <a:pPr eaLnBrk="1" hangingPunct="1"/>
            <a:r>
              <a:rPr lang="en-US" altLang="en-US" sz="2600" smtClean="0"/>
              <a:t>Collect problem knowledge</a:t>
            </a:r>
          </a:p>
          <a:p>
            <a:pPr eaLnBrk="1" hangingPunct="1"/>
            <a:r>
              <a:rPr lang="en-US" altLang="en-US" sz="2600" smtClean="0"/>
              <a:t>Choose gene representation</a:t>
            </a:r>
          </a:p>
          <a:p>
            <a:pPr eaLnBrk="1" hangingPunct="1"/>
            <a:r>
              <a:rPr lang="en-US" altLang="en-US" sz="2600" smtClean="0"/>
              <a:t>Design fitness function</a:t>
            </a:r>
          </a:p>
          <a:p>
            <a:pPr eaLnBrk="1" hangingPunct="1"/>
            <a:r>
              <a:rPr lang="en-US" altLang="en-US" sz="2600" smtClean="0"/>
              <a:t>Creation of initial population</a:t>
            </a:r>
          </a:p>
          <a:p>
            <a:pPr eaLnBrk="1" hangingPunct="1"/>
            <a:r>
              <a:rPr lang="en-US" altLang="en-US" sz="2600" smtClean="0"/>
              <a:t>Parent selection</a:t>
            </a:r>
          </a:p>
          <a:p>
            <a:pPr eaLnBrk="1" hangingPunct="1"/>
            <a:r>
              <a:rPr lang="en-US" altLang="en-US" sz="2600" smtClean="0"/>
              <a:t>Decide on genetic operators</a:t>
            </a:r>
          </a:p>
          <a:p>
            <a:pPr eaLnBrk="1" hangingPunct="1"/>
            <a:r>
              <a:rPr lang="en-US" altLang="en-US" sz="2600" smtClean="0"/>
              <a:t>Competition / survival</a:t>
            </a:r>
          </a:p>
          <a:p>
            <a:pPr eaLnBrk="1" hangingPunct="1"/>
            <a:r>
              <a:rPr lang="en-US" altLang="en-US" sz="2600" smtClean="0"/>
              <a:t>Choose termination condition</a:t>
            </a:r>
          </a:p>
          <a:p>
            <a:pPr eaLnBrk="1" hangingPunct="1"/>
            <a:r>
              <a:rPr lang="en-US" altLang="en-US" sz="2600" smtClean="0"/>
              <a:t>Find good parameter values</a:t>
            </a:r>
          </a:p>
        </p:txBody>
      </p:sp>
    </p:spTree>
  </p:cSld>
  <p:clrMapOvr>
    <a:masterClrMapping/>
  </p:clrMapOvr>
  <p:transition>
    <p:push dir="u"/>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574675" y="304800"/>
            <a:ext cx="8340725" cy="1216025"/>
          </a:xfrm>
        </p:spPr>
        <p:txBody>
          <a:bodyPr/>
          <a:lstStyle/>
          <a:p>
            <a:pPr eaLnBrk="1" hangingPunct="1"/>
            <a:r>
              <a:rPr lang="en-GB" altLang="en-US" smtClean="0"/>
              <a:t>Mutation case 2:</a:t>
            </a:r>
            <a:br>
              <a:rPr lang="en-GB" altLang="en-US" smtClean="0"/>
            </a:br>
            <a:r>
              <a:rPr lang="en-GB" altLang="en-US" smtClean="0"/>
              <a:t>Uncorrelated mutation with </a:t>
            </a:r>
            <a:r>
              <a:rPr lang="en-GB" altLang="en-US" i="1" smtClean="0"/>
              <a:t>n</a:t>
            </a:r>
            <a:r>
              <a:rPr lang="en-GB" altLang="en-US" smtClean="0"/>
              <a:t> </a:t>
            </a:r>
            <a:r>
              <a:rPr lang="en-GB" altLang="en-US" smtClean="0">
                <a:sym typeface="Symbol" panose="05050102010706020507" pitchFamily="18" charset="2"/>
              </a:rPr>
              <a:t>’s</a:t>
            </a:r>
          </a:p>
        </p:txBody>
      </p:sp>
      <p:sp>
        <p:nvSpPr>
          <p:cNvPr id="154627" name="Rectangle 3"/>
          <p:cNvSpPr>
            <a:spLocks noGrp="1" noChangeArrowheads="1"/>
          </p:cNvSpPr>
          <p:nvPr>
            <p:ph type="body" idx="1"/>
          </p:nvPr>
        </p:nvSpPr>
        <p:spPr>
          <a:xfrm>
            <a:off x="0" y="1752600"/>
            <a:ext cx="9144000" cy="4267200"/>
          </a:xfrm>
        </p:spPr>
        <p:txBody>
          <a:bodyPr/>
          <a:lstStyle/>
          <a:p>
            <a:pPr eaLnBrk="1" hangingPunct="1">
              <a:lnSpc>
                <a:spcPct val="90000"/>
              </a:lnSpc>
            </a:pPr>
            <a:r>
              <a:rPr lang="en-GB" altLang="en-US" sz="2600" dirty="0" smtClean="0">
                <a:sym typeface="Symbol" panose="05050102010706020507" pitchFamily="18" charset="2"/>
              </a:rPr>
              <a:t>Chromosomes:  </a:t>
            </a:r>
            <a:r>
              <a:rPr lang="en-GB" altLang="en-US" sz="2600" dirty="0" smtClean="0">
                <a:sym typeface="Bookshelf Symbol 2" pitchFamily="2" charset="2"/>
              </a:rPr>
              <a:t>x</a:t>
            </a:r>
            <a:r>
              <a:rPr lang="en-GB" altLang="en-US" sz="2600" baseline="-25000" dirty="0" smtClean="0">
                <a:sym typeface="Bookshelf Symbol 2" pitchFamily="2" charset="2"/>
              </a:rPr>
              <a:t>1</a:t>
            </a:r>
            <a:r>
              <a:rPr lang="en-GB" altLang="en-US" sz="2600" dirty="0" smtClean="0">
                <a:sym typeface="Bookshelf Symbol 2" pitchFamily="2" charset="2"/>
              </a:rPr>
              <a:t>,…,</a:t>
            </a:r>
            <a:r>
              <a:rPr lang="en-GB" altLang="en-US" sz="2600" dirty="0" err="1" smtClean="0">
                <a:sym typeface="Bookshelf Symbol 2" pitchFamily="2" charset="2"/>
              </a:rPr>
              <a:t>x</a:t>
            </a:r>
            <a:r>
              <a:rPr lang="en-GB" altLang="en-US" sz="2600" baseline="-25000" dirty="0" err="1" smtClean="0">
                <a:sym typeface="Bookshelf Symbol 2" pitchFamily="2" charset="2"/>
              </a:rPr>
              <a:t>n</a:t>
            </a:r>
            <a:r>
              <a:rPr lang="en-GB" altLang="en-US" sz="2600" dirty="0" smtClean="0">
                <a:sym typeface="Bookshelf Symbol 2" pitchFamily="2" charset="2"/>
              </a:rPr>
              <a:t>, </a:t>
            </a:r>
            <a:r>
              <a:rPr lang="en-GB" altLang="en-US" sz="2600" dirty="0" smtClean="0">
                <a:sym typeface="Symbol" panose="05050102010706020507" pitchFamily="18" charset="2"/>
              </a:rPr>
              <a:t></a:t>
            </a:r>
            <a:r>
              <a:rPr lang="en-GB" altLang="en-US" sz="2600" baseline="-25000" dirty="0" smtClean="0">
                <a:sym typeface="Bookshelf Symbol 2" pitchFamily="2" charset="2"/>
              </a:rPr>
              <a:t>1</a:t>
            </a:r>
            <a:r>
              <a:rPr lang="en-GB" altLang="en-US" sz="2600" dirty="0" smtClean="0">
                <a:sym typeface="Bookshelf Symbol 2" pitchFamily="2" charset="2"/>
              </a:rPr>
              <a:t>,…, </a:t>
            </a:r>
            <a:r>
              <a:rPr lang="en-GB" altLang="en-US" sz="2600" dirty="0" smtClean="0">
                <a:sym typeface="Symbol" panose="05050102010706020507" pitchFamily="18" charset="2"/>
              </a:rPr>
              <a:t></a:t>
            </a:r>
            <a:r>
              <a:rPr lang="en-GB" altLang="en-US" sz="2600" baseline="-25000" dirty="0" smtClean="0">
                <a:sym typeface="Bookshelf Symbol 2" pitchFamily="2" charset="2"/>
              </a:rPr>
              <a:t>n</a:t>
            </a:r>
            <a:r>
              <a:rPr lang="en-GB" altLang="en-US" sz="2600" dirty="0" smtClean="0">
                <a:sym typeface="Bookshelf Symbol 2" pitchFamily="2" charset="2"/>
              </a:rPr>
              <a:t> </a:t>
            </a:r>
            <a:r>
              <a:rPr lang="en-GB" altLang="en-US" sz="2600" dirty="0" smtClean="0">
                <a:sym typeface="Symbol" panose="05050102010706020507" pitchFamily="18" charset="2"/>
              </a:rPr>
              <a:t></a:t>
            </a:r>
          </a:p>
          <a:p>
            <a:pPr eaLnBrk="1" hangingPunct="1">
              <a:lnSpc>
                <a:spcPct val="90000"/>
              </a:lnSpc>
            </a:pPr>
            <a:r>
              <a:rPr lang="en-GB" altLang="en-US" sz="2600" dirty="0" smtClean="0">
                <a:sym typeface="Symbol" panose="05050102010706020507" pitchFamily="18" charset="2"/>
              </a:rPr>
              <a:t>’</a:t>
            </a:r>
            <a:r>
              <a:rPr lang="en-GB" altLang="en-US" sz="2600" baseline="-25000" dirty="0" smtClean="0"/>
              <a:t>i</a:t>
            </a:r>
            <a:r>
              <a:rPr lang="en-GB" altLang="en-US" sz="2600" dirty="0" smtClean="0">
                <a:sym typeface="Symbol" panose="05050102010706020507" pitchFamily="18" charset="2"/>
              </a:rPr>
              <a:t> = </a:t>
            </a:r>
            <a:r>
              <a:rPr lang="en-GB" altLang="en-US" sz="2600" baseline="-25000" dirty="0" smtClean="0"/>
              <a:t>i</a:t>
            </a:r>
            <a:r>
              <a:rPr lang="en-GB" altLang="en-US" sz="2600" dirty="0" smtClean="0">
                <a:sym typeface="Symbol" panose="05050102010706020507" pitchFamily="18" charset="2"/>
              </a:rPr>
              <a:t> </a:t>
            </a:r>
            <a:r>
              <a:rPr lang="en-GB" altLang="en-US" sz="1700" dirty="0" smtClean="0">
                <a:cs typeface="Arial" panose="020B0604020202020204" pitchFamily="34" charset="0"/>
                <a:sym typeface="Symbol" panose="05050102010706020507" pitchFamily="18" charset="2"/>
              </a:rPr>
              <a:t>•</a:t>
            </a:r>
            <a:r>
              <a:rPr lang="en-GB" altLang="en-US" sz="2600" dirty="0" smtClean="0">
                <a:cs typeface="Arial" panose="020B0604020202020204" pitchFamily="34" charset="0"/>
                <a:sym typeface="Symbol" panose="05050102010706020507" pitchFamily="18" charset="2"/>
              </a:rPr>
              <a:t> </a:t>
            </a:r>
            <a:r>
              <a:rPr lang="en-GB" altLang="en-US" sz="2600" dirty="0" err="1" smtClean="0">
                <a:sym typeface="Symbol" panose="05050102010706020507" pitchFamily="18" charset="2"/>
              </a:rPr>
              <a:t>exp</a:t>
            </a:r>
            <a:r>
              <a:rPr lang="en-GB" altLang="en-US" sz="2600" dirty="0" smtClean="0">
                <a:sym typeface="Symbol" panose="05050102010706020507" pitchFamily="18" charset="2"/>
              </a:rPr>
              <a:t>(’ </a:t>
            </a:r>
            <a:r>
              <a:rPr lang="en-GB" altLang="en-US" sz="1700" dirty="0" smtClean="0">
                <a:cs typeface="Arial" panose="020B0604020202020204" pitchFamily="34" charset="0"/>
                <a:sym typeface="Symbol" panose="05050102010706020507" pitchFamily="18" charset="2"/>
              </a:rPr>
              <a:t>•</a:t>
            </a:r>
            <a:r>
              <a:rPr lang="en-GB" altLang="en-US" sz="2600" dirty="0" smtClean="0">
                <a:sym typeface="Symbol" panose="05050102010706020507" pitchFamily="18" charset="2"/>
              </a:rPr>
              <a:t> N(0,1) +  </a:t>
            </a:r>
            <a:r>
              <a:rPr lang="en-GB" altLang="en-US" sz="1700" dirty="0" smtClean="0">
                <a:cs typeface="Arial" panose="020B0604020202020204" pitchFamily="34" charset="0"/>
                <a:sym typeface="Symbol" panose="05050102010706020507" pitchFamily="18" charset="2"/>
              </a:rPr>
              <a:t>•</a:t>
            </a:r>
            <a:r>
              <a:rPr lang="en-GB" altLang="en-US" sz="2600" dirty="0" smtClean="0">
                <a:sym typeface="Symbol" panose="05050102010706020507" pitchFamily="18" charset="2"/>
              </a:rPr>
              <a:t> N</a:t>
            </a:r>
            <a:r>
              <a:rPr lang="en-GB" altLang="en-US" sz="2600" baseline="-25000" dirty="0" smtClean="0"/>
              <a:t>i</a:t>
            </a:r>
            <a:r>
              <a:rPr lang="en-GB" altLang="en-US" sz="2600" dirty="0" smtClean="0">
                <a:sym typeface="Symbol" panose="05050102010706020507" pitchFamily="18" charset="2"/>
              </a:rPr>
              <a:t> (0,1))</a:t>
            </a:r>
          </a:p>
          <a:p>
            <a:pPr eaLnBrk="1" hangingPunct="1">
              <a:lnSpc>
                <a:spcPct val="90000"/>
              </a:lnSpc>
            </a:pPr>
            <a:r>
              <a:rPr lang="en-GB" altLang="en-US" sz="2600" dirty="0" err="1" smtClean="0"/>
              <a:t>x’</a:t>
            </a:r>
            <a:r>
              <a:rPr lang="en-GB" altLang="en-US" sz="2600" baseline="-25000" dirty="0" err="1" smtClean="0"/>
              <a:t>i</a:t>
            </a:r>
            <a:r>
              <a:rPr lang="en-GB" altLang="en-US" sz="2600" dirty="0" smtClean="0"/>
              <a:t> = x</a:t>
            </a:r>
            <a:r>
              <a:rPr lang="en-GB" altLang="en-US" sz="2600" baseline="-25000" dirty="0" smtClean="0"/>
              <a:t>i</a:t>
            </a:r>
            <a:r>
              <a:rPr lang="en-GB" altLang="en-US" sz="2600" dirty="0" smtClean="0"/>
              <a:t> + </a:t>
            </a:r>
            <a:r>
              <a:rPr lang="en-GB" altLang="en-US" sz="2600" dirty="0" smtClean="0">
                <a:sym typeface="Symbol" panose="05050102010706020507" pitchFamily="18" charset="2"/>
              </a:rPr>
              <a:t>’</a:t>
            </a:r>
            <a:r>
              <a:rPr lang="en-GB" altLang="en-US" sz="2600" baseline="-25000" dirty="0" smtClean="0"/>
              <a:t>i</a:t>
            </a:r>
            <a:r>
              <a:rPr lang="en-GB" altLang="en-US" sz="2600" dirty="0" smtClean="0"/>
              <a:t> </a:t>
            </a:r>
            <a:r>
              <a:rPr lang="en-GB" altLang="en-US" sz="1700" dirty="0" smtClean="0">
                <a:cs typeface="Arial" panose="020B0604020202020204" pitchFamily="34" charset="0"/>
                <a:sym typeface="Symbol" panose="05050102010706020507" pitchFamily="18" charset="2"/>
              </a:rPr>
              <a:t>•</a:t>
            </a:r>
            <a:r>
              <a:rPr lang="en-GB" altLang="en-US" sz="2600" dirty="0" smtClean="0"/>
              <a:t> N</a:t>
            </a:r>
            <a:r>
              <a:rPr lang="en-GB" altLang="en-US" sz="2600" baseline="-25000" dirty="0" smtClean="0"/>
              <a:t>i</a:t>
            </a:r>
            <a:r>
              <a:rPr lang="en-GB" altLang="en-US" sz="2600" dirty="0" smtClean="0"/>
              <a:t> (0,1)</a:t>
            </a:r>
          </a:p>
          <a:p>
            <a:pPr eaLnBrk="1" hangingPunct="1">
              <a:lnSpc>
                <a:spcPct val="90000"/>
              </a:lnSpc>
            </a:pPr>
            <a:r>
              <a:rPr lang="en-GB" altLang="en-US" sz="2600" dirty="0" smtClean="0">
                <a:sym typeface="Symbol" panose="05050102010706020507" pitchFamily="18" charset="2"/>
              </a:rPr>
              <a:t>Two learning rate </a:t>
            </a:r>
            <a:r>
              <a:rPr lang="en-GB" altLang="en-US" sz="2600" dirty="0" err="1" smtClean="0">
                <a:sym typeface="Symbol" panose="05050102010706020507" pitchFamily="18" charset="2"/>
              </a:rPr>
              <a:t>parmeters</a:t>
            </a:r>
            <a:r>
              <a:rPr lang="en-GB" altLang="en-US" sz="2600" dirty="0" smtClean="0">
                <a:sym typeface="Symbol" panose="05050102010706020507" pitchFamily="18" charset="2"/>
              </a:rPr>
              <a:t>:</a:t>
            </a:r>
          </a:p>
          <a:p>
            <a:pPr lvl="1" eaLnBrk="1" hangingPunct="1">
              <a:lnSpc>
                <a:spcPct val="90000"/>
              </a:lnSpc>
            </a:pPr>
            <a:r>
              <a:rPr lang="en-GB" altLang="en-US" sz="2200" dirty="0" smtClean="0">
                <a:sym typeface="Symbol" panose="05050102010706020507" pitchFamily="18" charset="2"/>
              </a:rPr>
              <a:t>’ overall learning rate</a:t>
            </a:r>
          </a:p>
          <a:p>
            <a:pPr lvl="1" eaLnBrk="1" hangingPunct="1">
              <a:lnSpc>
                <a:spcPct val="90000"/>
              </a:lnSpc>
            </a:pPr>
            <a:r>
              <a:rPr lang="en-GB" altLang="en-US" sz="2200" dirty="0" smtClean="0">
                <a:sym typeface="Symbol" panose="05050102010706020507" pitchFamily="18" charset="2"/>
              </a:rPr>
              <a:t> coordinate wise learning rate</a:t>
            </a:r>
          </a:p>
          <a:p>
            <a:pPr eaLnBrk="1" hangingPunct="1">
              <a:lnSpc>
                <a:spcPct val="90000"/>
              </a:lnSpc>
            </a:pPr>
            <a:r>
              <a:rPr lang="en-GB" altLang="en-US" sz="2600" dirty="0" smtClean="0">
                <a:sym typeface="Symbol" panose="05050102010706020507" pitchFamily="18" charset="2"/>
              </a:rPr>
              <a:t>’</a:t>
            </a:r>
            <a:r>
              <a:rPr lang="en-GB" altLang="en-US" sz="2600" dirty="0" smtClean="0"/>
              <a:t> </a:t>
            </a:r>
            <a:r>
              <a:rPr lang="en-GB" altLang="en-US" sz="2600" dirty="0" smtClean="0">
                <a:sym typeface="Symbol" panose="05050102010706020507" pitchFamily="18" charset="2"/>
              </a:rPr>
              <a:t> 1/(2 </a:t>
            </a:r>
            <a:r>
              <a:rPr lang="en-GB" altLang="en-US" sz="2600" dirty="0" smtClean="0"/>
              <a:t>n)</a:t>
            </a:r>
            <a:r>
              <a:rPr lang="en-GB" altLang="en-US" sz="2600" baseline="30000" dirty="0" smtClean="0">
                <a:cs typeface="Arial" panose="020B0604020202020204" pitchFamily="34" charset="0"/>
              </a:rPr>
              <a:t>½</a:t>
            </a:r>
            <a:r>
              <a:rPr lang="en-GB" altLang="en-US" sz="2600" baseline="30000" dirty="0" smtClean="0"/>
              <a:t> </a:t>
            </a:r>
            <a:r>
              <a:rPr lang="en-GB" altLang="en-US" sz="2600" dirty="0" smtClean="0"/>
              <a:t> and </a:t>
            </a:r>
            <a:r>
              <a:rPr lang="en-GB" altLang="en-US" sz="2600" dirty="0" smtClean="0">
                <a:sym typeface="Symbol" panose="05050102010706020507" pitchFamily="18" charset="2"/>
              </a:rPr>
              <a:t></a:t>
            </a:r>
            <a:r>
              <a:rPr lang="en-GB" altLang="en-US" sz="2600" dirty="0" smtClean="0"/>
              <a:t> </a:t>
            </a:r>
            <a:r>
              <a:rPr lang="en-GB" altLang="en-US" sz="2600" dirty="0" smtClean="0">
                <a:sym typeface="Symbol" panose="05050102010706020507" pitchFamily="18" charset="2"/>
              </a:rPr>
              <a:t> 1/(2 </a:t>
            </a:r>
            <a:r>
              <a:rPr lang="en-GB" altLang="en-US" sz="2600" dirty="0" smtClean="0"/>
              <a:t>n</a:t>
            </a:r>
            <a:r>
              <a:rPr lang="en-GB" altLang="en-US" sz="2600" baseline="30000" dirty="0" smtClean="0">
                <a:cs typeface="Arial" panose="020B0604020202020204" pitchFamily="34" charset="0"/>
              </a:rPr>
              <a:t>½</a:t>
            </a:r>
            <a:r>
              <a:rPr lang="en-GB" altLang="en-US" sz="2600" dirty="0" smtClean="0">
                <a:sym typeface="Symbol" panose="05050102010706020507" pitchFamily="18" charset="2"/>
              </a:rPr>
              <a:t>) </a:t>
            </a:r>
            <a:r>
              <a:rPr lang="en-GB" altLang="en-US" sz="2600" baseline="30000" dirty="0" smtClean="0">
                <a:cs typeface="Arial" panose="020B0604020202020204" pitchFamily="34" charset="0"/>
              </a:rPr>
              <a:t>½</a:t>
            </a:r>
          </a:p>
          <a:p>
            <a:pPr eaLnBrk="1" hangingPunct="1">
              <a:lnSpc>
                <a:spcPct val="90000"/>
              </a:lnSpc>
            </a:pPr>
            <a:r>
              <a:rPr lang="en-GB" altLang="en-US" sz="2600" dirty="0" smtClean="0">
                <a:sym typeface="Symbol" panose="05050102010706020507" pitchFamily="18" charset="2"/>
              </a:rPr>
              <a:t>’ and  have individual proportionality constants which both have default values of 1</a:t>
            </a:r>
            <a:endParaRPr lang="en-GB" altLang="en-US" sz="2600" baseline="30000" dirty="0" smtClean="0"/>
          </a:p>
          <a:p>
            <a:pPr eaLnBrk="1" hangingPunct="1">
              <a:lnSpc>
                <a:spcPct val="90000"/>
              </a:lnSpc>
            </a:pPr>
            <a:r>
              <a:rPr lang="en-GB" altLang="en-US" sz="2600" dirty="0" smtClean="0">
                <a:sym typeface="Symbol" panose="05050102010706020507" pitchFamily="18" charset="2"/>
              </a:rPr>
              <a:t></a:t>
            </a:r>
            <a:r>
              <a:rPr lang="en-GB" altLang="en-US" sz="2600" baseline="-25000" dirty="0" smtClean="0"/>
              <a:t>i</a:t>
            </a:r>
            <a:r>
              <a:rPr lang="en-GB" altLang="en-US" sz="2600" dirty="0" smtClean="0">
                <a:sym typeface="Symbol" panose="05050102010706020507" pitchFamily="18" charset="2"/>
              </a:rPr>
              <a:t>’ &lt; </a:t>
            </a:r>
            <a:r>
              <a:rPr lang="en-GB" altLang="en-US" sz="2600" baseline="-25000" dirty="0" smtClean="0">
                <a:sym typeface="Symbol" panose="05050102010706020507" pitchFamily="18" charset="2"/>
              </a:rPr>
              <a:t>0</a:t>
            </a:r>
            <a:r>
              <a:rPr lang="en-GB" altLang="en-US" sz="2600" dirty="0" smtClean="0">
                <a:sym typeface="Symbol" panose="05050102010706020507" pitchFamily="18" charset="2"/>
              </a:rPr>
              <a:t>  </a:t>
            </a:r>
            <a:r>
              <a:rPr lang="en-GB" altLang="en-US" sz="2600" baseline="-25000" dirty="0" smtClean="0"/>
              <a:t>i</a:t>
            </a:r>
            <a:r>
              <a:rPr lang="en-GB" altLang="en-US" sz="2600" dirty="0" smtClean="0">
                <a:sym typeface="Symbol" panose="05050102010706020507" pitchFamily="18" charset="2"/>
              </a:rPr>
              <a:t>’ = </a:t>
            </a:r>
            <a:r>
              <a:rPr lang="en-GB" altLang="en-US" sz="2600" baseline="-25000" dirty="0" smtClean="0">
                <a:sym typeface="Symbol" panose="05050102010706020507" pitchFamily="18" charset="2"/>
              </a:rPr>
              <a:t>0</a:t>
            </a:r>
          </a:p>
        </p:txBody>
      </p:sp>
    </p:spTree>
  </p:cSld>
  <p:clrMapOvr>
    <a:masterClrMapping/>
  </p:clrMapOvr>
  <p:transition>
    <p:push dir="u"/>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GB" altLang="en-US" smtClean="0"/>
              <a:t>Mutants with equal likelihood</a:t>
            </a:r>
          </a:p>
        </p:txBody>
      </p:sp>
      <p:sp>
        <p:nvSpPr>
          <p:cNvPr id="155651" name="Text Box 3"/>
          <p:cNvSpPr>
            <a:spLocks noGrp="1" noChangeArrowheads="1"/>
          </p:cNvSpPr>
          <p:nvPr>
            <p:ph type="body" idx="1"/>
          </p:nvPr>
        </p:nvSpPr>
        <p:spPr>
          <a:xfrm>
            <a:off x="838200" y="6096000"/>
            <a:ext cx="8001000" cy="609600"/>
          </a:xfrm>
          <a:noFill/>
        </p:spPr>
        <p:txBody>
          <a:bodyPr/>
          <a:lstStyle/>
          <a:p>
            <a:pPr eaLnBrk="1" hangingPunct="1">
              <a:spcBef>
                <a:spcPct val="0"/>
              </a:spcBef>
              <a:buClrTx/>
              <a:buFontTx/>
              <a:buNone/>
            </a:pPr>
            <a:r>
              <a:rPr lang="en-GB" altLang="en-US" sz="2600" smtClean="0"/>
              <a:t>Ellipse: mutants having the same chance to be created</a:t>
            </a:r>
          </a:p>
        </p:txBody>
      </p:sp>
      <p:pic>
        <p:nvPicPr>
          <p:cNvPr id="155652" name="Picture 4" descr="4-3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38400"/>
            <a:ext cx="3205163"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GB" altLang="en-US" smtClean="0"/>
              <a:t>Mutation case 3:</a:t>
            </a:r>
            <a:br>
              <a:rPr lang="en-GB" altLang="en-US" smtClean="0"/>
            </a:br>
            <a:r>
              <a:rPr lang="en-GB" altLang="en-US" smtClean="0"/>
              <a:t>Correlated mutations </a:t>
            </a:r>
          </a:p>
        </p:txBody>
      </p:sp>
      <p:sp>
        <p:nvSpPr>
          <p:cNvPr id="156675" name="Rectangle 3"/>
          <p:cNvSpPr>
            <a:spLocks noGrp="1" noChangeArrowheads="1"/>
          </p:cNvSpPr>
          <p:nvPr>
            <p:ph type="body" idx="1"/>
          </p:nvPr>
        </p:nvSpPr>
        <p:spPr/>
        <p:txBody>
          <a:bodyPr/>
          <a:lstStyle/>
          <a:p>
            <a:pPr eaLnBrk="1" hangingPunct="1"/>
            <a:r>
              <a:rPr lang="en-GB" altLang="en-US" smtClean="0">
                <a:sym typeface="Symbol" panose="05050102010706020507" pitchFamily="18" charset="2"/>
              </a:rPr>
              <a:t>Chromosomes:  </a:t>
            </a:r>
            <a:r>
              <a:rPr lang="en-GB" altLang="en-US" smtClean="0">
                <a:sym typeface="Bookshelf Symbol 2" pitchFamily="2" charset="2"/>
              </a:rPr>
              <a:t>x</a:t>
            </a:r>
            <a:r>
              <a:rPr lang="en-GB" altLang="en-US" baseline="-25000" smtClean="0">
                <a:sym typeface="Bookshelf Symbol 2" pitchFamily="2" charset="2"/>
              </a:rPr>
              <a:t>1</a:t>
            </a:r>
            <a:r>
              <a:rPr lang="en-GB" altLang="en-US" smtClean="0">
                <a:sym typeface="Bookshelf Symbol 2" pitchFamily="2" charset="2"/>
              </a:rPr>
              <a:t>,…,x</a:t>
            </a:r>
            <a:r>
              <a:rPr lang="en-GB" altLang="en-US" baseline="-25000" smtClean="0">
                <a:sym typeface="Bookshelf Symbol 2" pitchFamily="2" charset="2"/>
              </a:rPr>
              <a:t>n</a:t>
            </a:r>
            <a:r>
              <a:rPr lang="en-GB" altLang="en-US"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1</a:t>
            </a:r>
            <a:r>
              <a:rPr lang="en-GB" altLang="en-US"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n</a:t>
            </a:r>
            <a:r>
              <a:rPr lang="en-GB" altLang="en-US"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1</a:t>
            </a:r>
            <a:r>
              <a:rPr lang="en-GB" altLang="en-US"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k</a:t>
            </a:r>
            <a:r>
              <a:rPr lang="en-GB" altLang="en-US" smtClean="0">
                <a:sym typeface="Bookshelf Symbol 2" pitchFamily="2" charset="2"/>
              </a:rPr>
              <a:t> </a:t>
            </a:r>
            <a:r>
              <a:rPr lang="en-GB" altLang="en-US" smtClean="0">
                <a:sym typeface="Symbol" panose="05050102010706020507" pitchFamily="18" charset="2"/>
              </a:rPr>
              <a:t></a:t>
            </a:r>
          </a:p>
          <a:p>
            <a:pPr eaLnBrk="1" hangingPunct="1"/>
            <a:r>
              <a:rPr lang="en-GB" altLang="en-US" smtClean="0">
                <a:sym typeface="Symbol" panose="05050102010706020507" pitchFamily="18" charset="2"/>
              </a:rPr>
              <a:t>where k = n </a:t>
            </a:r>
            <a:r>
              <a:rPr lang="en-GB" altLang="en-US" sz="1900" smtClean="0">
                <a:cs typeface="Arial" panose="020B0604020202020204" pitchFamily="34" charset="0"/>
                <a:sym typeface="Symbol" panose="05050102010706020507" pitchFamily="18" charset="2"/>
              </a:rPr>
              <a:t>• </a:t>
            </a:r>
            <a:r>
              <a:rPr lang="en-GB" altLang="en-US" smtClean="0">
                <a:sym typeface="Symbol" panose="05050102010706020507" pitchFamily="18" charset="2"/>
              </a:rPr>
              <a:t>(n-1)/2 </a:t>
            </a:r>
          </a:p>
          <a:p>
            <a:pPr eaLnBrk="1" hangingPunct="1"/>
            <a:r>
              <a:rPr lang="en-GB" altLang="en-US" smtClean="0">
                <a:sym typeface="Symbol" panose="05050102010706020507" pitchFamily="18" charset="2"/>
              </a:rPr>
              <a:t>and the covariance matrix C is defined as:</a:t>
            </a:r>
          </a:p>
          <a:p>
            <a:pPr lvl="1" eaLnBrk="1" hangingPunct="1">
              <a:spcAft>
                <a:spcPct val="20000"/>
              </a:spcAft>
            </a:pPr>
            <a:r>
              <a:rPr lang="en-GB" altLang="en-US" smtClean="0">
                <a:sym typeface="Symbol" panose="05050102010706020507" pitchFamily="18" charset="2"/>
              </a:rPr>
              <a:t>c</a:t>
            </a:r>
            <a:r>
              <a:rPr lang="en-GB" altLang="en-US" baseline="-25000" smtClean="0">
                <a:sym typeface="Symbol" panose="05050102010706020507" pitchFamily="18" charset="2"/>
              </a:rPr>
              <a:t>ii</a:t>
            </a:r>
            <a:r>
              <a:rPr lang="en-GB" altLang="en-US" smtClean="0">
                <a:sym typeface="Symbol" panose="05050102010706020507" pitchFamily="18" charset="2"/>
              </a:rPr>
              <a:t> = </a:t>
            </a:r>
            <a:r>
              <a:rPr lang="en-GB" altLang="en-US" baseline="-25000" smtClean="0">
                <a:sym typeface="Bookshelf Symbol 2" pitchFamily="2" charset="2"/>
              </a:rPr>
              <a:t>i</a:t>
            </a:r>
            <a:r>
              <a:rPr lang="en-GB" altLang="en-US" baseline="30000" smtClean="0">
                <a:sym typeface="Bookshelf Symbol 2" pitchFamily="2" charset="2"/>
              </a:rPr>
              <a:t>2</a:t>
            </a:r>
            <a:endParaRPr lang="en-GB" altLang="en-US" smtClean="0"/>
          </a:p>
          <a:p>
            <a:pPr lvl="1" eaLnBrk="1" hangingPunct="1">
              <a:spcAft>
                <a:spcPct val="20000"/>
              </a:spcAft>
            </a:pPr>
            <a:r>
              <a:rPr lang="en-GB" altLang="en-US" smtClean="0">
                <a:sym typeface="Symbol" panose="05050102010706020507" pitchFamily="18" charset="2"/>
              </a:rPr>
              <a:t>c</a:t>
            </a:r>
            <a:r>
              <a:rPr lang="en-GB" altLang="en-US" baseline="-25000" smtClean="0">
                <a:sym typeface="Symbol" panose="05050102010706020507" pitchFamily="18" charset="2"/>
              </a:rPr>
              <a:t>ij</a:t>
            </a:r>
            <a:r>
              <a:rPr lang="en-GB" altLang="en-US" smtClean="0">
                <a:sym typeface="Symbol" panose="05050102010706020507" pitchFamily="18" charset="2"/>
              </a:rPr>
              <a:t> = 0 if i and j are not correlated </a:t>
            </a:r>
            <a:r>
              <a:rPr lang="en-GB" altLang="en-US" baseline="30000" smtClean="0">
                <a:sym typeface="Bookshelf Symbol 2" pitchFamily="2" charset="2"/>
              </a:rPr>
              <a:t> </a:t>
            </a:r>
          </a:p>
          <a:p>
            <a:pPr lvl="1" eaLnBrk="1" hangingPunct="1">
              <a:spcAft>
                <a:spcPct val="20000"/>
              </a:spcAft>
            </a:pPr>
            <a:r>
              <a:rPr lang="en-GB" altLang="en-US" smtClean="0">
                <a:sym typeface="Symbol" panose="05050102010706020507" pitchFamily="18" charset="2"/>
              </a:rPr>
              <a:t>c</a:t>
            </a:r>
            <a:r>
              <a:rPr lang="en-GB" altLang="en-US" baseline="-25000" smtClean="0">
                <a:sym typeface="Symbol" panose="05050102010706020507" pitchFamily="18" charset="2"/>
              </a:rPr>
              <a:t>ij</a:t>
            </a:r>
            <a:r>
              <a:rPr lang="en-GB" altLang="en-US" smtClean="0">
                <a:sym typeface="Symbol" panose="05050102010706020507" pitchFamily="18" charset="2"/>
              </a:rPr>
              <a:t> = </a:t>
            </a:r>
            <a:r>
              <a:rPr lang="en-GB" altLang="en-US" smtClean="0">
                <a:cs typeface="Arial" panose="020B0604020202020204" pitchFamily="34" charset="0"/>
              </a:rPr>
              <a:t>½</a:t>
            </a:r>
            <a:r>
              <a:rPr lang="en-GB" altLang="en-US" baseline="30000" smtClean="0">
                <a:cs typeface="Arial" panose="020B0604020202020204" pitchFamily="34" charset="0"/>
              </a:rPr>
              <a:t>  </a:t>
            </a:r>
            <a:r>
              <a:rPr lang="en-GB" altLang="en-US" sz="1700" smtClean="0">
                <a:latin typeface="Arial" panose="020B0604020202020204" pitchFamily="34" charset="0"/>
                <a:cs typeface="Arial" panose="020B0604020202020204" pitchFamily="34" charset="0"/>
                <a:sym typeface="Symbol" panose="05050102010706020507" pitchFamily="18" charset="2"/>
              </a:rPr>
              <a:t>•</a:t>
            </a:r>
            <a:r>
              <a:rPr lang="en-GB" altLang="en-US" baseline="30000" smtClean="0">
                <a:cs typeface="Arial" panose="020B0604020202020204" pitchFamily="34" charset="0"/>
              </a:rPr>
              <a:t> </a:t>
            </a:r>
            <a:r>
              <a:rPr lang="en-GB" altLang="en-US" smtClean="0">
                <a:sym typeface="Symbol" panose="05050102010706020507" pitchFamily="18" charset="2"/>
              </a:rPr>
              <a:t>(</a:t>
            </a:r>
            <a:r>
              <a:rPr lang="en-GB" altLang="en-US" baseline="30000" smtClean="0">
                <a:cs typeface="Arial" panose="020B0604020202020204" pitchFamily="34" charset="0"/>
              </a:rPr>
              <a:t> </a:t>
            </a:r>
            <a:r>
              <a:rPr lang="en-GB" altLang="en-US" smtClean="0">
                <a:sym typeface="Symbol" panose="05050102010706020507" pitchFamily="18" charset="2"/>
              </a:rPr>
              <a:t></a:t>
            </a:r>
            <a:r>
              <a:rPr lang="en-GB" altLang="en-US" baseline="-25000" smtClean="0">
                <a:sym typeface="Bookshelf Symbol 2" pitchFamily="2" charset="2"/>
              </a:rPr>
              <a:t>i</a:t>
            </a:r>
            <a:r>
              <a:rPr lang="en-GB" altLang="en-US" baseline="30000" smtClean="0">
                <a:sym typeface="Bookshelf Symbol 2" pitchFamily="2" charset="2"/>
              </a:rPr>
              <a:t>2  </a:t>
            </a:r>
            <a:r>
              <a:rPr lang="en-GB" altLang="en-US" smtClean="0">
                <a:sym typeface="Symbol" panose="05050102010706020507" pitchFamily="18" charset="2"/>
              </a:rPr>
              <a:t>- </a:t>
            </a:r>
            <a:r>
              <a:rPr lang="en-GB" altLang="en-US" baseline="30000"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j</a:t>
            </a:r>
            <a:r>
              <a:rPr lang="en-GB" altLang="en-US" baseline="30000" smtClean="0">
                <a:sym typeface="Bookshelf Symbol 2" pitchFamily="2" charset="2"/>
              </a:rPr>
              <a:t>2 </a:t>
            </a:r>
            <a:r>
              <a:rPr lang="en-GB" altLang="en-US" smtClean="0">
                <a:sym typeface="Symbol" panose="05050102010706020507" pitchFamily="18" charset="2"/>
              </a:rPr>
              <a:t>) </a:t>
            </a:r>
            <a:r>
              <a:rPr lang="en-GB" altLang="en-US" sz="1700" smtClean="0">
                <a:latin typeface="Arial" panose="020B0604020202020204" pitchFamily="34" charset="0"/>
                <a:cs typeface="Arial" panose="020B0604020202020204" pitchFamily="34" charset="0"/>
                <a:sym typeface="Symbol" panose="05050102010706020507" pitchFamily="18" charset="2"/>
              </a:rPr>
              <a:t>•</a:t>
            </a:r>
            <a:r>
              <a:rPr lang="en-GB" altLang="en-US" baseline="30000" smtClean="0">
                <a:cs typeface="Arial" panose="020B0604020202020204" pitchFamily="34" charset="0"/>
              </a:rPr>
              <a:t> </a:t>
            </a:r>
            <a:r>
              <a:rPr lang="en-GB" altLang="en-US" smtClean="0">
                <a:sym typeface="Symbol" panose="05050102010706020507" pitchFamily="18" charset="2"/>
              </a:rPr>
              <a:t>tan(2 </a:t>
            </a:r>
            <a:r>
              <a:rPr lang="en-GB" altLang="en-US" baseline="-25000" smtClean="0">
                <a:sym typeface="Bookshelf Symbol 2" pitchFamily="2" charset="2"/>
              </a:rPr>
              <a:t>ij</a:t>
            </a:r>
            <a:r>
              <a:rPr lang="en-GB" altLang="en-US" smtClean="0">
                <a:sym typeface="Symbol" panose="05050102010706020507" pitchFamily="18" charset="2"/>
              </a:rPr>
              <a:t>) if i and j are correlated</a:t>
            </a:r>
          </a:p>
          <a:p>
            <a:pPr eaLnBrk="1" hangingPunct="1">
              <a:spcAft>
                <a:spcPct val="20000"/>
              </a:spcAft>
            </a:pPr>
            <a:r>
              <a:rPr lang="en-GB" altLang="en-US" smtClean="0">
                <a:sym typeface="Symbol" panose="05050102010706020507" pitchFamily="18" charset="2"/>
              </a:rPr>
              <a:t>Note the numbering / indices of the ‘s </a:t>
            </a:r>
          </a:p>
        </p:txBody>
      </p:sp>
    </p:spTree>
  </p:cSld>
  <p:clrMapOvr>
    <a:masterClrMapping/>
  </p:clrMapOvr>
  <p:transition>
    <p:push dir="u"/>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GB" altLang="en-US" smtClean="0"/>
              <a:t>Correlated mutations cont’d</a:t>
            </a:r>
            <a:endParaRPr lang="en-GB" altLang="en-US" smtClean="0">
              <a:sym typeface="Symbol" panose="05050102010706020507" pitchFamily="18" charset="2"/>
            </a:endParaRPr>
          </a:p>
        </p:txBody>
      </p:sp>
      <p:sp>
        <p:nvSpPr>
          <p:cNvPr id="157699"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GB" altLang="en-US" sz="2600" smtClean="0">
                <a:sym typeface="Symbol" panose="05050102010706020507" pitchFamily="18" charset="2"/>
              </a:rPr>
              <a:t>The mutation mechanism is then:</a:t>
            </a:r>
          </a:p>
          <a:p>
            <a:pPr eaLnBrk="1" hangingPunct="1">
              <a:lnSpc>
                <a:spcPct val="90000"/>
              </a:lnSpc>
            </a:pPr>
            <a:r>
              <a:rPr lang="en-GB" altLang="en-US" sz="2600" smtClean="0">
                <a:sym typeface="Symbol" panose="05050102010706020507" pitchFamily="18" charset="2"/>
              </a:rPr>
              <a:t>’</a:t>
            </a:r>
            <a:r>
              <a:rPr lang="en-GB" altLang="en-US" sz="2600" baseline="-25000" smtClean="0"/>
              <a:t>i</a:t>
            </a:r>
            <a:r>
              <a:rPr lang="en-GB" altLang="en-US" sz="2600" smtClean="0">
                <a:sym typeface="Symbol" panose="05050102010706020507" pitchFamily="18" charset="2"/>
              </a:rPr>
              <a:t> = </a:t>
            </a:r>
            <a:r>
              <a:rPr lang="en-GB" altLang="en-US" sz="2600" baseline="-25000" smtClean="0"/>
              <a:t>i</a:t>
            </a:r>
            <a:r>
              <a:rPr lang="en-GB" altLang="en-US" sz="2600" smtClean="0">
                <a:sym typeface="Symbol" panose="05050102010706020507" pitchFamily="18" charset="2"/>
              </a:rPr>
              <a:t> </a:t>
            </a:r>
            <a:r>
              <a:rPr lang="en-GB" altLang="en-US" sz="1700" smtClean="0">
                <a:cs typeface="Arial" panose="020B0604020202020204" pitchFamily="34" charset="0"/>
                <a:sym typeface="Symbol" panose="05050102010706020507" pitchFamily="18" charset="2"/>
              </a:rPr>
              <a:t>•</a:t>
            </a:r>
            <a:r>
              <a:rPr lang="en-GB" altLang="en-US" sz="2600" smtClean="0">
                <a:cs typeface="Arial" panose="020B0604020202020204" pitchFamily="34" charset="0"/>
                <a:sym typeface="Symbol" panose="05050102010706020507" pitchFamily="18" charset="2"/>
              </a:rPr>
              <a:t> </a:t>
            </a:r>
            <a:r>
              <a:rPr lang="en-GB" altLang="en-US" sz="2600" smtClean="0">
                <a:sym typeface="Symbol" panose="05050102010706020507" pitchFamily="18" charset="2"/>
              </a:rPr>
              <a:t>exp(’ </a:t>
            </a:r>
            <a:r>
              <a:rPr lang="en-GB" altLang="en-US" sz="1700" smtClean="0">
                <a:cs typeface="Arial" panose="020B0604020202020204" pitchFamily="34" charset="0"/>
                <a:sym typeface="Symbol" panose="05050102010706020507" pitchFamily="18" charset="2"/>
              </a:rPr>
              <a:t>•</a:t>
            </a:r>
            <a:r>
              <a:rPr lang="en-GB" altLang="en-US" sz="2600" smtClean="0">
                <a:sym typeface="Symbol" panose="05050102010706020507" pitchFamily="18" charset="2"/>
              </a:rPr>
              <a:t> N(0,1) +  </a:t>
            </a:r>
            <a:r>
              <a:rPr lang="en-GB" altLang="en-US" sz="1700" smtClean="0">
                <a:cs typeface="Arial" panose="020B0604020202020204" pitchFamily="34" charset="0"/>
                <a:sym typeface="Symbol" panose="05050102010706020507" pitchFamily="18" charset="2"/>
              </a:rPr>
              <a:t>•</a:t>
            </a:r>
            <a:r>
              <a:rPr lang="en-GB" altLang="en-US" sz="2600" smtClean="0">
                <a:sym typeface="Symbol" panose="05050102010706020507" pitchFamily="18" charset="2"/>
              </a:rPr>
              <a:t> N</a:t>
            </a:r>
            <a:r>
              <a:rPr lang="en-GB" altLang="en-US" sz="2600" baseline="-25000" smtClean="0"/>
              <a:t>i</a:t>
            </a:r>
            <a:r>
              <a:rPr lang="en-GB" altLang="en-US" sz="2600" smtClean="0">
                <a:sym typeface="Symbol" panose="05050102010706020507" pitchFamily="18" charset="2"/>
              </a:rPr>
              <a:t> (0,1))</a:t>
            </a:r>
          </a:p>
          <a:p>
            <a:pPr eaLnBrk="1" hangingPunct="1">
              <a:lnSpc>
                <a:spcPct val="90000"/>
              </a:lnSpc>
              <a:spcAft>
                <a:spcPct val="20000"/>
              </a:spcAft>
            </a:pPr>
            <a:r>
              <a:rPr lang="en-GB" altLang="en-US" sz="2600" smtClean="0">
                <a:sym typeface="Symbol" panose="05050102010706020507" pitchFamily="18" charset="2"/>
              </a:rPr>
              <a:t></a:t>
            </a:r>
            <a:r>
              <a:rPr lang="en-GB" altLang="en-US" sz="2600" smtClean="0"/>
              <a:t>’</a:t>
            </a:r>
            <a:r>
              <a:rPr lang="en-GB" altLang="en-US" sz="2600" baseline="-25000" smtClean="0"/>
              <a:t>j</a:t>
            </a:r>
            <a:r>
              <a:rPr lang="en-GB" altLang="en-US" sz="2600" smtClean="0"/>
              <a:t> = </a:t>
            </a:r>
            <a:r>
              <a:rPr lang="en-GB" altLang="en-US" sz="2600" smtClean="0">
                <a:sym typeface="Symbol" panose="05050102010706020507" pitchFamily="18" charset="2"/>
              </a:rPr>
              <a:t></a:t>
            </a:r>
            <a:r>
              <a:rPr lang="en-GB" altLang="en-US" sz="2600" baseline="-25000" smtClean="0"/>
              <a:t>j</a:t>
            </a:r>
            <a:r>
              <a:rPr lang="en-GB" altLang="en-US" sz="2600" smtClean="0"/>
              <a:t> + </a:t>
            </a:r>
            <a:r>
              <a:rPr lang="en-GB" altLang="en-US" sz="2600" smtClean="0">
                <a:sym typeface="Symbol" panose="05050102010706020507" pitchFamily="18" charset="2"/>
              </a:rPr>
              <a:t></a:t>
            </a:r>
            <a:r>
              <a:rPr lang="en-GB" altLang="en-US" sz="2600" smtClean="0"/>
              <a:t> </a:t>
            </a:r>
            <a:r>
              <a:rPr lang="en-GB" altLang="en-US" sz="1700" smtClean="0">
                <a:latin typeface="Arial" panose="020B0604020202020204" pitchFamily="34" charset="0"/>
                <a:cs typeface="Arial" panose="020B0604020202020204" pitchFamily="34" charset="0"/>
                <a:sym typeface="Symbol" panose="05050102010706020507" pitchFamily="18" charset="2"/>
              </a:rPr>
              <a:t>•</a:t>
            </a:r>
            <a:r>
              <a:rPr lang="en-GB" altLang="en-US" sz="2600" smtClean="0"/>
              <a:t> N (0,1)</a:t>
            </a:r>
          </a:p>
          <a:p>
            <a:pPr eaLnBrk="1" hangingPunct="1">
              <a:lnSpc>
                <a:spcPct val="90000"/>
              </a:lnSpc>
            </a:pPr>
            <a:r>
              <a:rPr lang="en-GB" altLang="en-US" sz="2600" b="1" i="1" smtClean="0"/>
              <a:t>x </a:t>
            </a:r>
            <a:r>
              <a:rPr lang="en-GB" altLang="en-US" sz="2600" smtClean="0"/>
              <a:t>’ = </a:t>
            </a:r>
            <a:r>
              <a:rPr lang="en-GB" altLang="en-US" sz="2600" b="1" i="1" smtClean="0"/>
              <a:t>x</a:t>
            </a:r>
            <a:r>
              <a:rPr lang="en-GB" altLang="en-US" sz="2600" smtClean="0"/>
              <a:t>  + </a:t>
            </a:r>
            <a:r>
              <a:rPr lang="en-GB" altLang="en-US" sz="2600" b="1" i="1" smtClean="0"/>
              <a:t>N</a:t>
            </a:r>
            <a:r>
              <a:rPr lang="en-GB" altLang="en-US" sz="2600" smtClean="0"/>
              <a:t>(</a:t>
            </a:r>
            <a:r>
              <a:rPr lang="en-GB" altLang="en-US" sz="2600" b="1" i="1" smtClean="0"/>
              <a:t>0,C’</a:t>
            </a:r>
            <a:r>
              <a:rPr lang="en-GB" altLang="en-US" sz="2600" smtClean="0"/>
              <a:t>)</a:t>
            </a:r>
          </a:p>
          <a:p>
            <a:pPr lvl="1" eaLnBrk="1" hangingPunct="1">
              <a:lnSpc>
                <a:spcPct val="90000"/>
              </a:lnSpc>
            </a:pPr>
            <a:r>
              <a:rPr lang="en-GB" altLang="en-US" sz="2200" b="1" i="1" smtClean="0"/>
              <a:t>x </a:t>
            </a:r>
            <a:r>
              <a:rPr lang="en-GB" altLang="en-US" sz="2200" smtClean="0"/>
              <a:t>stands for the vector </a:t>
            </a:r>
            <a:r>
              <a:rPr lang="en-GB" altLang="en-US" sz="2200" smtClean="0">
                <a:sym typeface="Symbol" panose="05050102010706020507" pitchFamily="18" charset="2"/>
              </a:rPr>
              <a:t> </a:t>
            </a:r>
            <a:r>
              <a:rPr lang="en-GB" altLang="en-US" sz="2200" smtClean="0">
                <a:sym typeface="Bookshelf Symbol 2" pitchFamily="2" charset="2"/>
              </a:rPr>
              <a:t>x</a:t>
            </a:r>
            <a:r>
              <a:rPr lang="en-GB" altLang="en-US" sz="2200" baseline="-25000" smtClean="0">
                <a:sym typeface="Bookshelf Symbol 2" pitchFamily="2" charset="2"/>
              </a:rPr>
              <a:t>1</a:t>
            </a:r>
            <a:r>
              <a:rPr lang="en-GB" altLang="en-US" sz="2200" smtClean="0">
                <a:sym typeface="Bookshelf Symbol 2" pitchFamily="2" charset="2"/>
              </a:rPr>
              <a:t>,…,x</a:t>
            </a:r>
            <a:r>
              <a:rPr lang="en-GB" altLang="en-US" sz="2200" baseline="-25000" smtClean="0">
                <a:sym typeface="Bookshelf Symbol 2" pitchFamily="2" charset="2"/>
              </a:rPr>
              <a:t>n</a:t>
            </a:r>
            <a:r>
              <a:rPr lang="en-GB" altLang="en-US" sz="2200" smtClean="0">
                <a:sym typeface="Bookshelf Symbol 2" pitchFamily="2" charset="2"/>
              </a:rPr>
              <a:t> </a:t>
            </a:r>
            <a:r>
              <a:rPr lang="en-GB" altLang="en-US" sz="2200" smtClean="0">
                <a:sym typeface="Symbol" panose="05050102010706020507" pitchFamily="18" charset="2"/>
              </a:rPr>
              <a:t></a:t>
            </a:r>
          </a:p>
          <a:p>
            <a:pPr lvl="1" eaLnBrk="1" hangingPunct="1">
              <a:lnSpc>
                <a:spcPct val="90000"/>
              </a:lnSpc>
            </a:pPr>
            <a:r>
              <a:rPr lang="en-GB" altLang="en-US" sz="2200" b="1" i="1" smtClean="0"/>
              <a:t>C’</a:t>
            </a:r>
            <a:r>
              <a:rPr lang="en-GB" altLang="en-US" sz="2200" smtClean="0"/>
              <a:t>  is the covariance matrix </a:t>
            </a:r>
            <a:r>
              <a:rPr lang="en-GB" altLang="en-US" sz="2200" b="1" i="1" smtClean="0"/>
              <a:t>C</a:t>
            </a:r>
            <a:r>
              <a:rPr lang="en-GB" altLang="en-US" sz="2200" smtClean="0"/>
              <a:t> after mutation of the </a:t>
            </a:r>
            <a:r>
              <a:rPr lang="en-GB" altLang="en-US" sz="2200" smtClean="0">
                <a:sym typeface="Symbol" panose="05050102010706020507" pitchFamily="18" charset="2"/>
              </a:rPr>
              <a:t></a:t>
            </a:r>
            <a:r>
              <a:rPr lang="en-GB" altLang="en-US" sz="2200" smtClean="0"/>
              <a:t> values</a:t>
            </a:r>
          </a:p>
          <a:p>
            <a:pPr eaLnBrk="1" hangingPunct="1">
              <a:lnSpc>
                <a:spcPct val="90000"/>
              </a:lnSpc>
            </a:pPr>
            <a:r>
              <a:rPr lang="en-GB" altLang="en-US" sz="2600" smtClean="0">
                <a:sym typeface="Symbol" panose="05050102010706020507" pitchFamily="18" charset="2"/>
              </a:rPr>
              <a:t></a:t>
            </a:r>
            <a:r>
              <a:rPr lang="en-GB" altLang="en-US" sz="2600" smtClean="0"/>
              <a:t> </a:t>
            </a:r>
            <a:r>
              <a:rPr lang="en-GB" altLang="en-US" sz="2600" smtClean="0">
                <a:sym typeface="Symbol" panose="05050102010706020507" pitchFamily="18" charset="2"/>
              </a:rPr>
              <a:t> 1/(2 </a:t>
            </a:r>
            <a:r>
              <a:rPr lang="en-GB" altLang="en-US" sz="2600" smtClean="0"/>
              <a:t>n)</a:t>
            </a:r>
            <a:r>
              <a:rPr lang="en-GB" altLang="en-US" sz="2600" baseline="30000" smtClean="0">
                <a:cs typeface="Arial" panose="020B0604020202020204" pitchFamily="34" charset="0"/>
              </a:rPr>
              <a:t>½</a:t>
            </a:r>
            <a:r>
              <a:rPr lang="en-GB" altLang="en-US" sz="2600" baseline="30000" smtClean="0"/>
              <a:t> </a:t>
            </a:r>
            <a:r>
              <a:rPr lang="en-GB" altLang="en-US" sz="2600" smtClean="0"/>
              <a:t> and </a:t>
            </a:r>
            <a:r>
              <a:rPr lang="en-GB" altLang="en-US" sz="2600" smtClean="0">
                <a:sym typeface="Symbol" panose="05050102010706020507" pitchFamily="18" charset="2"/>
              </a:rPr>
              <a:t></a:t>
            </a:r>
            <a:r>
              <a:rPr lang="en-GB" altLang="en-US" sz="2600" smtClean="0"/>
              <a:t> </a:t>
            </a:r>
            <a:r>
              <a:rPr lang="en-GB" altLang="en-US" sz="2600" smtClean="0">
                <a:sym typeface="Symbol" panose="05050102010706020507" pitchFamily="18" charset="2"/>
              </a:rPr>
              <a:t> 1/(2 </a:t>
            </a:r>
            <a:r>
              <a:rPr lang="en-GB" altLang="en-US" sz="2600" smtClean="0"/>
              <a:t>n</a:t>
            </a:r>
            <a:r>
              <a:rPr lang="en-GB" altLang="en-US" sz="2600" baseline="30000" smtClean="0">
                <a:cs typeface="Arial" panose="020B0604020202020204" pitchFamily="34" charset="0"/>
              </a:rPr>
              <a:t>½</a:t>
            </a:r>
            <a:r>
              <a:rPr lang="en-GB" altLang="en-US" sz="2600" smtClean="0">
                <a:sym typeface="Symbol" panose="05050102010706020507" pitchFamily="18" charset="2"/>
              </a:rPr>
              <a:t>) </a:t>
            </a:r>
            <a:r>
              <a:rPr lang="en-GB" altLang="en-US" sz="2600" baseline="30000" smtClean="0">
                <a:cs typeface="Arial" panose="020B0604020202020204" pitchFamily="34" charset="0"/>
              </a:rPr>
              <a:t>½  </a:t>
            </a:r>
            <a:r>
              <a:rPr lang="en-GB" altLang="en-US" sz="2600" smtClean="0"/>
              <a:t>and </a:t>
            </a:r>
            <a:r>
              <a:rPr lang="en-GB" altLang="en-US" sz="2600" smtClean="0">
                <a:sym typeface="Symbol" panose="05050102010706020507" pitchFamily="18" charset="2"/>
              </a:rPr>
              <a:t>  5</a:t>
            </a:r>
            <a:r>
              <a:rPr lang="en-GB" altLang="en-US" sz="2600" smtClean="0">
                <a:cs typeface="Arial" panose="020B0604020202020204" pitchFamily="34" charset="0"/>
                <a:sym typeface="Symbol" panose="05050102010706020507" pitchFamily="18" charset="2"/>
              </a:rPr>
              <a:t>°</a:t>
            </a:r>
            <a:r>
              <a:rPr lang="en-GB" altLang="en-US" sz="2600" smtClean="0"/>
              <a:t> </a:t>
            </a:r>
          </a:p>
          <a:p>
            <a:pPr eaLnBrk="1" hangingPunct="1">
              <a:lnSpc>
                <a:spcPct val="90000"/>
              </a:lnSpc>
              <a:spcAft>
                <a:spcPct val="20000"/>
              </a:spcAft>
            </a:pPr>
            <a:r>
              <a:rPr lang="en-GB" altLang="en-US" sz="2600" smtClean="0">
                <a:sym typeface="Symbol" panose="05050102010706020507" pitchFamily="18" charset="2"/>
              </a:rPr>
              <a:t></a:t>
            </a:r>
            <a:r>
              <a:rPr lang="en-GB" altLang="en-US" sz="2600" baseline="-25000" smtClean="0"/>
              <a:t>i</a:t>
            </a:r>
            <a:r>
              <a:rPr lang="en-GB" altLang="en-US" sz="2600" smtClean="0">
                <a:sym typeface="Symbol" panose="05050102010706020507" pitchFamily="18" charset="2"/>
              </a:rPr>
              <a:t>’ &lt; </a:t>
            </a:r>
            <a:r>
              <a:rPr lang="en-GB" altLang="en-US" sz="2600" baseline="-25000" smtClean="0">
                <a:sym typeface="Symbol" panose="05050102010706020507" pitchFamily="18" charset="2"/>
              </a:rPr>
              <a:t>0</a:t>
            </a:r>
            <a:r>
              <a:rPr lang="en-GB" altLang="en-US" sz="2600" smtClean="0">
                <a:sym typeface="Symbol" panose="05050102010706020507" pitchFamily="18" charset="2"/>
              </a:rPr>
              <a:t>  </a:t>
            </a:r>
            <a:r>
              <a:rPr lang="en-GB" altLang="en-US" sz="2600" baseline="-25000" smtClean="0"/>
              <a:t>i</a:t>
            </a:r>
            <a:r>
              <a:rPr lang="en-GB" altLang="en-US" sz="2600" smtClean="0">
                <a:sym typeface="Symbol" panose="05050102010706020507" pitchFamily="18" charset="2"/>
              </a:rPr>
              <a:t>’ = </a:t>
            </a:r>
            <a:r>
              <a:rPr lang="en-GB" altLang="en-US" sz="2600" baseline="-25000" smtClean="0">
                <a:sym typeface="Symbol" panose="05050102010706020507" pitchFamily="18" charset="2"/>
              </a:rPr>
              <a:t>0 </a:t>
            </a:r>
            <a:r>
              <a:rPr lang="en-GB" altLang="en-US" sz="2600" smtClean="0"/>
              <a:t>and  </a:t>
            </a:r>
          </a:p>
          <a:p>
            <a:pPr eaLnBrk="1" hangingPunct="1">
              <a:lnSpc>
                <a:spcPct val="90000"/>
              </a:lnSpc>
              <a:spcAft>
                <a:spcPct val="20000"/>
              </a:spcAft>
            </a:pPr>
            <a:r>
              <a:rPr lang="en-GB" altLang="en-US" sz="2600" smtClean="0">
                <a:cs typeface="Arial" panose="020B0604020202020204" pitchFamily="34" charset="0"/>
              </a:rPr>
              <a:t>| </a:t>
            </a:r>
            <a:r>
              <a:rPr lang="en-GB" altLang="en-US" sz="2600" smtClean="0">
                <a:sym typeface="Symbol" panose="05050102010706020507" pitchFamily="18" charset="2"/>
              </a:rPr>
              <a:t></a:t>
            </a:r>
            <a:r>
              <a:rPr lang="en-GB" altLang="en-US" sz="2600" smtClean="0"/>
              <a:t>’</a:t>
            </a:r>
            <a:r>
              <a:rPr lang="en-GB" altLang="en-US" sz="2600" baseline="-25000" smtClean="0"/>
              <a:t>j </a:t>
            </a:r>
            <a:r>
              <a:rPr lang="en-GB" altLang="en-US" sz="2600" smtClean="0">
                <a:cs typeface="Arial" panose="020B0604020202020204" pitchFamily="34" charset="0"/>
              </a:rPr>
              <a:t>| &gt; </a:t>
            </a:r>
            <a:r>
              <a:rPr lang="en-GB" altLang="en-US" sz="2600" smtClean="0">
                <a:cs typeface="Arial" panose="020B0604020202020204" pitchFamily="34" charset="0"/>
                <a:sym typeface="Symbol" panose="05050102010706020507" pitchFamily="18" charset="2"/>
              </a:rPr>
              <a:t>  </a:t>
            </a:r>
            <a:r>
              <a:rPr lang="en-GB" altLang="en-US" sz="2600" smtClean="0">
                <a:sym typeface="Symbol" panose="05050102010706020507" pitchFamily="18" charset="2"/>
              </a:rPr>
              <a:t></a:t>
            </a:r>
            <a:r>
              <a:rPr lang="en-GB" altLang="en-US" sz="2600" smtClean="0"/>
              <a:t>’</a:t>
            </a:r>
            <a:r>
              <a:rPr lang="en-GB" altLang="en-US" sz="2600" baseline="-25000" smtClean="0"/>
              <a:t>j </a:t>
            </a:r>
            <a:r>
              <a:rPr lang="en-GB" altLang="en-US" sz="2600" smtClean="0"/>
              <a:t>=</a:t>
            </a:r>
            <a:r>
              <a:rPr lang="en-GB" altLang="en-US" sz="2600" baseline="-25000" smtClean="0"/>
              <a:t> </a:t>
            </a:r>
            <a:r>
              <a:rPr lang="en-GB" altLang="en-US" sz="2600" smtClean="0">
                <a:sym typeface="Symbol" panose="05050102010706020507" pitchFamily="18" charset="2"/>
              </a:rPr>
              <a:t></a:t>
            </a:r>
            <a:r>
              <a:rPr lang="en-GB" altLang="en-US" sz="2600" smtClean="0"/>
              <a:t>’</a:t>
            </a:r>
            <a:r>
              <a:rPr lang="en-GB" altLang="en-US" sz="2600" baseline="-25000" smtClean="0"/>
              <a:t>j </a:t>
            </a:r>
            <a:r>
              <a:rPr lang="en-GB" altLang="en-US" sz="2600" smtClean="0"/>
              <a:t>- 2 </a:t>
            </a:r>
            <a:r>
              <a:rPr lang="en-GB" altLang="en-US" sz="2600" smtClean="0">
                <a:cs typeface="Arial" panose="020B0604020202020204" pitchFamily="34" charset="0"/>
                <a:sym typeface="Symbol" panose="05050102010706020507" pitchFamily="18" charset="2"/>
              </a:rPr>
              <a:t></a:t>
            </a:r>
            <a:r>
              <a:rPr lang="en-GB" altLang="en-US" sz="2600" smtClean="0"/>
              <a:t> sign(</a:t>
            </a:r>
            <a:r>
              <a:rPr lang="en-GB" altLang="en-US" sz="2600" smtClean="0">
                <a:sym typeface="Symbol" panose="05050102010706020507" pitchFamily="18" charset="2"/>
              </a:rPr>
              <a:t></a:t>
            </a:r>
            <a:r>
              <a:rPr lang="en-GB" altLang="en-US" sz="2600" smtClean="0"/>
              <a:t>’</a:t>
            </a:r>
            <a:r>
              <a:rPr lang="en-GB" altLang="en-US" sz="2600" baseline="-25000" smtClean="0"/>
              <a:t>j</a:t>
            </a:r>
            <a:r>
              <a:rPr lang="en-GB" altLang="en-US" sz="2600" smtClean="0"/>
              <a:t>)</a:t>
            </a:r>
          </a:p>
        </p:txBody>
      </p:sp>
    </p:spTree>
  </p:cSld>
  <p:clrMapOvr>
    <a:masterClrMapping/>
  </p:clrMapOvr>
  <p:transition>
    <p:push dir="u"/>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GB" altLang="en-US" smtClean="0"/>
              <a:t>Mutants with equal likelihood</a:t>
            </a:r>
          </a:p>
        </p:txBody>
      </p:sp>
      <p:sp>
        <p:nvSpPr>
          <p:cNvPr id="158723" name="Text Box 3"/>
          <p:cNvSpPr>
            <a:spLocks noGrp="1" noChangeArrowheads="1"/>
          </p:cNvSpPr>
          <p:nvPr>
            <p:ph type="body" idx="1"/>
          </p:nvPr>
        </p:nvSpPr>
        <p:spPr>
          <a:xfrm>
            <a:off x="838200" y="6096000"/>
            <a:ext cx="8001000" cy="609600"/>
          </a:xfrm>
          <a:noFill/>
        </p:spPr>
        <p:txBody>
          <a:bodyPr/>
          <a:lstStyle/>
          <a:p>
            <a:pPr eaLnBrk="1" hangingPunct="1">
              <a:spcBef>
                <a:spcPct val="0"/>
              </a:spcBef>
              <a:buClrTx/>
              <a:buFontTx/>
              <a:buNone/>
            </a:pPr>
            <a:r>
              <a:rPr lang="en-GB" altLang="en-US" sz="2600" smtClean="0"/>
              <a:t>Ellipse: mutants having the same chance to be created</a:t>
            </a:r>
          </a:p>
        </p:txBody>
      </p:sp>
      <p:pic>
        <p:nvPicPr>
          <p:cNvPr id="158724" name="Picture 4" descr="4-4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438400"/>
            <a:ext cx="33147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GB" altLang="en-US" smtClean="0"/>
              <a:t>Recombination</a:t>
            </a:r>
          </a:p>
        </p:txBody>
      </p:sp>
      <p:sp>
        <p:nvSpPr>
          <p:cNvPr id="159747" name="Rectangle 3"/>
          <p:cNvSpPr>
            <a:spLocks noGrp="1" noChangeArrowheads="1"/>
          </p:cNvSpPr>
          <p:nvPr>
            <p:ph type="body" idx="1"/>
          </p:nvPr>
        </p:nvSpPr>
        <p:spPr/>
        <p:txBody>
          <a:bodyPr/>
          <a:lstStyle/>
          <a:p>
            <a:pPr eaLnBrk="1" hangingPunct="1"/>
            <a:r>
              <a:rPr lang="en-GB" altLang="en-US" smtClean="0"/>
              <a:t>Creates one child</a:t>
            </a:r>
          </a:p>
          <a:p>
            <a:pPr eaLnBrk="1" hangingPunct="1"/>
            <a:r>
              <a:rPr lang="en-GB" altLang="en-US" smtClean="0"/>
              <a:t>Acts per variable / position by either</a:t>
            </a:r>
          </a:p>
          <a:p>
            <a:pPr lvl="1" eaLnBrk="1" hangingPunct="1"/>
            <a:r>
              <a:rPr lang="en-GB" altLang="en-US" smtClean="0"/>
              <a:t>Averaging parental values, or</a:t>
            </a:r>
          </a:p>
          <a:p>
            <a:pPr lvl="1" eaLnBrk="1" hangingPunct="1"/>
            <a:r>
              <a:rPr lang="en-GB" altLang="en-US" smtClean="0"/>
              <a:t>Selecting one of the parental values</a:t>
            </a:r>
          </a:p>
          <a:p>
            <a:pPr eaLnBrk="1" hangingPunct="1"/>
            <a:r>
              <a:rPr lang="en-GB" altLang="en-US" smtClean="0"/>
              <a:t>From two or more parents by either:</a:t>
            </a:r>
          </a:p>
          <a:p>
            <a:pPr lvl="1" eaLnBrk="1" hangingPunct="1"/>
            <a:r>
              <a:rPr lang="en-GB" altLang="en-US" smtClean="0"/>
              <a:t>Using two selected parents to make a child</a:t>
            </a:r>
          </a:p>
          <a:p>
            <a:pPr lvl="1" eaLnBrk="1" hangingPunct="1"/>
            <a:r>
              <a:rPr lang="en-GB" altLang="en-US" smtClean="0"/>
              <a:t>Selecting two parents for each position anew </a:t>
            </a:r>
          </a:p>
        </p:txBody>
      </p:sp>
    </p:spTree>
  </p:cSld>
  <p:clrMapOvr>
    <a:masterClrMapping/>
  </p:clrMapOvr>
  <p:transition>
    <p:push dir="u"/>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GB" altLang="en-US" smtClean="0"/>
              <a:t>Names of recombinations </a:t>
            </a:r>
          </a:p>
        </p:txBody>
      </p:sp>
      <p:graphicFrame>
        <p:nvGraphicFramePr>
          <p:cNvPr id="314371" name="Group 3"/>
          <p:cNvGraphicFramePr>
            <a:graphicFrameLocks noGrp="1"/>
          </p:cNvGraphicFramePr>
          <p:nvPr>
            <p:ph type="tbl" idx="1"/>
          </p:nvPr>
        </p:nvGraphicFramePr>
        <p:xfrm>
          <a:off x="566738" y="1752600"/>
          <a:ext cx="8001000" cy="3805238"/>
        </p:xfrm>
        <a:graphic>
          <a:graphicData uri="http://schemas.openxmlformats.org/drawingml/2006/table">
            <a:tbl>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128026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2600" b="0" i="0" u="none" strike="noStrike" cap="none" normalizeH="0" baseline="0" smtClean="0">
                        <a:ln>
                          <a:noFill/>
                        </a:ln>
                        <a:solidFill>
                          <a:schemeClr val="tx1"/>
                        </a:solidFill>
                        <a:effectLst/>
                        <a:latin typeface="Verdana" pitchFamily="34"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Two fixed parents</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Two parents selected for each i</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124470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z</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 (x</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 y</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)/2 </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Local intermediary</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Global intermediary</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026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z</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is x</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or y</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chosen randomly </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Local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discrete</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Global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discrete</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push dir="u"/>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tLang="en-US" smtClean="0"/>
              <a:t>Multimodal Problems</a:t>
            </a:r>
          </a:p>
        </p:txBody>
      </p:sp>
      <p:sp>
        <p:nvSpPr>
          <p:cNvPr id="161795" name="Rectangle 3"/>
          <p:cNvSpPr>
            <a:spLocks noGrp="1" noChangeArrowheads="1"/>
          </p:cNvSpPr>
          <p:nvPr>
            <p:ph type="body" idx="1"/>
          </p:nvPr>
        </p:nvSpPr>
        <p:spPr/>
        <p:txBody>
          <a:bodyPr/>
          <a:lstStyle/>
          <a:p>
            <a:pPr eaLnBrk="1" hangingPunct="1"/>
            <a:r>
              <a:rPr lang="en-US" altLang="en-US" smtClean="0"/>
              <a:t>Multimodal def.: multiple local optima and at least one local optimum is not globally optimal</a:t>
            </a:r>
          </a:p>
          <a:p>
            <a:pPr eaLnBrk="1" hangingPunct="1"/>
            <a:r>
              <a:rPr lang="en-US" altLang="en-US" smtClean="0"/>
              <a:t>Adaptive landscapes &amp; neighborhoods</a:t>
            </a:r>
          </a:p>
          <a:p>
            <a:pPr eaLnBrk="1" hangingPunct="1"/>
            <a:r>
              <a:rPr lang="en-US" altLang="en-US" smtClean="0"/>
              <a:t>Basins of attraction &amp; Niches</a:t>
            </a:r>
          </a:p>
          <a:p>
            <a:pPr eaLnBrk="1" hangingPunct="1"/>
            <a:r>
              <a:rPr lang="en-US" altLang="en-US" smtClean="0"/>
              <a:t>Motivation for identifying a diverse set of high quality solutions:</a:t>
            </a:r>
          </a:p>
          <a:p>
            <a:pPr lvl="1" eaLnBrk="1" hangingPunct="1"/>
            <a:r>
              <a:rPr lang="en-US" altLang="en-US" smtClean="0"/>
              <a:t>Allow for human judgment</a:t>
            </a:r>
          </a:p>
          <a:p>
            <a:pPr lvl="1" eaLnBrk="1" hangingPunct="1"/>
            <a:r>
              <a:rPr lang="en-US" altLang="en-US" smtClean="0"/>
              <a:t>Sharp peak niches may be overfitted</a:t>
            </a:r>
          </a:p>
        </p:txBody>
      </p:sp>
    </p:spTree>
  </p:cSld>
  <p:clrMapOvr>
    <a:masterClrMapping/>
  </p:clrMapOvr>
  <p:transition>
    <p:push dir="u"/>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altLang="en-US" smtClean="0"/>
              <a:t>Restricted Mating</a:t>
            </a:r>
          </a:p>
        </p:txBody>
      </p:sp>
      <p:sp>
        <p:nvSpPr>
          <p:cNvPr id="162819" name="Rectangle 3"/>
          <p:cNvSpPr>
            <a:spLocks noGrp="1" noChangeArrowheads="1"/>
          </p:cNvSpPr>
          <p:nvPr>
            <p:ph type="body" idx="1"/>
          </p:nvPr>
        </p:nvSpPr>
        <p:spPr/>
        <p:txBody>
          <a:bodyPr/>
          <a:lstStyle/>
          <a:p>
            <a:pPr eaLnBrk="1" hangingPunct="1">
              <a:lnSpc>
                <a:spcPct val="90000"/>
              </a:lnSpc>
            </a:pPr>
            <a:r>
              <a:rPr lang="en-US" altLang="en-US" sz="2600" dirty="0" err="1" smtClean="0"/>
              <a:t>Panmictic</a:t>
            </a:r>
            <a:r>
              <a:rPr lang="en-US" altLang="en-US" sz="2600" dirty="0" smtClean="0"/>
              <a:t> vs. restricted mating</a:t>
            </a:r>
          </a:p>
          <a:p>
            <a:pPr eaLnBrk="1" hangingPunct="1">
              <a:lnSpc>
                <a:spcPct val="90000"/>
              </a:lnSpc>
            </a:pPr>
            <a:r>
              <a:rPr lang="en-US" altLang="en-US" sz="2600" dirty="0" smtClean="0"/>
              <a:t>Finite pop size + </a:t>
            </a:r>
            <a:r>
              <a:rPr lang="en-US" altLang="en-US" sz="2600" dirty="0" err="1" smtClean="0"/>
              <a:t>panmictic</a:t>
            </a:r>
            <a:r>
              <a:rPr lang="en-US" altLang="en-US" sz="2600" dirty="0" smtClean="0"/>
              <a:t> mating -&gt; genetic drift</a:t>
            </a:r>
          </a:p>
          <a:p>
            <a:pPr eaLnBrk="1" hangingPunct="1">
              <a:lnSpc>
                <a:spcPct val="90000"/>
              </a:lnSpc>
            </a:pPr>
            <a:r>
              <a:rPr lang="en-US" altLang="en-US" sz="2600" dirty="0" smtClean="0"/>
              <a:t>Local Adaptation (environmental niche)</a:t>
            </a:r>
          </a:p>
          <a:p>
            <a:pPr eaLnBrk="1" hangingPunct="1">
              <a:lnSpc>
                <a:spcPct val="90000"/>
              </a:lnSpc>
            </a:pPr>
            <a:r>
              <a:rPr lang="en-US" altLang="en-US" sz="2600" dirty="0" smtClean="0"/>
              <a:t>Punctuated Equilibria</a:t>
            </a:r>
          </a:p>
          <a:p>
            <a:pPr lvl="1" eaLnBrk="1" hangingPunct="1">
              <a:lnSpc>
                <a:spcPct val="90000"/>
              </a:lnSpc>
            </a:pPr>
            <a:r>
              <a:rPr lang="en-US" altLang="en-US" sz="2200" dirty="0" smtClean="0"/>
              <a:t>Evolutionary Stasis</a:t>
            </a:r>
          </a:p>
          <a:p>
            <a:pPr lvl="1" eaLnBrk="1" hangingPunct="1">
              <a:lnSpc>
                <a:spcPct val="90000"/>
              </a:lnSpc>
            </a:pPr>
            <a:r>
              <a:rPr lang="en-US" altLang="en-US" sz="2200" dirty="0" smtClean="0"/>
              <a:t>Demes</a:t>
            </a:r>
          </a:p>
          <a:p>
            <a:pPr eaLnBrk="1" hangingPunct="1">
              <a:lnSpc>
                <a:spcPct val="90000"/>
              </a:lnSpc>
            </a:pPr>
            <a:r>
              <a:rPr lang="en-US" altLang="en-US" sz="2600" dirty="0" smtClean="0"/>
              <a:t>Speciation (end result of increasingly specialized adaptation to particular environmental niches)</a:t>
            </a:r>
          </a:p>
        </p:txBody>
      </p:sp>
    </p:spTree>
  </p:cSld>
  <p:clrMapOvr>
    <a:masterClrMapping/>
  </p:clrMapOvr>
  <p:transition>
    <p:push dir="u"/>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altLang="en-US" smtClean="0"/>
              <a:t>EA spaces</a:t>
            </a:r>
          </a:p>
        </p:txBody>
      </p:sp>
      <p:graphicFrame>
        <p:nvGraphicFramePr>
          <p:cNvPr id="372759" name="Group 23"/>
          <p:cNvGraphicFramePr>
            <a:graphicFrameLocks noGrp="1"/>
          </p:cNvGraphicFramePr>
          <p:nvPr>
            <p:ph idx="1"/>
          </p:nvPr>
        </p:nvGraphicFramePr>
        <p:xfrm>
          <a:off x="566738" y="1752600"/>
          <a:ext cx="8001000" cy="4267200"/>
        </p:xfrm>
        <a:graphic>
          <a:graphicData uri="http://schemas.openxmlformats.org/drawingml/2006/table">
            <a:tbl>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Biology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EA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Geographical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Algorithmic</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Genotype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Representation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Phenotype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Solution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Function optimization problem</a:t>
            </a:r>
          </a:p>
        </p:txBody>
      </p:sp>
      <p:sp>
        <p:nvSpPr>
          <p:cNvPr id="35843"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Given the function</a:t>
            </a:r>
          </a:p>
          <a:p>
            <a:pPr eaLnBrk="1" hangingPunct="1">
              <a:buFont typeface="Wingdings" panose="05000000000000000000" pitchFamily="2" charset="2"/>
              <a:buNone/>
            </a:pPr>
            <a:endParaRPr lang="en-US" altLang="en-US" smtClean="0"/>
          </a:p>
          <a:p>
            <a:pPr algn="ctr" eaLnBrk="1" hangingPunct="1">
              <a:buFont typeface="Wingdings" panose="05000000000000000000" pitchFamily="2" charset="2"/>
              <a:buNone/>
            </a:pPr>
            <a:r>
              <a:rPr lang="en-US" altLang="en-US" i="1" smtClean="0"/>
              <a:t>f(x,y) = x</a:t>
            </a:r>
            <a:r>
              <a:rPr lang="en-US" altLang="en-US" i="1" baseline="30000" smtClean="0"/>
              <a:t>2</a:t>
            </a:r>
            <a:r>
              <a:rPr lang="en-US" altLang="en-US" i="1" smtClean="0"/>
              <a:t>y + 5xy – 3xy</a:t>
            </a:r>
            <a:r>
              <a:rPr lang="en-US" altLang="en-US" i="1" baseline="30000" smtClean="0"/>
              <a:t>2</a:t>
            </a:r>
          </a:p>
          <a:p>
            <a:pPr eaLnBrk="1" hangingPunct="1">
              <a:buFont typeface="Wingdings" panose="05000000000000000000" pitchFamily="2" charset="2"/>
              <a:buNone/>
            </a:pPr>
            <a:endParaRPr lang="en-US" altLang="en-US" i="1" baseline="30000" smtClean="0"/>
          </a:p>
          <a:p>
            <a:pPr eaLnBrk="1" hangingPunct="1">
              <a:buFont typeface="Wingdings" panose="05000000000000000000" pitchFamily="2" charset="2"/>
              <a:buNone/>
            </a:pPr>
            <a:r>
              <a:rPr lang="en-US" altLang="en-US" smtClean="0"/>
              <a:t>for what integer values of </a:t>
            </a:r>
            <a:r>
              <a:rPr lang="en-US" altLang="en-US" i="1" smtClean="0"/>
              <a:t>x</a:t>
            </a:r>
            <a:r>
              <a:rPr lang="en-US" altLang="en-US" smtClean="0"/>
              <a:t> and </a:t>
            </a:r>
            <a:r>
              <a:rPr lang="en-US" altLang="en-US" i="1" smtClean="0"/>
              <a:t>y</a:t>
            </a:r>
            <a:r>
              <a:rPr lang="en-US" altLang="en-US" smtClean="0"/>
              <a:t> is </a:t>
            </a:r>
            <a:r>
              <a:rPr lang="en-US" altLang="en-US" i="1" smtClean="0"/>
              <a:t>f(x,y)</a:t>
            </a:r>
            <a:r>
              <a:rPr lang="en-US" altLang="en-US" smtClean="0"/>
              <a:t> minimal?</a:t>
            </a:r>
          </a:p>
        </p:txBody>
      </p:sp>
    </p:spTree>
  </p:cSld>
  <p:clrMapOvr>
    <a:masterClrMapping/>
  </p:clrMapOvr>
  <p:transition>
    <p:push dir="u"/>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altLang="en-US" sz="3400" smtClean="0"/>
              <a:t>Implicit diverse solution identification (1)</a:t>
            </a:r>
          </a:p>
        </p:txBody>
      </p:sp>
      <p:sp>
        <p:nvSpPr>
          <p:cNvPr id="164867" name="Rectangle 3"/>
          <p:cNvSpPr>
            <a:spLocks noGrp="1" noChangeArrowheads="1"/>
          </p:cNvSpPr>
          <p:nvPr>
            <p:ph type="body" idx="1"/>
          </p:nvPr>
        </p:nvSpPr>
        <p:spPr>
          <a:xfrm>
            <a:off x="228600" y="1752600"/>
            <a:ext cx="8686800" cy="4267200"/>
          </a:xfrm>
        </p:spPr>
        <p:txBody>
          <a:bodyPr/>
          <a:lstStyle/>
          <a:p>
            <a:pPr eaLnBrk="1" hangingPunct="1"/>
            <a:r>
              <a:rPr lang="en-US" altLang="en-US" smtClean="0"/>
              <a:t>Multiple runs of standard EA</a:t>
            </a:r>
          </a:p>
          <a:p>
            <a:pPr lvl="1" eaLnBrk="1" hangingPunct="1"/>
            <a:r>
              <a:rPr lang="en-US" altLang="en-US" smtClean="0"/>
              <a:t>Non-uniform basins of attraction problematic</a:t>
            </a:r>
          </a:p>
          <a:p>
            <a:pPr eaLnBrk="1" hangingPunct="1"/>
            <a:r>
              <a:rPr lang="en-US" altLang="en-US" smtClean="0"/>
              <a:t>Island Model (coarse-grain parallel)</a:t>
            </a:r>
          </a:p>
          <a:p>
            <a:pPr lvl="1" eaLnBrk="1" hangingPunct="1"/>
            <a:r>
              <a:rPr lang="en-US" altLang="en-US" smtClean="0"/>
              <a:t>Punctuated Equilibria</a:t>
            </a:r>
          </a:p>
          <a:p>
            <a:pPr lvl="1" eaLnBrk="1" hangingPunct="1"/>
            <a:r>
              <a:rPr lang="en-US" altLang="en-US" smtClean="0"/>
              <a:t>Epoch, migration</a:t>
            </a:r>
          </a:p>
          <a:p>
            <a:pPr lvl="1" eaLnBrk="1" hangingPunct="1"/>
            <a:r>
              <a:rPr lang="en-US" altLang="en-US" smtClean="0"/>
              <a:t>Communication characteristics</a:t>
            </a:r>
          </a:p>
          <a:p>
            <a:pPr lvl="1" eaLnBrk="1" hangingPunct="1"/>
            <a:r>
              <a:rPr lang="en-US" altLang="en-US" smtClean="0"/>
              <a:t>Initialization: number of islands and respective population sizes</a:t>
            </a:r>
          </a:p>
          <a:p>
            <a:pPr lvl="1"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altLang="en-US" sz="3400" smtClean="0"/>
              <a:t>Implicit diverse solution identification (2)</a:t>
            </a:r>
          </a:p>
        </p:txBody>
      </p:sp>
      <p:sp>
        <p:nvSpPr>
          <p:cNvPr id="165891" name="Rectangle 3"/>
          <p:cNvSpPr>
            <a:spLocks noGrp="1" noChangeArrowheads="1"/>
          </p:cNvSpPr>
          <p:nvPr>
            <p:ph type="body" idx="1"/>
          </p:nvPr>
        </p:nvSpPr>
        <p:spPr/>
        <p:txBody>
          <a:bodyPr/>
          <a:lstStyle/>
          <a:p>
            <a:pPr eaLnBrk="1" hangingPunct="1"/>
            <a:r>
              <a:rPr lang="en-US" altLang="en-US" smtClean="0"/>
              <a:t>Diffusion Model EAs</a:t>
            </a:r>
          </a:p>
          <a:p>
            <a:pPr lvl="1" eaLnBrk="1" hangingPunct="1"/>
            <a:r>
              <a:rPr lang="en-US" altLang="en-US" smtClean="0"/>
              <a:t>Single Population, Single Species</a:t>
            </a:r>
          </a:p>
          <a:p>
            <a:pPr lvl="1" eaLnBrk="1" hangingPunct="1"/>
            <a:r>
              <a:rPr lang="en-US" altLang="en-US" smtClean="0"/>
              <a:t>Overlapping demes distributed within Algorithmic Space (e.g., grid)</a:t>
            </a:r>
          </a:p>
          <a:p>
            <a:pPr lvl="1" eaLnBrk="1" hangingPunct="1"/>
            <a:r>
              <a:rPr lang="en-US" altLang="en-US" smtClean="0"/>
              <a:t>Equivalent to cellular automata</a:t>
            </a:r>
          </a:p>
          <a:p>
            <a:pPr eaLnBrk="1" hangingPunct="1"/>
            <a:r>
              <a:rPr lang="en-US" altLang="en-US" smtClean="0"/>
              <a:t>Automatic Speciation</a:t>
            </a:r>
          </a:p>
          <a:p>
            <a:pPr lvl="1" eaLnBrk="1" hangingPunct="1"/>
            <a:r>
              <a:rPr lang="en-US" altLang="en-US" smtClean="0"/>
              <a:t>Genotype/phenotype mating restrictions</a:t>
            </a:r>
          </a:p>
        </p:txBody>
      </p:sp>
    </p:spTree>
  </p:cSld>
  <p:clrMapOvr>
    <a:masterClrMapping/>
  </p:clrMapOvr>
  <p:transition>
    <p:push dir="u"/>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6"/>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F76E24B3-3899-41D9-AC79-A10AE15B2EF7}" type="slidenum">
              <a:rPr lang="nl-NL" altLang="en-US" sz="2600" smtClean="0">
                <a:solidFill>
                  <a:srgbClr val="FFFFFF"/>
                </a:solidFill>
              </a:rPr>
              <a:pPr>
                <a:spcBef>
                  <a:spcPct val="0"/>
                </a:spcBef>
                <a:buClrTx/>
                <a:buSzTx/>
                <a:buFontTx/>
                <a:buNone/>
              </a:pPr>
              <a:t>162</a:t>
            </a:fld>
            <a:endParaRPr lang="nl-NL" altLang="en-US" sz="2600" smtClean="0">
              <a:solidFill>
                <a:srgbClr val="FFFFFF"/>
              </a:solidFill>
            </a:endParaRPr>
          </a:p>
        </p:txBody>
      </p:sp>
      <p:sp>
        <p:nvSpPr>
          <p:cNvPr id="166915" name="Rectangle 2"/>
          <p:cNvSpPr>
            <a:spLocks noGrp="1" noChangeArrowheads="1"/>
          </p:cNvSpPr>
          <p:nvPr>
            <p:ph type="title"/>
          </p:nvPr>
        </p:nvSpPr>
        <p:spPr/>
        <p:txBody>
          <a:bodyPr/>
          <a:lstStyle/>
          <a:p>
            <a:pPr eaLnBrk="1" hangingPunct="1"/>
            <a:r>
              <a:rPr lang="en-GB" altLang="en-US" smtClean="0"/>
              <a:t>Explicit 1: Fitness Sharing</a:t>
            </a:r>
          </a:p>
        </p:txBody>
      </p:sp>
      <p:sp>
        <p:nvSpPr>
          <p:cNvPr id="166916" name="Rectangle 3"/>
          <p:cNvSpPr>
            <a:spLocks noGrp="1" noChangeArrowheads="1"/>
          </p:cNvSpPr>
          <p:nvPr>
            <p:ph type="body" idx="1"/>
          </p:nvPr>
        </p:nvSpPr>
        <p:spPr/>
        <p:txBody>
          <a:bodyPr/>
          <a:lstStyle/>
          <a:p>
            <a:pPr eaLnBrk="1" hangingPunct="1">
              <a:lnSpc>
                <a:spcPct val="90000"/>
              </a:lnSpc>
            </a:pPr>
            <a:r>
              <a:rPr lang="en-GB" altLang="en-US" sz="2400" smtClean="0"/>
              <a:t>Restricts the number of individuals within a given niche by “sharing” their fitness, so as to allocate individuals to niches </a:t>
            </a:r>
            <a:r>
              <a:rPr lang="en-GB" altLang="en-US" sz="2400" smtClean="0">
                <a:solidFill>
                  <a:srgbClr val="FF0000"/>
                </a:solidFill>
              </a:rPr>
              <a:t>in proportion to the niche fitness</a:t>
            </a:r>
          </a:p>
          <a:p>
            <a:pPr eaLnBrk="1" hangingPunct="1">
              <a:lnSpc>
                <a:spcPct val="90000"/>
              </a:lnSpc>
            </a:pPr>
            <a:r>
              <a:rPr lang="en-GB" altLang="en-US" sz="2400" smtClean="0"/>
              <a:t>need to set the size of the niche </a:t>
            </a:r>
            <a:r>
              <a:rPr lang="en-GB" altLang="en-US" sz="2400" smtClean="0">
                <a:sym typeface="Symbol" panose="05050102010706020507" pitchFamily="18" charset="2"/>
              </a:rPr>
              <a:t></a:t>
            </a:r>
            <a:r>
              <a:rPr lang="en-GB" altLang="en-US" sz="2400" baseline="-25000" smtClean="0">
                <a:sym typeface="Symbol" panose="05050102010706020507" pitchFamily="18" charset="2"/>
              </a:rPr>
              <a:t>share </a:t>
            </a:r>
            <a:r>
              <a:rPr lang="en-GB" altLang="en-US" sz="2400" smtClean="0"/>
              <a:t>in either genotype or phenotype space</a:t>
            </a:r>
          </a:p>
          <a:p>
            <a:pPr eaLnBrk="1" hangingPunct="1">
              <a:lnSpc>
                <a:spcPct val="90000"/>
              </a:lnSpc>
            </a:pPr>
            <a:r>
              <a:rPr lang="en-GB" altLang="en-US" sz="2400" smtClean="0"/>
              <a:t>run EA as normal but after each gen set</a:t>
            </a:r>
          </a:p>
        </p:txBody>
      </p:sp>
      <p:graphicFrame>
        <p:nvGraphicFramePr>
          <p:cNvPr id="166917" name="Object 6"/>
          <p:cNvGraphicFramePr>
            <a:graphicFrameLocks noChangeAspect="1"/>
          </p:cNvGraphicFramePr>
          <p:nvPr/>
        </p:nvGraphicFramePr>
        <p:xfrm>
          <a:off x="914400" y="4648200"/>
          <a:ext cx="3429000" cy="1638300"/>
        </p:xfrm>
        <a:graphic>
          <a:graphicData uri="http://schemas.openxmlformats.org/presentationml/2006/ole">
            <mc:AlternateContent xmlns:mc="http://schemas.openxmlformats.org/markup-compatibility/2006">
              <mc:Choice xmlns:v="urn:schemas-microsoft-com:vml" Requires="v">
                <p:oleObj spid="_x0000_s167027" name="Equation" r:id="rId3" imgW="1320800" imgH="647700" progId="Equation.3">
                  <p:embed/>
                </p:oleObj>
              </mc:Choice>
              <mc:Fallback>
                <p:oleObj name="Equation" r:id="rId3" imgW="1320800" imgH="6477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648200"/>
                        <a:ext cx="3429000" cy="163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18" name="Object 7"/>
          <p:cNvGraphicFramePr>
            <a:graphicFrameLocks noChangeAspect="1"/>
          </p:cNvGraphicFramePr>
          <p:nvPr/>
        </p:nvGraphicFramePr>
        <p:xfrm>
          <a:off x="4554538" y="4845050"/>
          <a:ext cx="4151312" cy="1195388"/>
        </p:xfrm>
        <a:graphic>
          <a:graphicData uri="http://schemas.openxmlformats.org/presentationml/2006/ole">
            <mc:AlternateContent xmlns:mc="http://schemas.openxmlformats.org/markup-compatibility/2006">
              <mc:Choice xmlns:v="urn:schemas-microsoft-com:vml" Requires="v">
                <p:oleObj spid="_x0000_s167028" name="Equation" r:id="rId5" imgW="1459866" imgH="393529" progId="Equation.3">
                  <p:embed/>
                </p:oleObj>
              </mc:Choice>
              <mc:Fallback>
                <p:oleObj name="Equation" r:id="rId5" imgW="1459866" imgH="393529"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4538" y="4845050"/>
                        <a:ext cx="4151312"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4"/>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43A61B0D-3DE0-4695-B77A-70BE45E5732A}" type="slidenum">
              <a:rPr lang="nl-NL" altLang="en-US" sz="2600" smtClean="0">
                <a:solidFill>
                  <a:srgbClr val="FFFFFF"/>
                </a:solidFill>
              </a:rPr>
              <a:pPr>
                <a:spcBef>
                  <a:spcPct val="0"/>
                </a:spcBef>
                <a:buClrTx/>
                <a:buSzTx/>
                <a:buFontTx/>
                <a:buNone/>
              </a:pPr>
              <a:t>163</a:t>
            </a:fld>
            <a:endParaRPr lang="nl-NL" altLang="en-US" sz="2600" smtClean="0">
              <a:solidFill>
                <a:srgbClr val="FFFFFF"/>
              </a:solidFill>
            </a:endParaRPr>
          </a:p>
        </p:txBody>
      </p:sp>
      <p:sp>
        <p:nvSpPr>
          <p:cNvPr id="167939" name="Rectangle 2"/>
          <p:cNvSpPr>
            <a:spLocks noGrp="1" noChangeArrowheads="1"/>
          </p:cNvSpPr>
          <p:nvPr>
            <p:ph type="title"/>
          </p:nvPr>
        </p:nvSpPr>
        <p:spPr/>
        <p:txBody>
          <a:bodyPr/>
          <a:lstStyle/>
          <a:p>
            <a:pPr eaLnBrk="1" hangingPunct="1"/>
            <a:r>
              <a:rPr lang="en-GB" altLang="en-US" smtClean="0"/>
              <a:t>Explicit 2: Crowding</a:t>
            </a:r>
          </a:p>
        </p:txBody>
      </p:sp>
      <p:sp>
        <p:nvSpPr>
          <p:cNvPr id="167940" name="Rectangle 3"/>
          <p:cNvSpPr>
            <a:spLocks noGrp="1" noChangeArrowheads="1"/>
          </p:cNvSpPr>
          <p:nvPr>
            <p:ph type="body" idx="1"/>
          </p:nvPr>
        </p:nvSpPr>
        <p:spPr/>
        <p:txBody>
          <a:bodyPr/>
          <a:lstStyle/>
          <a:p>
            <a:pPr eaLnBrk="1" hangingPunct="1">
              <a:lnSpc>
                <a:spcPct val="90000"/>
              </a:lnSpc>
            </a:pPr>
            <a:r>
              <a:rPr lang="en-GB" altLang="en-US" smtClean="0"/>
              <a:t>Attempts to distribute individuals </a:t>
            </a:r>
            <a:r>
              <a:rPr lang="en-GB" altLang="en-US" smtClean="0">
                <a:solidFill>
                  <a:srgbClr val="FF0000"/>
                </a:solidFill>
              </a:rPr>
              <a:t>evenly</a:t>
            </a:r>
            <a:r>
              <a:rPr lang="en-GB" altLang="en-US" smtClean="0"/>
              <a:t> amongst niches</a:t>
            </a:r>
          </a:p>
          <a:p>
            <a:pPr eaLnBrk="1" hangingPunct="1">
              <a:lnSpc>
                <a:spcPct val="90000"/>
              </a:lnSpc>
            </a:pPr>
            <a:r>
              <a:rPr lang="en-GB" altLang="en-US" smtClean="0"/>
              <a:t>relies on the assumption that offspring will tend to be close to parents</a:t>
            </a:r>
          </a:p>
          <a:p>
            <a:pPr eaLnBrk="1" hangingPunct="1">
              <a:lnSpc>
                <a:spcPct val="90000"/>
              </a:lnSpc>
            </a:pPr>
            <a:r>
              <a:rPr lang="en-GB" altLang="en-US" smtClean="0"/>
              <a:t>uses a distance metric in ph/g enotype space</a:t>
            </a:r>
          </a:p>
          <a:p>
            <a:pPr eaLnBrk="1" hangingPunct="1">
              <a:lnSpc>
                <a:spcPct val="90000"/>
              </a:lnSpc>
            </a:pPr>
            <a:r>
              <a:rPr lang="en-GB" altLang="en-US" smtClean="0"/>
              <a:t>randomly shuffle and pair parents, produce 2 offspring</a:t>
            </a:r>
          </a:p>
          <a:p>
            <a:pPr eaLnBrk="1" hangingPunct="1">
              <a:lnSpc>
                <a:spcPct val="90000"/>
              </a:lnSpc>
            </a:pPr>
            <a:r>
              <a:rPr lang="en-GB" altLang="en-US" smtClean="0"/>
              <a:t>2 parent/offspring tournaments - pair so that d(p1,o1)+d(p2,o2) &lt; d(p1,02) + d(p2,o1)</a:t>
            </a:r>
            <a:endParaRPr lang="en-GB" altLang="en-US" sz="3200" smtClean="0"/>
          </a:p>
          <a:p>
            <a:pPr eaLnBrk="1" hangingPunct="1">
              <a:lnSpc>
                <a:spcPct val="90000"/>
              </a:lnSpc>
            </a:pPr>
            <a:endParaRPr lang="en-GB" altLang="en-US" sz="3200" smtClean="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4"/>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C7B2BB1B-60CB-4411-BD59-4AB00DCA0B28}" type="slidenum">
              <a:rPr lang="nl-NL" altLang="en-US" sz="2600" smtClean="0">
                <a:solidFill>
                  <a:srgbClr val="FFFFFF"/>
                </a:solidFill>
              </a:rPr>
              <a:pPr>
                <a:spcBef>
                  <a:spcPct val="0"/>
                </a:spcBef>
                <a:buClrTx/>
                <a:buSzTx/>
                <a:buFontTx/>
                <a:buNone/>
              </a:pPr>
              <a:t>164</a:t>
            </a:fld>
            <a:endParaRPr lang="nl-NL" altLang="en-US" sz="2600" smtClean="0">
              <a:solidFill>
                <a:srgbClr val="FFFFFF"/>
              </a:solidFill>
            </a:endParaRPr>
          </a:p>
        </p:txBody>
      </p:sp>
      <p:sp>
        <p:nvSpPr>
          <p:cNvPr id="168963" name="Rectangle 2"/>
          <p:cNvSpPr>
            <a:spLocks noGrp="1" noChangeArrowheads="1"/>
          </p:cNvSpPr>
          <p:nvPr>
            <p:ph type="title"/>
          </p:nvPr>
        </p:nvSpPr>
        <p:spPr/>
        <p:txBody>
          <a:bodyPr/>
          <a:lstStyle/>
          <a:p>
            <a:pPr eaLnBrk="1" hangingPunct="1"/>
            <a:r>
              <a:rPr lang="en-GB" altLang="en-US" smtClean="0"/>
              <a:t>Fitness Sharing vs. Crowding</a:t>
            </a:r>
          </a:p>
        </p:txBody>
      </p:sp>
      <p:pic>
        <p:nvPicPr>
          <p:cNvPr id="168964" name="Picture 5" descr="D:\public_html\ecbook\figures\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78613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altLang="en-US" smtClean="0"/>
              <a:t>Game-Theoretic Problems</a:t>
            </a:r>
          </a:p>
        </p:txBody>
      </p:sp>
      <p:sp>
        <p:nvSpPr>
          <p:cNvPr id="169987" name="Rectangle 3"/>
          <p:cNvSpPr>
            <a:spLocks noGrp="1" noChangeArrowheads="1"/>
          </p:cNvSpPr>
          <p:nvPr>
            <p:ph type="body" idx="1"/>
          </p:nvPr>
        </p:nvSpPr>
        <p:spPr>
          <a:xfrm>
            <a:off x="228600" y="1752600"/>
            <a:ext cx="8686800" cy="4419600"/>
          </a:xfrm>
        </p:spPr>
        <p:txBody>
          <a:bodyPr/>
          <a:lstStyle/>
          <a:p>
            <a:pPr eaLnBrk="1" hangingPunct="1">
              <a:lnSpc>
                <a:spcPct val="80000"/>
              </a:lnSpc>
              <a:buFont typeface="Wingdings" panose="05000000000000000000" pitchFamily="2" charset="2"/>
              <a:buNone/>
            </a:pPr>
            <a:r>
              <a:rPr lang="en-US" altLang="en-US" sz="2800" smtClean="0"/>
              <a:t>Adversarial search: multi-agent problem with conflicting utility functions</a:t>
            </a:r>
          </a:p>
          <a:p>
            <a:pPr eaLnBrk="1" hangingPunct="1">
              <a:lnSpc>
                <a:spcPct val="80000"/>
              </a:lnSpc>
              <a:buFont typeface="Wingdings" panose="05000000000000000000" pitchFamily="2" charset="2"/>
              <a:buNone/>
            </a:pPr>
            <a:endParaRPr lang="en-US" altLang="en-US" sz="2800" smtClean="0"/>
          </a:p>
          <a:p>
            <a:pPr eaLnBrk="1" hangingPunct="1">
              <a:lnSpc>
                <a:spcPct val="80000"/>
              </a:lnSpc>
              <a:buFont typeface="Wingdings" panose="05000000000000000000" pitchFamily="2" charset="2"/>
              <a:buNone/>
            </a:pPr>
            <a:r>
              <a:rPr lang="en-US" altLang="en-US" sz="2800" b="1" smtClean="0"/>
              <a:t>Ultimatum Game</a:t>
            </a:r>
          </a:p>
          <a:p>
            <a:pPr eaLnBrk="1" hangingPunct="1">
              <a:lnSpc>
                <a:spcPct val="80000"/>
              </a:lnSpc>
            </a:pPr>
            <a:r>
              <a:rPr lang="en-US" altLang="en-US" sz="2400" smtClean="0"/>
              <a:t>Select two subjects, A and B</a:t>
            </a:r>
          </a:p>
          <a:p>
            <a:pPr eaLnBrk="1" hangingPunct="1">
              <a:lnSpc>
                <a:spcPct val="80000"/>
              </a:lnSpc>
            </a:pPr>
            <a:r>
              <a:rPr lang="en-US" altLang="en-US" sz="2400" smtClean="0"/>
              <a:t>Subject A gets 10 units of currency</a:t>
            </a:r>
          </a:p>
          <a:p>
            <a:pPr eaLnBrk="1" hangingPunct="1">
              <a:lnSpc>
                <a:spcPct val="80000"/>
              </a:lnSpc>
            </a:pPr>
            <a:r>
              <a:rPr lang="en-US" altLang="en-US" sz="2400" smtClean="0"/>
              <a:t>A has to make an offer (ultimatum) to B, anywhere from 0 to 10 of his units</a:t>
            </a:r>
          </a:p>
          <a:p>
            <a:pPr eaLnBrk="1" hangingPunct="1">
              <a:lnSpc>
                <a:spcPct val="80000"/>
              </a:lnSpc>
            </a:pPr>
            <a:r>
              <a:rPr lang="en-US" altLang="en-US" sz="2400" smtClean="0"/>
              <a:t>B has the option to accept or reject (no negotiation)</a:t>
            </a:r>
          </a:p>
          <a:p>
            <a:pPr eaLnBrk="1" hangingPunct="1">
              <a:lnSpc>
                <a:spcPct val="80000"/>
              </a:lnSpc>
            </a:pPr>
            <a:r>
              <a:rPr lang="en-US" altLang="en-US" sz="2400" smtClean="0"/>
              <a:t>If B accepts, A keeps the remaining units and B the offered units; otherwise they both loose all units</a:t>
            </a:r>
          </a:p>
        </p:txBody>
      </p:sp>
    </p:spTree>
  </p:cSld>
  <p:clrMapOvr>
    <a:masterClrMapping/>
  </p:clrMapOvr>
  <p:transition>
    <p:push dir="u"/>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28600" y="304800"/>
            <a:ext cx="8610600" cy="1216025"/>
          </a:xfrm>
        </p:spPr>
        <p:txBody>
          <a:bodyPr/>
          <a:lstStyle/>
          <a:p>
            <a:pPr eaLnBrk="1" hangingPunct="1"/>
            <a:r>
              <a:rPr lang="en-US" altLang="en-US" sz="3400" smtClean="0"/>
              <a:t>Real-World Game-Theoretic Problems</a:t>
            </a:r>
          </a:p>
        </p:txBody>
      </p:sp>
      <p:sp>
        <p:nvSpPr>
          <p:cNvPr id="171011" name="Rectangle 3"/>
          <p:cNvSpPr>
            <a:spLocks noGrp="1" noChangeArrowheads="1"/>
          </p:cNvSpPr>
          <p:nvPr>
            <p:ph type="body" idx="1"/>
          </p:nvPr>
        </p:nvSpPr>
        <p:spPr/>
        <p:txBody>
          <a:bodyPr/>
          <a:lstStyle/>
          <a:p>
            <a:pPr eaLnBrk="1" hangingPunct="1"/>
            <a:r>
              <a:rPr lang="en-US" altLang="en-US" smtClean="0"/>
              <a:t>Real-world examples: </a:t>
            </a:r>
          </a:p>
          <a:p>
            <a:pPr lvl="1" eaLnBrk="1" hangingPunct="1"/>
            <a:r>
              <a:rPr lang="en-US" altLang="en-US" smtClean="0"/>
              <a:t>economic &amp; military strategy</a:t>
            </a:r>
          </a:p>
          <a:p>
            <a:pPr lvl="1" eaLnBrk="1" hangingPunct="1"/>
            <a:r>
              <a:rPr lang="en-US" altLang="en-US" smtClean="0"/>
              <a:t>arms control</a:t>
            </a:r>
          </a:p>
          <a:p>
            <a:pPr lvl="1" eaLnBrk="1" hangingPunct="1"/>
            <a:r>
              <a:rPr lang="en-US" altLang="en-US" smtClean="0"/>
              <a:t>cyber security</a:t>
            </a:r>
          </a:p>
          <a:p>
            <a:pPr lvl="1" eaLnBrk="1" hangingPunct="1"/>
            <a:r>
              <a:rPr lang="en-US" altLang="en-US" smtClean="0"/>
              <a:t>bargaining</a:t>
            </a:r>
          </a:p>
          <a:p>
            <a:pPr eaLnBrk="1" hangingPunct="1"/>
            <a:r>
              <a:rPr lang="en-US" altLang="en-US" smtClean="0"/>
              <a:t>Common problem: </a:t>
            </a:r>
            <a:r>
              <a:rPr lang="en-US" altLang="en-US" u="sng" smtClean="0"/>
              <a:t>real-world games are typically incomputable</a:t>
            </a:r>
            <a:endParaRPr lang="en-US" altLang="en-US" smtClean="0"/>
          </a:p>
        </p:txBody>
      </p:sp>
    </p:spTree>
  </p:cSld>
  <p:clrMapOvr>
    <a:masterClrMapping/>
  </p:clrMapOvr>
  <p:transition>
    <p:push dir="u"/>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altLang="en-US" smtClean="0"/>
              <a:t>Armsraces</a:t>
            </a:r>
          </a:p>
        </p:txBody>
      </p:sp>
      <p:sp>
        <p:nvSpPr>
          <p:cNvPr id="172035"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Military armsraces</a:t>
            </a:r>
          </a:p>
          <a:p>
            <a:pPr eaLnBrk="1" hangingPunct="1"/>
            <a:r>
              <a:rPr lang="en-US" altLang="en-US" smtClean="0"/>
              <a:t>Prisoner’s Dilemma</a:t>
            </a:r>
          </a:p>
          <a:p>
            <a:pPr eaLnBrk="1" hangingPunct="1"/>
            <a:r>
              <a:rPr lang="en-US" altLang="en-US" smtClean="0"/>
              <a:t>Biological armsraces</a:t>
            </a:r>
          </a:p>
        </p:txBody>
      </p:sp>
    </p:spTree>
  </p:cSld>
  <p:clrMapOvr>
    <a:masterClrMapping/>
  </p:clrMapOvr>
  <p:transition>
    <p:push dir="u"/>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81000" y="304800"/>
            <a:ext cx="8382000" cy="1216025"/>
          </a:xfrm>
        </p:spPr>
        <p:txBody>
          <a:bodyPr/>
          <a:lstStyle/>
          <a:p>
            <a:pPr eaLnBrk="1" hangingPunct="1"/>
            <a:r>
              <a:rPr lang="en-US" altLang="en-US" sz="3400" smtClean="0"/>
              <a:t>Approximating incomputable games</a:t>
            </a:r>
          </a:p>
        </p:txBody>
      </p:sp>
      <p:sp>
        <p:nvSpPr>
          <p:cNvPr id="173059" name="Rectangle 3"/>
          <p:cNvSpPr>
            <a:spLocks noGrp="1" noChangeArrowheads="1"/>
          </p:cNvSpPr>
          <p:nvPr>
            <p:ph type="body" idx="1"/>
          </p:nvPr>
        </p:nvSpPr>
        <p:spPr/>
        <p:txBody>
          <a:bodyPr/>
          <a:lstStyle/>
          <a:p>
            <a:pPr eaLnBrk="1" hangingPunct="1">
              <a:lnSpc>
                <a:spcPct val="90000"/>
              </a:lnSpc>
            </a:pPr>
            <a:r>
              <a:rPr lang="en-US" altLang="en-US" smtClean="0"/>
              <a:t>Consider the space of each user’s actions</a:t>
            </a:r>
          </a:p>
          <a:p>
            <a:pPr eaLnBrk="1" hangingPunct="1">
              <a:lnSpc>
                <a:spcPct val="90000"/>
              </a:lnSpc>
            </a:pPr>
            <a:r>
              <a:rPr lang="en-US" altLang="en-US" smtClean="0"/>
              <a:t>Perform local search in these spaces</a:t>
            </a:r>
          </a:p>
          <a:p>
            <a:pPr eaLnBrk="1" hangingPunct="1">
              <a:lnSpc>
                <a:spcPct val="90000"/>
              </a:lnSpc>
            </a:pPr>
            <a:r>
              <a:rPr lang="en-US" altLang="en-US" smtClean="0"/>
              <a:t>Solution quality in one space is dependent on the search in the other spaces</a:t>
            </a:r>
          </a:p>
          <a:p>
            <a:pPr eaLnBrk="1" hangingPunct="1">
              <a:lnSpc>
                <a:spcPct val="90000"/>
              </a:lnSpc>
            </a:pPr>
            <a:r>
              <a:rPr lang="en-US" altLang="en-US" smtClean="0"/>
              <a:t>The simultaneous search of co-dependent spaces is naturally modeled as an armsrace</a:t>
            </a:r>
          </a:p>
        </p:txBody>
      </p:sp>
    </p:spTree>
  </p:cSld>
  <p:clrMapOvr>
    <a:masterClrMapping/>
  </p:clrMapOvr>
  <p:transition>
    <p:push dir="u"/>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altLang="en-US" smtClean="0"/>
              <a:t>Evolutionary armsraces</a:t>
            </a:r>
          </a:p>
        </p:txBody>
      </p:sp>
      <p:sp>
        <p:nvSpPr>
          <p:cNvPr id="174083"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Iterated evolutionary armsraces</a:t>
            </a:r>
          </a:p>
          <a:p>
            <a:pPr eaLnBrk="1" hangingPunct="1"/>
            <a:r>
              <a:rPr lang="en-US" altLang="en-US" smtClean="0"/>
              <a:t>Biological armsraces revisited</a:t>
            </a:r>
          </a:p>
          <a:p>
            <a:pPr eaLnBrk="1" hangingPunct="1"/>
            <a:r>
              <a:rPr lang="en-US" altLang="en-US" u="sng" smtClean="0"/>
              <a:t>Iterated armsrace optimization is doomed!</a:t>
            </a:r>
          </a:p>
        </p:txBody>
      </p:sp>
    </p:spTree>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04800" y="1828800"/>
            <a:ext cx="8534400" cy="4857750"/>
          </a:xfrm>
        </p:spPr>
        <p:txBody>
          <a:bodyPr/>
          <a:lstStyle/>
          <a:p>
            <a:pPr eaLnBrk="1" hangingPunct="1">
              <a:buFont typeface="Wingdings" panose="05000000000000000000" pitchFamily="2" charset="2"/>
              <a:buNone/>
            </a:pPr>
            <a:r>
              <a:rPr lang="en-US" altLang="en-US" smtClean="0"/>
              <a:t>Solution space: </a:t>
            </a:r>
            <a:r>
              <a:rPr lang="en-US" altLang="en-US" sz="3400" b="1" smtClean="0"/>
              <a:t>Z</a:t>
            </a:r>
            <a:r>
              <a:rPr lang="en-US" altLang="en-US" smtClean="0"/>
              <a:t> </a:t>
            </a:r>
            <a:r>
              <a:rPr lang="en-US" altLang="en-US" b="1" smtClean="0"/>
              <a:t>x</a:t>
            </a:r>
            <a:r>
              <a:rPr lang="en-US" altLang="en-US" smtClean="0"/>
              <a:t> </a:t>
            </a:r>
            <a:r>
              <a:rPr lang="en-US" altLang="en-US" sz="3400" b="1" smtClean="0"/>
              <a:t>Z</a:t>
            </a:r>
          </a:p>
          <a:p>
            <a:pPr eaLnBrk="1" hangingPunct="1">
              <a:buFont typeface="Wingdings" panose="05000000000000000000" pitchFamily="2" charset="2"/>
              <a:buNone/>
            </a:pPr>
            <a:r>
              <a:rPr lang="en-US" altLang="en-US" smtClean="0"/>
              <a:t>Trial solution: </a:t>
            </a:r>
            <a:r>
              <a:rPr lang="en-US" altLang="en-US" i="1" smtClean="0"/>
              <a:t>(x,y)</a:t>
            </a:r>
          </a:p>
          <a:p>
            <a:pPr eaLnBrk="1" hangingPunct="1">
              <a:buFont typeface="Wingdings" panose="05000000000000000000" pitchFamily="2" charset="2"/>
              <a:buNone/>
            </a:pPr>
            <a:r>
              <a:rPr lang="en-US" altLang="en-US" smtClean="0"/>
              <a:t>Gene representation: integer</a:t>
            </a:r>
          </a:p>
          <a:p>
            <a:pPr eaLnBrk="1" hangingPunct="1">
              <a:buFont typeface="Wingdings" panose="05000000000000000000" pitchFamily="2" charset="2"/>
              <a:buNone/>
            </a:pPr>
            <a:r>
              <a:rPr lang="en-US" altLang="en-US" smtClean="0"/>
              <a:t>Gene initialization: random</a:t>
            </a:r>
          </a:p>
          <a:p>
            <a:pPr eaLnBrk="1" hangingPunct="1">
              <a:buFont typeface="Wingdings" panose="05000000000000000000" pitchFamily="2" charset="2"/>
              <a:buNone/>
            </a:pPr>
            <a:r>
              <a:rPr lang="en-US" altLang="en-US" smtClean="0"/>
              <a:t>Fitness function: </a:t>
            </a:r>
            <a:r>
              <a:rPr lang="en-US" altLang="en-US" i="1" smtClean="0"/>
              <a:t>-f(x,y)</a:t>
            </a:r>
          </a:p>
          <a:p>
            <a:pPr eaLnBrk="1" hangingPunct="1">
              <a:buFont typeface="Wingdings" panose="05000000000000000000" pitchFamily="2" charset="2"/>
              <a:buNone/>
            </a:pPr>
            <a:r>
              <a:rPr lang="en-US" altLang="en-US" smtClean="0"/>
              <a:t>Population size: 4</a:t>
            </a:r>
          </a:p>
          <a:p>
            <a:pPr eaLnBrk="1" hangingPunct="1">
              <a:buFont typeface="Wingdings" panose="05000000000000000000" pitchFamily="2" charset="2"/>
              <a:buNone/>
            </a:pPr>
            <a:r>
              <a:rPr lang="en-US" altLang="en-US" smtClean="0"/>
              <a:t>Number of offspring: 2</a:t>
            </a:r>
          </a:p>
          <a:p>
            <a:pPr eaLnBrk="1" hangingPunct="1">
              <a:buFont typeface="Wingdings" panose="05000000000000000000" pitchFamily="2" charset="2"/>
              <a:buNone/>
            </a:pPr>
            <a:r>
              <a:rPr lang="en-US" altLang="en-US" smtClean="0"/>
              <a:t>Parent selection: exponential</a:t>
            </a:r>
          </a:p>
        </p:txBody>
      </p:sp>
      <p:sp>
        <p:nvSpPr>
          <p:cNvPr id="36867" name="Rectangle 3"/>
          <p:cNvSpPr>
            <a:spLocks noGrp="1" noChangeArrowheads="1"/>
          </p:cNvSpPr>
          <p:nvPr>
            <p:ph type="title"/>
          </p:nvPr>
        </p:nvSpPr>
        <p:spPr>
          <a:noFill/>
        </p:spPr>
        <p:txBody>
          <a:bodyPr/>
          <a:lstStyle/>
          <a:p>
            <a:pPr eaLnBrk="1" hangingPunct="1"/>
            <a:r>
              <a:rPr lang="en-US" altLang="en-US" smtClean="0"/>
              <a:t>Function optimization problem</a:t>
            </a:r>
          </a:p>
        </p:txBody>
      </p:sp>
    </p:spTree>
  </p:cSld>
  <p:clrMapOvr>
    <a:masterClrMapping/>
  </p:clrMapOvr>
  <p:transition>
    <p:push dir="u"/>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04800" y="304800"/>
            <a:ext cx="8534400" cy="1216025"/>
          </a:xfrm>
        </p:spPr>
        <p:txBody>
          <a:bodyPr/>
          <a:lstStyle/>
          <a:p>
            <a:pPr eaLnBrk="1" hangingPunct="1"/>
            <a:r>
              <a:rPr lang="en-US" altLang="en-US" dirty="0" err="1" smtClean="0"/>
              <a:t>Coevolutionary</a:t>
            </a:r>
            <a:r>
              <a:rPr lang="en-US" altLang="en-US" dirty="0" smtClean="0"/>
              <a:t> Algorithm (</a:t>
            </a:r>
            <a:r>
              <a:rPr lang="en-US" altLang="en-US" dirty="0" err="1" smtClean="0"/>
              <a:t>CoEA</a:t>
            </a:r>
            <a:r>
              <a:rPr lang="en-US" altLang="en-US" dirty="0" smtClean="0"/>
              <a:t>)</a:t>
            </a:r>
          </a:p>
        </p:txBody>
      </p:sp>
      <p:sp>
        <p:nvSpPr>
          <p:cNvPr id="175107"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t>A special type of EAs where the fitness of an individual is dependent on other individuals. (i.e., individuals are explicitely part of the environment)</a:t>
            </a:r>
          </a:p>
          <a:p>
            <a:pPr eaLnBrk="1" hangingPunct="1">
              <a:buFont typeface="Wingdings" panose="05000000000000000000" pitchFamily="2" charset="2"/>
              <a:buNone/>
            </a:pPr>
            <a:endParaRPr lang="en-US" altLang="en-US" smtClean="0"/>
          </a:p>
          <a:p>
            <a:pPr eaLnBrk="1" hangingPunct="1"/>
            <a:r>
              <a:rPr lang="en-US" altLang="en-US" smtClean="0"/>
              <a:t>Single species vs. multiple species</a:t>
            </a:r>
          </a:p>
          <a:p>
            <a:pPr eaLnBrk="1" hangingPunct="1"/>
            <a:r>
              <a:rPr lang="en-US" altLang="en-US" smtClean="0"/>
              <a:t>Cooperative vs. competitive coevolution</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altLang="en-US" smtClean="0"/>
              <a:t>CoEA difficulties (1)</a:t>
            </a:r>
          </a:p>
        </p:txBody>
      </p:sp>
      <p:sp>
        <p:nvSpPr>
          <p:cNvPr id="176131" name="Rectangle 3"/>
          <p:cNvSpPr>
            <a:spLocks noGrp="1" noChangeArrowheads="1"/>
          </p:cNvSpPr>
          <p:nvPr>
            <p:ph type="body" idx="1"/>
          </p:nvPr>
        </p:nvSpPr>
        <p:spPr>
          <a:xfrm>
            <a:off x="533400" y="1752600"/>
            <a:ext cx="8305800" cy="4267200"/>
          </a:xfrm>
        </p:spPr>
        <p:txBody>
          <a:bodyPr/>
          <a:lstStyle/>
          <a:p>
            <a:pPr eaLnBrk="1" hangingPunct="1">
              <a:buFont typeface="Wingdings" panose="05000000000000000000" pitchFamily="2" charset="2"/>
              <a:buNone/>
            </a:pPr>
            <a:r>
              <a:rPr lang="en-US" altLang="en-US" b="1" dirty="0" smtClean="0"/>
              <a:t>Disengagement</a:t>
            </a:r>
          </a:p>
          <a:p>
            <a:pPr eaLnBrk="1" hangingPunct="1"/>
            <a:r>
              <a:rPr lang="en-US" altLang="en-US" dirty="0" smtClean="0"/>
              <a:t>Occurs when one population evolves so much faster than the other that all individuals of the other are utterly defeated, making it impossible to differentiate between better and worse individuals without which there can be no evolution</a:t>
            </a:r>
          </a:p>
          <a:p>
            <a:pPr eaLnBrk="1" hangingPunct="1"/>
            <a:r>
              <a:rPr lang="en-US" altLang="en-US" dirty="0"/>
              <a:t>Rosin’s Phantom </a:t>
            </a:r>
            <a:r>
              <a:rPr lang="en-US" altLang="en-US" dirty="0" smtClean="0"/>
              <a:t>Parasite</a:t>
            </a:r>
            <a:endParaRPr lang="en-US" altLang="en-US" dirty="0"/>
          </a:p>
        </p:txBody>
      </p:sp>
    </p:spTree>
  </p:cSld>
  <p:clrMapOvr>
    <a:masterClrMapping/>
  </p:clrMapOvr>
  <p:transition>
    <p:push dir="u"/>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n-US" altLang="en-US" smtClean="0"/>
              <a:t>CoEA difficulties (2)</a:t>
            </a:r>
          </a:p>
        </p:txBody>
      </p:sp>
      <p:sp>
        <p:nvSpPr>
          <p:cNvPr id="177155" name="Rectangle 3"/>
          <p:cNvSpPr>
            <a:spLocks noGrp="1" noChangeArrowheads="1"/>
          </p:cNvSpPr>
          <p:nvPr>
            <p:ph type="body" idx="1"/>
          </p:nvPr>
        </p:nvSpPr>
        <p:spPr>
          <a:xfrm>
            <a:off x="566738" y="1752600"/>
            <a:ext cx="8196262" cy="4267200"/>
          </a:xfrm>
        </p:spPr>
        <p:txBody>
          <a:bodyPr/>
          <a:lstStyle/>
          <a:p>
            <a:pPr eaLnBrk="1" hangingPunct="1">
              <a:buFont typeface="Wingdings" panose="05000000000000000000" pitchFamily="2" charset="2"/>
              <a:buNone/>
            </a:pPr>
            <a:r>
              <a:rPr lang="en-US" altLang="en-US" b="1" dirty="0" smtClean="0"/>
              <a:t>Cycling</a:t>
            </a:r>
            <a:endParaRPr lang="en-US" altLang="en-US" dirty="0" smtClean="0"/>
          </a:p>
          <a:p>
            <a:pPr eaLnBrk="1" hangingPunct="1"/>
            <a:r>
              <a:rPr lang="en-US" altLang="en-US" dirty="0" smtClean="0"/>
              <a:t>Occurs when populations have lost the genetic knowledge of how to defeat an earlier generation adversary and that adversary re-evolves</a:t>
            </a:r>
          </a:p>
          <a:p>
            <a:pPr eaLnBrk="1" hangingPunct="1"/>
            <a:r>
              <a:rPr lang="en-US" altLang="en-US" dirty="0" smtClean="0"/>
              <a:t>Potentially this can cause an infinite loop in which the populations continue to evolve but do not improve</a:t>
            </a:r>
          </a:p>
          <a:p>
            <a:pPr eaLnBrk="1" hangingPunct="1"/>
            <a:r>
              <a:rPr lang="en-US" altLang="en-US" dirty="0" smtClean="0"/>
              <a:t>Rosin’s Hall of Fame</a:t>
            </a:r>
          </a:p>
        </p:txBody>
      </p:sp>
    </p:spTree>
  </p:cSld>
  <p:clrMapOvr>
    <a:masterClrMapping/>
  </p:clrMapOvr>
  <p:transition>
    <p:push dir="u"/>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tLang="en-US" smtClean="0"/>
              <a:t>CoEA difficulties (3)</a:t>
            </a:r>
          </a:p>
        </p:txBody>
      </p:sp>
      <p:sp>
        <p:nvSpPr>
          <p:cNvPr id="178179"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b="1" dirty="0" smtClean="0"/>
              <a:t>Suboptimal Equilibrium</a:t>
            </a:r>
          </a:p>
          <a:p>
            <a:pPr eaLnBrk="1" hangingPunct="1">
              <a:buFont typeface="Wingdings" panose="05000000000000000000" pitchFamily="2" charset="2"/>
              <a:buNone/>
            </a:pPr>
            <a:r>
              <a:rPr lang="en-US" altLang="en-US" b="1" i="1" dirty="0" smtClean="0"/>
              <a:t>(aka Mediocre Stability)</a:t>
            </a:r>
          </a:p>
          <a:p>
            <a:pPr eaLnBrk="1" hangingPunct="1"/>
            <a:r>
              <a:rPr lang="en-US" altLang="en-US" dirty="0" smtClean="0"/>
              <a:t>Occurs when the system stabilizes in a suboptimal equilibrium</a:t>
            </a:r>
          </a:p>
        </p:txBody>
      </p:sp>
    </p:spTree>
  </p:cSld>
  <p:clrMapOvr>
    <a:masterClrMapping/>
  </p:clrMapOvr>
  <p:transition>
    <p:push dir="u"/>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tLang="en-US" dirty="0" err="1" smtClean="0"/>
              <a:t>CoEA</a:t>
            </a:r>
            <a:r>
              <a:rPr lang="en-US" altLang="en-US" dirty="0" smtClean="0"/>
              <a:t> difficulties (4)</a:t>
            </a:r>
          </a:p>
        </p:txBody>
      </p:sp>
      <p:sp>
        <p:nvSpPr>
          <p:cNvPr id="178179" name="Rectangle 3"/>
          <p:cNvSpPr>
            <a:spLocks noGrp="1" noChangeArrowheads="1"/>
          </p:cNvSpPr>
          <p:nvPr>
            <p:ph type="body" idx="1"/>
          </p:nvPr>
        </p:nvSpPr>
        <p:spPr>
          <a:xfrm>
            <a:off x="533400" y="1752600"/>
            <a:ext cx="8348662" cy="4267200"/>
          </a:xfrm>
        </p:spPr>
        <p:txBody>
          <a:bodyPr/>
          <a:lstStyle/>
          <a:p>
            <a:pPr eaLnBrk="1" hangingPunct="1">
              <a:buFont typeface="Wingdings" panose="05000000000000000000" pitchFamily="2" charset="2"/>
              <a:buNone/>
            </a:pPr>
            <a:r>
              <a:rPr lang="en-US" altLang="en-US" b="1" dirty="0" smtClean="0"/>
              <a:t>Overspecialization</a:t>
            </a:r>
            <a:endParaRPr lang="en-US" altLang="en-US" b="1" i="1" dirty="0" smtClean="0"/>
          </a:p>
          <a:p>
            <a:pPr eaLnBrk="1" hangingPunct="1"/>
            <a:r>
              <a:rPr lang="en-US" altLang="en-US" dirty="0" smtClean="0"/>
              <a:t>Occurs when coevolving populations become too focused on exploiting idiosyncratic weaknesses of opponents</a:t>
            </a:r>
          </a:p>
          <a:p>
            <a:pPr eaLnBrk="1" hangingPunct="1"/>
            <a:r>
              <a:rPr lang="en-US" altLang="en-US" dirty="0" smtClean="0"/>
              <a:t>Analogous to overfitting in machine learning</a:t>
            </a:r>
          </a:p>
          <a:p>
            <a:pPr eaLnBrk="1" hangingPunct="1"/>
            <a:r>
              <a:rPr lang="en-US" altLang="en-US" dirty="0" smtClean="0"/>
              <a:t>Avoid by maintaining genetic diversity</a:t>
            </a:r>
          </a:p>
        </p:txBody>
      </p:sp>
    </p:spTree>
    <p:extLst>
      <p:ext uri="{BB962C8B-B14F-4D97-AF65-F5344CB8AC3E}">
        <p14:creationId xmlns:p14="http://schemas.microsoft.com/office/powerpoint/2010/main" val="1641244153"/>
      </p:ext>
    </p:extLst>
  </p:cSld>
  <p:clrMapOvr>
    <a:masterClrMapping/>
  </p:clrMapOvr>
  <p:transition>
    <p:push dir="u"/>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altLang="en-US" sz="3400" smtClean="0"/>
              <a:t>Case Study from Critical Infrastructure Protection</a:t>
            </a:r>
          </a:p>
        </p:txBody>
      </p:sp>
      <p:sp>
        <p:nvSpPr>
          <p:cNvPr id="179203"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b="1" smtClean="0"/>
          </a:p>
          <a:p>
            <a:pPr eaLnBrk="1" hangingPunct="1">
              <a:buFont typeface="Wingdings" panose="05000000000000000000" pitchFamily="2" charset="2"/>
              <a:buNone/>
            </a:pPr>
            <a:r>
              <a:rPr lang="en-US" altLang="en-US" b="1" smtClean="0"/>
              <a:t>Infrastructure Hardening</a:t>
            </a:r>
          </a:p>
          <a:p>
            <a:pPr eaLnBrk="1" hangingPunct="1"/>
            <a:r>
              <a:rPr lang="en-US" altLang="en-US" smtClean="0"/>
              <a:t>Hardenings (defenders) versus contingencies (attackers)</a:t>
            </a:r>
          </a:p>
          <a:p>
            <a:pPr eaLnBrk="1" hangingPunct="1"/>
            <a:r>
              <a:rPr lang="en-US" altLang="en-US" smtClean="0"/>
              <a:t>Hardenings need to balance spare flow capacity with flow control</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US" altLang="en-US" sz="3400" smtClean="0"/>
              <a:t>Case Study from Automated Software Engineering</a:t>
            </a:r>
          </a:p>
        </p:txBody>
      </p:sp>
      <p:sp>
        <p:nvSpPr>
          <p:cNvPr id="180227"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Automated Software Correction</a:t>
            </a:r>
          </a:p>
          <a:p>
            <a:pPr eaLnBrk="1" hangingPunct="1"/>
            <a:r>
              <a:rPr lang="en-US" altLang="en-US" dirty="0" smtClean="0"/>
              <a:t>Programs (defenders) versus test cases (attackers)</a:t>
            </a:r>
          </a:p>
          <a:p>
            <a:pPr eaLnBrk="1" hangingPunct="1"/>
            <a:r>
              <a:rPr lang="en-US" altLang="en-US" dirty="0" smtClean="0"/>
              <a:t>Programs encoded with Genetic Programming</a:t>
            </a:r>
          </a:p>
          <a:p>
            <a:pPr eaLnBrk="1" hangingPunct="1"/>
            <a:r>
              <a:rPr lang="en-US" altLang="en-US" dirty="0" smtClean="0"/>
              <a:t>Program specification encoded in fitness function (correctness critical!)</a:t>
            </a:r>
          </a:p>
        </p:txBody>
      </p:sp>
    </p:spTree>
  </p:cSld>
  <p:clrMapOvr>
    <a:masterClrMapping/>
  </p:clrMapOvr>
  <p:transition>
    <p:push dir="u"/>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dirty="0" smtClean="0"/>
              <a:t>No Free Lunch theorem (NFL)</a:t>
            </a:r>
          </a:p>
        </p:txBody>
      </p:sp>
      <p:sp>
        <p:nvSpPr>
          <p:cNvPr id="181251" name="Content Placeholder 2"/>
          <p:cNvSpPr>
            <a:spLocks noGrp="1"/>
          </p:cNvSpPr>
          <p:nvPr>
            <p:ph idx="1"/>
          </p:nvPr>
        </p:nvSpPr>
        <p:spPr/>
        <p:txBody>
          <a:bodyPr/>
          <a:lstStyle/>
          <a:p>
            <a:r>
              <a:rPr lang="en-US" altLang="en-US" dirty="0" smtClean="0"/>
              <a:t>“</a:t>
            </a:r>
            <a:r>
              <a:rPr lang="en-US" dirty="0"/>
              <a:t>all stochastic </a:t>
            </a:r>
            <a:r>
              <a:rPr lang="en-US" dirty="0" smtClean="0"/>
              <a:t>algorithms have </a:t>
            </a:r>
            <a:r>
              <a:rPr lang="en-US" dirty="0"/>
              <a:t>the same performance when averaged over all discrete </a:t>
            </a:r>
            <a:r>
              <a:rPr lang="en-US" dirty="0" smtClean="0"/>
              <a:t>problems”</a:t>
            </a:r>
          </a:p>
          <a:p>
            <a:r>
              <a:rPr lang="en-US" dirty="0" smtClean="0"/>
              <a:t>“averaged </a:t>
            </a:r>
            <a:r>
              <a:rPr lang="en-US" dirty="0"/>
              <a:t>over the space of all possible problems, </a:t>
            </a:r>
            <a:r>
              <a:rPr lang="en-US" dirty="0" smtClean="0"/>
              <a:t>all non-revisiting BBSAs exhibit </a:t>
            </a:r>
            <a:r>
              <a:rPr lang="en-US" dirty="0"/>
              <a:t>the same </a:t>
            </a:r>
            <a:r>
              <a:rPr lang="en-US" dirty="0" smtClean="0"/>
              <a:t>performance”</a:t>
            </a:r>
          </a:p>
        </p:txBody>
      </p:sp>
    </p:spTree>
  </p:cSld>
  <p:clrMapOvr>
    <a:masterClrMapping/>
  </p:clrMapOvr>
  <p:transition>
    <p:push dir="u"/>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err="1"/>
              <a:t>Michalewicz’s</a:t>
            </a:r>
            <a:r>
              <a:rPr lang="en-GB" sz="4000" dirty="0"/>
              <a:t> </a:t>
            </a:r>
            <a:r>
              <a:rPr lang="en-GB" sz="4000" dirty="0" smtClean="0"/>
              <a:t>view </a:t>
            </a:r>
            <a:r>
              <a:rPr lang="en-GB" sz="4000" dirty="0"/>
              <a:t>on </a:t>
            </a:r>
            <a:r>
              <a:rPr lang="en-GB" sz="4000" dirty="0" smtClean="0"/>
              <a:t>EA performance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599"/>
            <a:ext cx="7958138" cy="5029201"/>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cap="flat" cmpd="sng">
                <a:solidFill>
                  <a:schemeClr val="tx1"/>
                </a:solidFill>
                <a:prstDash val="solid"/>
                <a:miter lim="800000"/>
                <a:headEnd type="none" w="med" len="med"/>
                <a:tailEnd type="none" w="med" len="me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927501"/>
      </p:ext>
    </p:extLst>
  </p:cSld>
  <p:clrMapOvr>
    <a:masterClrMapping/>
  </p:clrMapOvr>
  <p:transition>
    <p:push dir="u"/>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dirty="0" smtClean="0"/>
              <a:t>Memetic Algorithms (MAs)</a:t>
            </a:r>
          </a:p>
        </p:txBody>
      </p:sp>
      <p:sp>
        <p:nvSpPr>
          <p:cNvPr id="181251" name="Content Placeholder 2"/>
          <p:cNvSpPr>
            <a:spLocks noGrp="1"/>
          </p:cNvSpPr>
          <p:nvPr>
            <p:ph idx="1"/>
          </p:nvPr>
        </p:nvSpPr>
        <p:spPr>
          <a:xfrm>
            <a:off x="76200" y="1752600"/>
            <a:ext cx="9067800" cy="4267200"/>
          </a:xfrm>
        </p:spPr>
        <p:txBody>
          <a:bodyPr/>
          <a:lstStyle/>
          <a:p>
            <a:r>
              <a:rPr lang="en-US" altLang="en-US" dirty="0" smtClean="0"/>
              <a:t>Hybrid </a:t>
            </a:r>
            <a:r>
              <a:rPr lang="en-US" altLang="en-US" dirty="0" smtClean="0"/>
              <a:t>EAs </a:t>
            </a:r>
            <a:r>
              <a:rPr lang="en-US" altLang="en-US" dirty="0" smtClean="0"/>
              <a:t>(</a:t>
            </a:r>
            <a:r>
              <a:rPr lang="en-US" altLang="en-US" dirty="0" err="1" smtClean="0"/>
              <a:t>OneMax</a:t>
            </a:r>
            <a:r>
              <a:rPr lang="en-US" altLang="en-US" dirty="0" smtClean="0"/>
              <a:t> example)</a:t>
            </a:r>
          </a:p>
          <a:p>
            <a:r>
              <a:rPr lang="en-US" altLang="en-US" dirty="0" smtClean="0"/>
              <a:t>Dawkins’ Meme: unit of cultural transmission</a:t>
            </a:r>
          </a:p>
          <a:p>
            <a:r>
              <a:rPr lang="en-US" altLang="en-US" dirty="0" smtClean="0"/>
              <a:t>Addition of developmental phase (meme-gene interaction)</a:t>
            </a:r>
          </a:p>
          <a:p>
            <a:r>
              <a:rPr lang="en-US" b="1" dirty="0" smtClean="0"/>
              <a:t>Term MA</a:t>
            </a:r>
            <a:r>
              <a:rPr lang="en-US" dirty="0" smtClean="0"/>
              <a:t> coined to cover wide </a:t>
            </a:r>
            <a:r>
              <a:rPr lang="en-US" dirty="0"/>
              <a:t>range </a:t>
            </a:r>
            <a:r>
              <a:rPr lang="en-US" dirty="0" smtClean="0"/>
              <a:t>of techniques </a:t>
            </a:r>
            <a:r>
              <a:rPr lang="en-US" dirty="0"/>
              <a:t>where evolutionary search is augmented by </a:t>
            </a:r>
            <a:r>
              <a:rPr lang="en-US" dirty="0" smtClean="0"/>
              <a:t>addition of </a:t>
            </a:r>
            <a:r>
              <a:rPr lang="en-US" dirty="0"/>
              <a:t>local search, or by the use of problem-specific </a:t>
            </a:r>
            <a:r>
              <a:rPr lang="en-US" dirty="0" smtClean="0"/>
              <a:t>information</a:t>
            </a:r>
            <a:endParaRPr lang="en-US" altLang="en-US" dirty="0" smtClean="0"/>
          </a:p>
        </p:txBody>
      </p:sp>
    </p:spTree>
    <p:extLst>
      <p:ext uri="{BB962C8B-B14F-4D97-AF65-F5344CB8AC3E}">
        <p14:creationId xmlns:p14="http://schemas.microsoft.com/office/powerpoint/2010/main" val="343708697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animEffect transition="in" filter="fade">
                                      <p:cBhvr>
                                        <p:cTn id="11" dur="500"/>
                                        <p:tgtEl>
                                          <p:spTgt spid="18125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1251">
                                            <p:txEl>
                                              <p:pRg st="3" end="3"/>
                                            </p:txEl>
                                          </p:spTgt>
                                        </p:tgtEl>
                                        <p:attrNameLst>
                                          <p:attrName>style.visibility</p:attrName>
                                        </p:attrNameLst>
                                      </p:cBhvr>
                                      <p:to>
                                        <p:strVal val="visible"/>
                                      </p:to>
                                    </p:set>
                                    <p:animEffect transition="in" filter="randombar(horizontal)">
                                      <p:cBhvr>
                                        <p:cTn id="16" dur="500"/>
                                        <p:tgtEl>
                                          <p:spTgt spid="181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Function optimization problem</a:t>
            </a:r>
          </a:p>
        </p:txBody>
      </p:sp>
      <p:sp>
        <p:nvSpPr>
          <p:cNvPr id="37891"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t>Genetic operators:</a:t>
            </a:r>
          </a:p>
          <a:p>
            <a:pPr eaLnBrk="1" hangingPunct="1"/>
            <a:r>
              <a:rPr lang="en-US" altLang="en-US" smtClean="0"/>
              <a:t>1-point crossover</a:t>
            </a:r>
          </a:p>
          <a:p>
            <a:pPr eaLnBrk="1" hangingPunct="1"/>
            <a:r>
              <a:rPr lang="en-US" altLang="en-US" smtClean="0"/>
              <a:t>Mutation (-1,0,1)</a:t>
            </a:r>
          </a:p>
          <a:p>
            <a:pPr eaLnBrk="1" hangingPunct="1">
              <a:buFont typeface="Wingdings" panose="05000000000000000000" pitchFamily="2" charset="2"/>
              <a:buNone/>
            </a:pPr>
            <a:r>
              <a:rPr lang="en-US" altLang="en-US" smtClean="0"/>
              <a:t>Competition:</a:t>
            </a:r>
          </a:p>
          <a:p>
            <a:pPr eaLnBrk="1" hangingPunct="1">
              <a:buFont typeface="Wingdings" panose="05000000000000000000" pitchFamily="2" charset="2"/>
              <a:buNone/>
            </a:pPr>
            <a:r>
              <a:rPr lang="en-US" altLang="en-US" smtClean="0"/>
              <a:t>remove the two individuals with the lowest fitness value</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Search</a:t>
            </a:r>
            <a:endParaRPr lang="en-US" dirty="0"/>
          </a:p>
        </p:txBody>
      </p:sp>
      <p:sp>
        <p:nvSpPr>
          <p:cNvPr id="3" name="Content Placeholder 2"/>
          <p:cNvSpPr>
            <a:spLocks noGrp="1"/>
          </p:cNvSpPr>
          <p:nvPr>
            <p:ph idx="1"/>
          </p:nvPr>
        </p:nvSpPr>
        <p:spPr/>
        <p:txBody>
          <a:bodyPr/>
          <a:lstStyle/>
          <a:p>
            <a:r>
              <a:rPr lang="en-US" dirty="0" smtClean="0"/>
              <a:t>Neighborhood generating function</a:t>
            </a:r>
          </a:p>
          <a:p>
            <a:r>
              <a:rPr lang="en-US" dirty="0" smtClean="0"/>
              <a:t>Pivot rule</a:t>
            </a:r>
          </a:p>
          <a:p>
            <a:r>
              <a:rPr lang="en-US" dirty="0" smtClean="0"/>
              <a:t>Local search depth</a:t>
            </a:r>
          </a:p>
          <a:p>
            <a:r>
              <a:rPr lang="en-US" dirty="0" smtClean="0"/>
              <a:t>Performance of MA’s employing local search dependent on both problem instance/class &amp; state of evolutionary search</a:t>
            </a:r>
            <a:endParaRPr lang="en-US" dirty="0"/>
          </a:p>
        </p:txBody>
      </p:sp>
    </p:spTree>
    <p:extLst>
      <p:ext uri="{BB962C8B-B14F-4D97-AF65-F5344CB8AC3E}">
        <p14:creationId xmlns:p14="http://schemas.microsoft.com/office/powerpoint/2010/main" val="116108031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dirty="0" smtClean="0"/>
              <a:t>Memetic Algorithms (MAs)</a:t>
            </a:r>
          </a:p>
        </p:txBody>
      </p:sp>
      <p:sp>
        <p:nvSpPr>
          <p:cNvPr id="181251" name="Content Placeholder 2"/>
          <p:cNvSpPr>
            <a:spLocks noGrp="1"/>
          </p:cNvSpPr>
          <p:nvPr>
            <p:ph idx="1"/>
          </p:nvPr>
        </p:nvSpPr>
        <p:spPr/>
        <p:txBody>
          <a:bodyPr/>
          <a:lstStyle/>
          <a:p>
            <a:r>
              <a:rPr lang="en-US" altLang="en-US" dirty="0" err="1" smtClean="0"/>
              <a:t>Baldwinian</a:t>
            </a:r>
            <a:r>
              <a:rPr lang="en-US" altLang="en-US" dirty="0" smtClean="0"/>
              <a:t> EAs vs. Lamarckian EAs</a:t>
            </a:r>
          </a:p>
          <a:p>
            <a:r>
              <a:rPr lang="en-US" altLang="en-US" dirty="0"/>
              <a:t>Baldwin Effect</a:t>
            </a:r>
          </a:p>
          <a:p>
            <a:r>
              <a:rPr lang="en-US" altLang="en-US" dirty="0" smtClean="0"/>
              <a:t>Probabilistic hybrid</a:t>
            </a:r>
          </a:p>
          <a:p>
            <a:endParaRPr lang="en-US" altLang="en-US" dirty="0" smtClean="0"/>
          </a:p>
        </p:txBody>
      </p:sp>
    </p:spTree>
    <p:extLst>
      <p:ext uri="{BB962C8B-B14F-4D97-AF65-F5344CB8AC3E}">
        <p14:creationId xmlns:p14="http://schemas.microsoft.com/office/powerpoint/2010/main" val="263315485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1251">
                                            <p:txEl>
                                              <p:pRg st="1" end="1"/>
                                            </p:txEl>
                                          </p:spTgt>
                                        </p:tgtEl>
                                        <p:attrNameLst>
                                          <p:attrName>style.visibility</p:attrName>
                                        </p:attrNameLst>
                                      </p:cBhvr>
                                      <p:to>
                                        <p:strVal val="visible"/>
                                      </p:to>
                                    </p:set>
                                    <p:animEffect transition="in" filter="fade">
                                      <p:cBhvr>
                                        <p:cTn id="11" dur="500"/>
                                        <p:tgtEl>
                                          <p:spTgt spid="18125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1251">
                                            <p:txEl>
                                              <p:pRg st="2" end="2"/>
                                            </p:txEl>
                                          </p:spTgt>
                                        </p:tgtEl>
                                        <p:attrNameLst>
                                          <p:attrName>style.visibility</p:attrName>
                                        </p:attrNameLst>
                                      </p:cBhvr>
                                      <p:to>
                                        <p:strVal val="visible"/>
                                      </p:to>
                                    </p:set>
                                    <p:animEffect transition="in" filter="randombar(horizontal)">
                                      <p:cBhvr>
                                        <p:cTn id="16" dur="500"/>
                                        <p:tgtEl>
                                          <p:spTgt spid="181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381000" y="304800"/>
            <a:ext cx="8382000" cy="1216025"/>
          </a:xfrm>
        </p:spPr>
        <p:txBody>
          <a:bodyPr/>
          <a:lstStyle/>
          <a:p>
            <a:r>
              <a:rPr lang="en-US" altLang="en-US" smtClean="0"/>
              <a:t>Structure of a Memetic Algorithm</a:t>
            </a:r>
          </a:p>
        </p:txBody>
      </p:sp>
      <p:sp>
        <p:nvSpPr>
          <p:cNvPr id="182275" name="Content Placeholder 2"/>
          <p:cNvSpPr>
            <a:spLocks noGrp="1"/>
          </p:cNvSpPr>
          <p:nvPr>
            <p:ph idx="1"/>
          </p:nvPr>
        </p:nvSpPr>
        <p:spPr>
          <a:xfrm>
            <a:off x="381000" y="1752600"/>
            <a:ext cx="8382000" cy="4267200"/>
          </a:xfrm>
        </p:spPr>
        <p:txBody>
          <a:bodyPr/>
          <a:lstStyle/>
          <a:p>
            <a:r>
              <a:rPr lang="en-US" altLang="en-US" dirty="0" smtClean="0"/>
              <a:t>Heuristic Initialization</a:t>
            </a:r>
          </a:p>
          <a:p>
            <a:pPr lvl="1"/>
            <a:r>
              <a:rPr lang="en-US" altLang="en-US" dirty="0" smtClean="0"/>
              <a:t>Seeding</a:t>
            </a:r>
          </a:p>
          <a:p>
            <a:pPr lvl="1"/>
            <a:r>
              <a:rPr lang="en-US" altLang="en-US" dirty="0" smtClean="0"/>
              <a:t>Selective Initialization</a:t>
            </a:r>
          </a:p>
          <a:p>
            <a:pPr lvl="1"/>
            <a:r>
              <a:rPr lang="en-US" altLang="en-US" dirty="0" smtClean="0"/>
              <a:t>Locally optimized random initialization</a:t>
            </a:r>
          </a:p>
          <a:p>
            <a:pPr lvl="1"/>
            <a:r>
              <a:rPr lang="en-US" altLang="en-US" dirty="0" smtClean="0"/>
              <a:t>Mass Mutation</a:t>
            </a:r>
          </a:p>
          <a:p>
            <a:r>
              <a:rPr lang="en-US" altLang="en-US" dirty="0" smtClean="0"/>
              <a:t>Heuristic Variation</a:t>
            </a:r>
          </a:p>
          <a:p>
            <a:pPr lvl="1"/>
            <a:r>
              <a:rPr lang="en-US" altLang="en-US" dirty="0" smtClean="0"/>
              <a:t>Variation operators employ problem specific knowledge</a:t>
            </a:r>
          </a:p>
          <a:p>
            <a:r>
              <a:rPr lang="en-US" altLang="en-US" dirty="0" smtClean="0"/>
              <a:t>Heuristic Decoder or Repair Function</a:t>
            </a:r>
          </a:p>
          <a:p>
            <a:r>
              <a:rPr lang="en-US" altLang="en-US" dirty="0" smtClean="0"/>
              <a:t>Local Search</a:t>
            </a:r>
          </a:p>
          <a:p>
            <a:pPr lvl="1"/>
            <a:endParaRPr lang="en-US" altLang="en-US" dirty="0" smtClean="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animEffect transition="in" filter="fade">
                                      <p:cBhvr>
                                        <p:cTn id="11" dur="500"/>
                                        <p:tgtEl>
                                          <p:spTgt spid="18227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2275">
                                            <p:txEl>
                                              <p:pRg st="2" end="2"/>
                                            </p:txEl>
                                          </p:spTgt>
                                        </p:tgtEl>
                                        <p:attrNameLst>
                                          <p:attrName>style.visibility</p:attrName>
                                        </p:attrNameLst>
                                      </p:cBhvr>
                                      <p:to>
                                        <p:strVal val="visible"/>
                                      </p:to>
                                    </p:set>
                                    <p:animEffect transition="in" filter="fade">
                                      <p:cBhvr>
                                        <p:cTn id="16" dur="500"/>
                                        <p:tgtEl>
                                          <p:spTgt spid="18227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2275">
                                            <p:txEl>
                                              <p:pRg st="3" end="3"/>
                                            </p:txEl>
                                          </p:spTgt>
                                        </p:tgtEl>
                                        <p:attrNameLst>
                                          <p:attrName>style.visibility</p:attrName>
                                        </p:attrNameLst>
                                      </p:cBhvr>
                                      <p:to>
                                        <p:strVal val="visible"/>
                                      </p:to>
                                    </p:set>
                                    <p:animEffect transition="in" filter="fade">
                                      <p:cBhvr>
                                        <p:cTn id="21" dur="500"/>
                                        <p:tgtEl>
                                          <p:spTgt spid="18227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2275">
                                            <p:txEl>
                                              <p:pRg st="4" end="4"/>
                                            </p:txEl>
                                          </p:spTgt>
                                        </p:tgtEl>
                                        <p:attrNameLst>
                                          <p:attrName>style.visibility</p:attrName>
                                        </p:attrNameLst>
                                      </p:cBhvr>
                                      <p:to>
                                        <p:strVal val="visible"/>
                                      </p:to>
                                    </p:set>
                                    <p:animEffect transition="in" filter="fade">
                                      <p:cBhvr>
                                        <p:cTn id="26" dur="500"/>
                                        <p:tgtEl>
                                          <p:spTgt spid="18227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227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2275">
                                            <p:txEl>
                                              <p:pRg st="6" end="6"/>
                                            </p:txEl>
                                          </p:spTgt>
                                        </p:tgtEl>
                                        <p:attrNameLst>
                                          <p:attrName>style.visibility</p:attrName>
                                        </p:attrNameLst>
                                      </p:cBhvr>
                                      <p:to>
                                        <p:strVal val="visible"/>
                                      </p:to>
                                    </p:set>
                                    <p:animEffect transition="in" filter="fade">
                                      <p:cBhvr>
                                        <p:cTn id="35" dur="500"/>
                                        <p:tgtEl>
                                          <p:spTgt spid="18227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82275">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2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Memetic Algorithms</a:t>
            </a:r>
            <a:endParaRPr lang="en-US" dirty="0"/>
          </a:p>
        </p:txBody>
      </p:sp>
      <p:sp>
        <p:nvSpPr>
          <p:cNvPr id="3" name="Content Placeholder 2"/>
          <p:cNvSpPr>
            <a:spLocks noGrp="1"/>
          </p:cNvSpPr>
          <p:nvPr>
            <p:ph idx="1"/>
          </p:nvPr>
        </p:nvSpPr>
        <p:spPr>
          <a:xfrm>
            <a:off x="566738" y="1752600"/>
            <a:ext cx="8424862" cy="4267200"/>
          </a:xfrm>
        </p:spPr>
        <p:txBody>
          <a:bodyPr/>
          <a:lstStyle/>
          <a:p>
            <a:r>
              <a:rPr lang="en-US" dirty="0" smtClean="0"/>
              <a:t>Multi-MAs, Coevolving MAs, Meta-Lamarckian MAs, Hyper-Heuristics, Self-Generating MAs, etc.</a:t>
            </a:r>
          </a:p>
          <a:p>
            <a:r>
              <a:rPr lang="en-US" dirty="0" smtClean="0"/>
              <a:t>1</a:t>
            </a:r>
            <a:r>
              <a:rPr lang="en-US" baseline="30000" dirty="0" smtClean="0"/>
              <a:t>st</a:t>
            </a:r>
            <a:r>
              <a:rPr lang="en-US" dirty="0" smtClean="0"/>
              <a:t> generation MAs: global search + local search</a:t>
            </a:r>
          </a:p>
          <a:p>
            <a:r>
              <a:rPr lang="en-US" dirty="0" smtClean="0"/>
              <a:t>2</a:t>
            </a:r>
            <a:r>
              <a:rPr lang="en-US" baseline="30000" dirty="0" smtClean="0"/>
              <a:t>nd</a:t>
            </a:r>
            <a:r>
              <a:rPr lang="en-US" dirty="0" smtClean="0"/>
              <a:t> generation MAs: global search + multiple local optimizers + Lamarckian</a:t>
            </a:r>
          </a:p>
          <a:p>
            <a:r>
              <a:rPr lang="en-US" dirty="0" smtClean="0"/>
              <a:t>3</a:t>
            </a:r>
            <a:r>
              <a:rPr lang="en-US" baseline="30000" dirty="0" smtClean="0"/>
              <a:t>rd</a:t>
            </a:r>
            <a:r>
              <a:rPr lang="en-US" dirty="0" smtClean="0"/>
              <a:t> generation MAs: 2</a:t>
            </a:r>
            <a:r>
              <a:rPr lang="en-US" baseline="30000" dirty="0" smtClean="0"/>
              <a:t>nd</a:t>
            </a:r>
            <a:r>
              <a:rPr lang="en-US" dirty="0" smtClean="0"/>
              <a:t> generation MAs + learns mapping between evolutionary trajectory and choice of local optimizer</a:t>
            </a:r>
            <a:endParaRPr lang="en-US" dirty="0"/>
          </a:p>
        </p:txBody>
      </p:sp>
    </p:spTree>
    <p:extLst>
      <p:ext uri="{BB962C8B-B14F-4D97-AF65-F5344CB8AC3E}">
        <p14:creationId xmlns:p14="http://schemas.microsoft.com/office/powerpoint/2010/main" val="2380846279"/>
      </p:ext>
    </p:extLst>
  </p:cSld>
  <p:clrMapOvr>
    <a:masterClrMapping/>
  </p:clrMapOvr>
  <p:transition>
    <p:push dir="u"/>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a:xfrm>
            <a:off x="228600" y="304800"/>
            <a:ext cx="8686800" cy="1216025"/>
          </a:xfrm>
        </p:spPr>
        <p:txBody>
          <a:bodyPr/>
          <a:lstStyle/>
          <a:p>
            <a:r>
              <a:rPr lang="en-US" altLang="en-US" smtClean="0"/>
              <a:t>Memetic Algorithm Design Issues</a:t>
            </a:r>
          </a:p>
        </p:txBody>
      </p:sp>
      <p:sp>
        <p:nvSpPr>
          <p:cNvPr id="183299" name="Content Placeholder 2"/>
          <p:cNvSpPr>
            <a:spLocks noGrp="1"/>
          </p:cNvSpPr>
          <p:nvPr>
            <p:ph idx="1"/>
          </p:nvPr>
        </p:nvSpPr>
        <p:spPr>
          <a:xfrm>
            <a:off x="0" y="1752600"/>
            <a:ext cx="9144000" cy="4267200"/>
          </a:xfrm>
        </p:spPr>
        <p:txBody>
          <a:bodyPr/>
          <a:lstStyle/>
          <a:p>
            <a:r>
              <a:rPr lang="en-US" altLang="en-US" smtClean="0"/>
              <a:t>Exacerbation of premature convergence</a:t>
            </a:r>
          </a:p>
          <a:p>
            <a:pPr lvl="1"/>
            <a:r>
              <a:rPr lang="en-US" altLang="en-US" smtClean="0"/>
              <a:t>Limited seeding</a:t>
            </a:r>
          </a:p>
          <a:p>
            <a:pPr lvl="1"/>
            <a:r>
              <a:rPr lang="en-US" altLang="en-US" smtClean="0"/>
              <a:t>Diversity preserving recombination operators</a:t>
            </a:r>
          </a:p>
          <a:p>
            <a:pPr lvl="1"/>
            <a:r>
              <a:rPr lang="en-US" altLang="en-US" smtClean="0"/>
              <a:t>Non-duplicating selection operators</a:t>
            </a:r>
          </a:p>
          <a:p>
            <a:pPr lvl="1"/>
            <a:r>
              <a:rPr lang="en-US" altLang="en-US" smtClean="0"/>
              <a:t>Boltzmann selection for preserving diversity (Metropolis criterion – page 142 in textbook)</a:t>
            </a:r>
          </a:p>
          <a:p>
            <a:r>
              <a:rPr lang="en-US" altLang="en-US" smtClean="0"/>
              <a:t>Local Search neighborhood structure vs. variation operators</a:t>
            </a:r>
          </a:p>
          <a:p>
            <a:r>
              <a:rPr lang="en-US" altLang="en-US" smtClean="0"/>
              <a:t>Multiple local search algorithms (coevolving)</a:t>
            </a:r>
          </a:p>
          <a:p>
            <a:pPr lvl="1"/>
            <a:endParaRPr lang="en-US" altLang="en-US" smtClean="0"/>
          </a:p>
        </p:txBody>
      </p:sp>
    </p:spTree>
  </p:cSld>
  <p:clrMapOvr>
    <a:masterClrMapping/>
  </p:clrMapOvr>
  <p:transition>
    <p:push dir="u"/>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343025" y="0"/>
            <a:ext cx="7800975" cy="952500"/>
          </a:xfrm>
        </p:spPr>
        <p:txBody>
          <a:bodyPr/>
          <a:lstStyle/>
          <a:p>
            <a:pPr eaLnBrk="1" hangingPunct="1"/>
            <a:r>
              <a:rPr lang="en-US" altLang="en-US" smtClean="0"/>
              <a:t>Black-Box Search Algorithms</a:t>
            </a:r>
            <a:endParaRPr lang="en-US" altLang="en-US" sz="4000" smtClean="0"/>
          </a:p>
        </p:txBody>
      </p:sp>
      <p:sp>
        <p:nvSpPr>
          <p:cNvPr id="15363" name="Rectangle 3"/>
          <p:cNvSpPr>
            <a:spLocks noGrp="1" noChangeArrowheads="1"/>
          </p:cNvSpPr>
          <p:nvPr>
            <p:ph type="body" idx="1"/>
          </p:nvPr>
        </p:nvSpPr>
        <p:spPr>
          <a:xfrm>
            <a:off x="1343025" y="1066800"/>
            <a:ext cx="7800975" cy="5029200"/>
          </a:xfrm>
        </p:spPr>
        <p:txBody>
          <a:bodyPr>
            <a:normAutofit fontScale="92500" lnSpcReduction="10000"/>
          </a:bodyPr>
          <a:lstStyle/>
          <a:p>
            <a:pPr>
              <a:defRPr/>
            </a:pPr>
            <a:endParaRPr lang="en-US" dirty="0" smtClean="0"/>
          </a:p>
          <a:p>
            <a:pPr>
              <a:defRPr/>
            </a:pPr>
            <a:endParaRPr lang="en-US" dirty="0"/>
          </a:p>
          <a:p>
            <a:pPr>
              <a:defRPr/>
            </a:pPr>
            <a:r>
              <a:rPr lang="en-US" dirty="0" smtClean="0"/>
              <a:t>Many complex real-world problems can be formulated as </a:t>
            </a:r>
            <a:r>
              <a:rPr lang="en-US" i="1" dirty="0" smtClean="0"/>
              <a:t>generate-and-test</a:t>
            </a:r>
            <a:r>
              <a:rPr lang="en-US" dirty="0" smtClean="0"/>
              <a:t> problems</a:t>
            </a:r>
          </a:p>
          <a:p>
            <a:pPr>
              <a:defRPr/>
            </a:pPr>
            <a:endParaRPr lang="en-US" dirty="0"/>
          </a:p>
          <a:p>
            <a:pPr>
              <a:defRPr/>
            </a:pPr>
            <a:r>
              <a:rPr lang="en-US" dirty="0" smtClean="0"/>
              <a:t>Black-Box Search Algorithms (BBSAs) iteratively generate trial solutions employing solely the information gained from previous trial solutions, but no explicit problem knowledge</a:t>
            </a:r>
          </a:p>
        </p:txBody>
      </p:sp>
    </p:spTree>
  </p:cSld>
  <p:clrMapOvr>
    <a:masterClrMapping/>
  </p:clrMapOvr>
  <p:transition>
    <p:push dir="u"/>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343025" y="0"/>
            <a:ext cx="7800975" cy="952500"/>
          </a:xfrm>
        </p:spPr>
        <p:txBody>
          <a:bodyPr/>
          <a:lstStyle/>
          <a:p>
            <a:pPr eaLnBrk="1" hangingPunct="1"/>
            <a:r>
              <a:rPr lang="en-US" altLang="en-US" sz="4000" smtClean="0"/>
              <a:t>Practitioner’s Dilemma</a:t>
            </a:r>
          </a:p>
        </p:txBody>
      </p:sp>
      <p:sp>
        <p:nvSpPr>
          <p:cNvPr id="15363" name="Rectangle 3"/>
          <p:cNvSpPr>
            <a:spLocks noGrp="1" noChangeArrowheads="1"/>
          </p:cNvSpPr>
          <p:nvPr>
            <p:ph type="body" idx="1"/>
          </p:nvPr>
        </p:nvSpPr>
        <p:spPr>
          <a:xfrm>
            <a:off x="1343025" y="1676400"/>
            <a:ext cx="7800975" cy="4419600"/>
          </a:xfrm>
        </p:spPr>
        <p:txBody>
          <a:bodyPr>
            <a:normAutofit fontScale="92500" lnSpcReduction="10000"/>
          </a:bodyPr>
          <a:lstStyle/>
          <a:p>
            <a:pPr marL="514350" indent="-514350">
              <a:buFont typeface="+mj-lt"/>
              <a:buAutoNum type="arabicPeriod"/>
              <a:defRPr/>
            </a:pPr>
            <a:r>
              <a:rPr lang="en-US" dirty="0" smtClean="0"/>
              <a:t>How to decide for given real-world problem whether beneficial to formulate as black-box search problem?</a:t>
            </a:r>
          </a:p>
          <a:p>
            <a:pPr marL="514350" indent="-514350">
              <a:buFont typeface="+mj-lt"/>
              <a:buAutoNum type="arabicPeriod"/>
              <a:defRPr/>
            </a:pPr>
            <a:r>
              <a:rPr lang="en-US" dirty="0" smtClean="0"/>
              <a:t>How to formulate real-world problem as black-box search problem?</a:t>
            </a:r>
          </a:p>
          <a:p>
            <a:pPr marL="514350" indent="-514350">
              <a:buFont typeface="+mj-lt"/>
              <a:buAutoNum type="arabicPeriod"/>
              <a:defRPr/>
            </a:pPr>
            <a:r>
              <a:rPr lang="en-US" dirty="0" smtClean="0"/>
              <a:t>How to select/create BBSA?</a:t>
            </a:r>
          </a:p>
          <a:p>
            <a:pPr marL="514350" indent="-514350">
              <a:buFont typeface="+mj-lt"/>
              <a:buAutoNum type="arabicPeriod"/>
              <a:defRPr/>
            </a:pPr>
            <a:r>
              <a:rPr lang="en-US" dirty="0" smtClean="0"/>
              <a:t>How to configure BBSA?</a:t>
            </a:r>
          </a:p>
          <a:p>
            <a:pPr marL="514350" indent="-514350">
              <a:buFont typeface="+mj-lt"/>
              <a:buAutoNum type="arabicPeriod"/>
              <a:defRPr/>
            </a:pPr>
            <a:r>
              <a:rPr lang="en-US" dirty="0" smtClean="0"/>
              <a:t>How to interpret result?</a:t>
            </a:r>
          </a:p>
          <a:p>
            <a:pPr marL="514350" indent="-514350">
              <a:buFont typeface="+mj-lt"/>
              <a:buAutoNum type="arabicPeriod"/>
              <a:defRPr/>
            </a:pPr>
            <a:r>
              <a:rPr lang="en-US" dirty="0" smtClean="0"/>
              <a:t>All of the above are interdependent!</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15363">
                                            <p:txEl>
                                              <p:pRg st="2" end="2"/>
                                            </p:txEl>
                                          </p:spTgt>
                                        </p:tgtEl>
                                        <p:attrNameLst>
                                          <p:attrName>style.color</p:attrName>
                                        </p:attrNameLst>
                                      </p:cBhvr>
                                      <p:to>
                                        <a:srgbClr val="CA1002"/>
                                      </p:to>
                                    </p:animClr>
                                    <p:animClr clrSpc="rgb" dir="cw">
                                      <p:cBhvr>
                                        <p:cTn id="7" dur="500" fill="hold"/>
                                        <p:tgtEl>
                                          <p:spTgt spid="15363">
                                            <p:txEl>
                                              <p:pRg st="2" end="2"/>
                                            </p:txEl>
                                          </p:spTgt>
                                        </p:tgtEl>
                                        <p:attrNameLst>
                                          <p:attrName>fillcolor</p:attrName>
                                        </p:attrNameLst>
                                      </p:cBhvr>
                                      <p:to>
                                        <a:srgbClr val="CA1002"/>
                                      </p:to>
                                    </p:animClr>
                                    <p:set>
                                      <p:cBhvr>
                                        <p:cTn id="8" dur="500" fill="hold"/>
                                        <p:tgtEl>
                                          <p:spTgt spid="15363">
                                            <p:txEl>
                                              <p:pRg st="2" end="2"/>
                                            </p:txEl>
                                          </p:spTgt>
                                        </p:tgtEl>
                                        <p:attrNameLst>
                                          <p:attrName>fill.type</p:attrName>
                                        </p:attrNameLst>
                                      </p:cBhvr>
                                      <p:to>
                                        <p:strVal val="solid"/>
                                      </p:to>
                                    </p:set>
                                    <p:set>
                                      <p:cBhvr>
                                        <p:cTn id="9" dur="500" fill="hold"/>
                                        <p:tgtEl>
                                          <p:spTgt spid="15363">
                                            <p:txEl>
                                              <p:pRg st="2" end="2"/>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15363">
                                            <p:txEl>
                                              <p:pRg st="3" end="3"/>
                                            </p:txEl>
                                          </p:spTgt>
                                        </p:tgtEl>
                                        <p:attrNameLst>
                                          <p:attrName>style.color</p:attrName>
                                        </p:attrNameLst>
                                      </p:cBhvr>
                                      <p:to>
                                        <a:srgbClr val="CA1002"/>
                                      </p:to>
                                    </p:animClr>
                                    <p:animClr clrSpc="rgb" dir="cw">
                                      <p:cBhvr>
                                        <p:cTn id="12" dur="500" fill="hold"/>
                                        <p:tgtEl>
                                          <p:spTgt spid="15363">
                                            <p:txEl>
                                              <p:pRg st="3" end="3"/>
                                            </p:txEl>
                                          </p:spTgt>
                                        </p:tgtEl>
                                        <p:attrNameLst>
                                          <p:attrName>fillcolor</p:attrName>
                                        </p:attrNameLst>
                                      </p:cBhvr>
                                      <p:to>
                                        <a:srgbClr val="CA1002"/>
                                      </p:to>
                                    </p:animClr>
                                    <p:set>
                                      <p:cBhvr>
                                        <p:cTn id="13" dur="500" fill="hold"/>
                                        <p:tgtEl>
                                          <p:spTgt spid="15363">
                                            <p:txEl>
                                              <p:pRg st="3" end="3"/>
                                            </p:txEl>
                                          </p:spTgt>
                                        </p:tgtEl>
                                        <p:attrNameLst>
                                          <p:attrName>fill.type</p:attrName>
                                        </p:attrNameLst>
                                      </p:cBhvr>
                                      <p:to>
                                        <p:strVal val="solid"/>
                                      </p:to>
                                    </p:set>
                                    <p:set>
                                      <p:cBhvr>
                                        <p:cTn id="14" dur="500" fill="hold"/>
                                        <p:tgtEl>
                                          <p:spTgt spid="1536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US" altLang="en-US" smtClean="0"/>
              <a:t>Theory-Practice Gap</a:t>
            </a:r>
          </a:p>
        </p:txBody>
      </p:sp>
      <p:sp>
        <p:nvSpPr>
          <p:cNvPr id="3" name="Content Placeholder 2"/>
          <p:cNvSpPr>
            <a:spLocks noGrp="1"/>
          </p:cNvSpPr>
          <p:nvPr>
            <p:ph idx="1"/>
          </p:nvPr>
        </p:nvSpPr>
        <p:spPr/>
        <p:txBody>
          <a:bodyPr>
            <a:normAutofit lnSpcReduction="10000"/>
          </a:bodyPr>
          <a:lstStyle/>
          <a:p>
            <a:pPr>
              <a:defRPr/>
            </a:pPr>
            <a:r>
              <a:rPr lang="en-US" dirty="0" smtClean="0"/>
              <a:t>While BBSAs, including EAs, steadily are improving in scope and performance, their impact on routine real-world problem solving remains underwhelming</a:t>
            </a:r>
          </a:p>
          <a:p>
            <a:pPr>
              <a:defRPr/>
            </a:pPr>
            <a:r>
              <a:rPr lang="en-US" dirty="0" smtClean="0"/>
              <a:t>A scalable solution enabling domain-expert practitioners to routinely solve real-world problems with BBSAs is needed</a:t>
            </a:r>
          </a:p>
        </p:txBody>
      </p:sp>
    </p:spTree>
  </p:cSld>
  <p:clrMapOvr>
    <a:masterClrMapping/>
  </p:clrMapOvr>
  <p:transition>
    <p:push dir="u"/>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Two typical real-world problem categories</a:t>
            </a:r>
            <a:endParaRPr lang="en-US" dirty="0"/>
          </a:p>
        </p:txBody>
      </p:sp>
      <p:sp>
        <p:nvSpPr>
          <p:cNvPr id="3" name="Content Placeholder 2"/>
          <p:cNvSpPr>
            <a:spLocks noGrp="1"/>
          </p:cNvSpPr>
          <p:nvPr>
            <p:ph idx="1"/>
          </p:nvPr>
        </p:nvSpPr>
        <p:spPr>
          <a:xfrm>
            <a:off x="566738" y="2057400"/>
            <a:ext cx="8001000" cy="3962400"/>
          </a:xfrm>
        </p:spPr>
        <p:txBody>
          <a:bodyPr/>
          <a:lstStyle/>
          <a:p>
            <a:pPr>
              <a:defRPr/>
            </a:pPr>
            <a:r>
              <a:rPr lang="en-US" dirty="0" smtClean="0"/>
              <a:t>Solving a single-instance problem:</a:t>
            </a:r>
          </a:p>
          <a:p>
            <a:pPr marL="0" indent="0">
              <a:buFont typeface="Wingdings" panose="05000000000000000000" pitchFamily="2" charset="2"/>
              <a:buNone/>
              <a:defRPr/>
            </a:pPr>
            <a:r>
              <a:rPr lang="en-US" dirty="0" smtClean="0"/>
              <a:t>	</a:t>
            </a:r>
            <a:r>
              <a:rPr lang="en-US" i="1" dirty="0" smtClean="0"/>
              <a:t>automated BBSA selection</a:t>
            </a:r>
          </a:p>
          <a:p>
            <a:pPr>
              <a:defRPr/>
            </a:pPr>
            <a:endParaRPr lang="en-US" dirty="0"/>
          </a:p>
          <a:p>
            <a:pPr>
              <a:defRPr/>
            </a:pPr>
            <a:r>
              <a:rPr lang="en-US" dirty="0" smtClean="0"/>
              <a:t>Repeatedly solving instances of a problem class: </a:t>
            </a:r>
          </a:p>
          <a:p>
            <a:pPr marL="0" indent="0">
              <a:buFont typeface="Wingdings" panose="05000000000000000000" pitchFamily="2" charset="2"/>
              <a:buNone/>
              <a:defRPr/>
            </a:pPr>
            <a:r>
              <a:rPr lang="en-US" dirty="0"/>
              <a:t>	</a:t>
            </a:r>
            <a:r>
              <a:rPr lang="en-US" i="1" dirty="0" smtClean="0"/>
              <a:t>evolve custom BBSA</a:t>
            </a:r>
            <a:endParaRPr lang="en-US" i="1"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622425" y="479425"/>
            <a:ext cx="7064375" cy="4365625"/>
          </a:xfrm>
        </p:spPr>
        <p:txBody>
          <a:bodyPr/>
          <a:lstStyle/>
          <a:p>
            <a:r>
              <a:rPr lang="en-US" altLang="en-US" b="1" smtClean="0"/>
              <a:t>Part I: Solving Single-Instance Problems Employing Automated BBSA Selection</a:t>
            </a:r>
          </a:p>
        </p:txBody>
      </p:sp>
    </p:spTree>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Grp="1" noChangeAspect="1"/>
          </p:cNvGraphicFramePr>
          <p:nvPr>
            <p:ph/>
          </p:nvPr>
        </p:nvGraphicFramePr>
        <p:xfrm>
          <a:off x="3175" y="0"/>
          <a:ext cx="9096375" cy="6850063"/>
        </p:xfrm>
        <a:graphic>
          <a:graphicData uri="http://schemas.openxmlformats.org/presentationml/2006/ole">
            <mc:AlternateContent xmlns:mc="http://schemas.openxmlformats.org/markup-compatibility/2006">
              <mc:Choice xmlns:v="urn:schemas-microsoft-com:vml" Requires="v">
                <p:oleObj spid="_x0000_s1033" name="Document" r:id="rId3" imgW="5490297" imgH="4134303" progId="Word.Document.8">
                  <p:embed/>
                </p:oleObj>
              </mc:Choice>
              <mc:Fallback>
                <p:oleObj name="Document" r:id="rId3" imgW="5490297" imgH="4134303"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9096375"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push dir="u"/>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en-US" altLang="en-US" smtClean="0"/>
              <a:t>Requirements</a:t>
            </a:r>
          </a:p>
        </p:txBody>
      </p:sp>
      <p:sp>
        <p:nvSpPr>
          <p:cNvPr id="3" name="Content Placeholder 2"/>
          <p:cNvSpPr>
            <a:spLocks noGrp="1"/>
          </p:cNvSpPr>
          <p:nvPr>
            <p:ph idx="1"/>
          </p:nvPr>
        </p:nvSpPr>
        <p:spPr/>
        <p:txBody>
          <a:bodyPr/>
          <a:lstStyle/>
          <a:p>
            <a:pPr marL="514350" indent="-514350">
              <a:buFont typeface="+mj-lt"/>
              <a:buAutoNum type="arabicPeriod"/>
              <a:defRPr/>
            </a:pPr>
            <a:r>
              <a:rPr lang="en-US" dirty="0" smtClean="0"/>
              <a:t>Need diverse set of high-performance BBSAs</a:t>
            </a:r>
          </a:p>
          <a:p>
            <a:pPr marL="514350" indent="-514350">
              <a:buFont typeface="+mj-lt"/>
              <a:buAutoNum type="arabicPeriod"/>
              <a:defRPr/>
            </a:pPr>
            <a:r>
              <a:rPr lang="en-US" dirty="0" smtClean="0"/>
              <a:t>Need automated approach to select most appropriate BBSA from set for a given problem</a:t>
            </a:r>
          </a:p>
          <a:p>
            <a:pPr marL="514350" indent="-514350">
              <a:buFont typeface="+mj-lt"/>
              <a:buAutoNum type="arabicPeriod"/>
              <a:defRPr/>
            </a:pPr>
            <a:r>
              <a:rPr lang="en-US" dirty="0" smtClean="0"/>
              <a:t>Need automated approach to configure selected BBSA</a:t>
            </a:r>
          </a:p>
          <a:p>
            <a:pPr>
              <a:defRPr/>
            </a:pPr>
            <a:endParaRPr 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CA100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r>
              <a:rPr lang="en-US" altLang="en-US" smtClean="0"/>
              <a:t>Automated BBSA Selection</a:t>
            </a:r>
          </a:p>
        </p:txBody>
      </p:sp>
      <p:sp>
        <p:nvSpPr>
          <p:cNvPr id="193539" name="Content Placeholder 2"/>
          <p:cNvSpPr>
            <a:spLocks noGrp="1"/>
          </p:cNvSpPr>
          <p:nvPr>
            <p:ph idx="1"/>
          </p:nvPr>
        </p:nvSpPr>
        <p:spPr>
          <a:xfrm>
            <a:off x="609600" y="1676400"/>
            <a:ext cx="8448675" cy="4816475"/>
          </a:xfrm>
        </p:spPr>
        <p:txBody>
          <a:bodyPr/>
          <a:lstStyle/>
          <a:p>
            <a:pPr marL="514350" indent="-514350">
              <a:buFont typeface="Verdana" panose="020B0604030504040204" pitchFamily="34" charset="0"/>
              <a:buAutoNum type="arabicPeriod"/>
            </a:pPr>
            <a:r>
              <a:rPr lang="en-US" altLang="en-US" smtClean="0"/>
              <a:t>Given a set of BBSAs, a priori evolve a set of benchmark functions which cluster the BBSAs by performance</a:t>
            </a:r>
          </a:p>
          <a:p>
            <a:pPr marL="514350" indent="-514350">
              <a:buFont typeface="Verdana" panose="020B0604030504040204" pitchFamily="34" charset="0"/>
              <a:buAutoNum type="arabicPeriod"/>
            </a:pPr>
            <a:r>
              <a:rPr lang="en-US" altLang="en-US" smtClean="0"/>
              <a:t>Given a real-world problem, create a surrogate fitness function</a:t>
            </a:r>
          </a:p>
          <a:p>
            <a:pPr marL="514350" indent="-514350">
              <a:buFont typeface="Verdana" panose="020B0604030504040204" pitchFamily="34" charset="0"/>
              <a:buAutoNum type="arabicPeriod"/>
            </a:pPr>
            <a:r>
              <a:rPr lang="en-US" altLang="en-US" smtClean="0"/>
              <a:t>Find the benchmark function most similar to the surrogate</a:t>
            </a:r>
          </a:p>
          <a:p>
            <a:pPr marL="514350" indent="-514350">
              <a:buFont typeface="Verdana" panose="020B0604030504040204" pitchFamily="34" charset="0"/>
              <a:buAutoNum type="arabicPeriod"/>
            </a:pPr>
            <a:r>
              <a:rPr lang="en-US" altLang="en-US" smtClean="0"/>
              <a:t>Execute the corresponding BBSA on the real-world problem</a:t>
            </a:r>
          </a:p>
        </p:txBody>
      </p:sp>
    </p:spTree>
  </p:cSld>
  <p:clrMapOvr>
    <a:masterClrMapping/>
  </p:clrMapOvr>
  <p:transition>
    <p:push dir="u"/>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957263" y="430213"/>
            <a:ext cx="7742237" cy="676275"/>
          </a:xfrm>
          <a:prstGeom prst="rect">
            <a:avLst/>
          </a:prstGeom>
          <a:noFill/>
        </p:spPr>
        <p:txBody>
          <a:bodyPr>
            <a:spAutoFit/>
          </a:bodyPr>
          <a:lstStyle/>
          <a:p>
            <a:pPr>
              <a:defRPr/>
            </a:pPr>
            <a:r>
              <a:rPr lang="en-US" sz="3800" dirty="0">
                <a:latin typeface="+mj-lt"/>
              </a:rPr>
              <a:t>A Priori, Once Per BBSA Set</a:t>
            </a:r>
          </a:p>
        </p:txBody>
      </p:sp>
      <p:grpSp>
        <p:nvGrpSpPr>
          <p:cNvPr id="194563" name="Group 1"/>
          <p:cNvGrpSpPr>
            <a:grpSpLocks/>
          </p:cNvGrpSpPr>
          <p:nvPr/>
        </p:nvGrpSpPr>
        <p:grpSpPr bwMode="auto">
          <a:xfrm>
            <a:off x="685800" y="1763713"/>
            <a:ext cx="7848600" cy="4332287"/>
            <a:chOff x="1447800" y="799362"/>
            <a:chExt cx="7573282" cy="5449037"/>
          </a:xfrm>
        </p:grpSpPr>
        <p:sp>
          <p:nvSpPr>
            <p:cNvPr id="194564" name="Oval 4"/>
            <p:cNvSpPr>
              <a:spLocks noChangeArrowheads="1"/>
            </p:cNvSpPr>
            <p:nvPr/>
          </p:nvSpPr>
          <p:spPr bwMode="auto">
            <a:xfrm>
              <a:off x="3340648" y="3022063"/>
              <a:ext cx="3007476" cy="128919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Benchmark Generator</a:t>
              </a:r>
            </a:p>
          </p:txBody>
        </p:sp>
        <p:grpSp>
          <p:nvGrpSpPr>
            <p:cNvPr id="194565" name="Group 6"/>
            <p:cNvGrpSpPr>
              <a:grpSpLocks/>
            </p:cNvGrpSpPr>
            <p:nvPr/>
          </p:nvGrpSpPr>
          <p:grpSpPr bwMode="auto">
            <a:xfrm>
              <a:off x="1447800" y="799362"/>
              <a:ext cx="7573282" cy="1499338"/>
              <a:chOff x="14482917" y="24600310"/>
              <a:chExt cx="9949600" cy="1710813"/>
            </a:xfrm>
          </p:grpSpPr>
          <p:sp>
            <p:nvSpPr>
              <p:cNvPr id="194583" name="Rectangle 7"/>
              <p:cNvSpPr>
                <a:spLocks noChangeArrowheads="1"/>
              </p:cNvSpPr>
              <p:nvPr/>
            </p:nvSpPr>
            <p:spPr bwMode="auto">
              <a:xfrm>
                <a:off x="14482917" y="24600310"/>
                <a:ext cx="9949600" cy="1710813"/>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a:endParaRPr lang="en-US" altLang="en-US" sz="3600"/>
              </a:p>
            </p:txBody>
          </p:sp>
          <p:sp>
            <p:nvSpPr>
              <p:cNvPr id="194584" name="Oval 8"/>
              <p:cNvSpPr>
                <a:spLocks noChangeArrowheads="1"/>
              </p:cNvSpPr>
              <p:nvPr/>
            </p:nvSpPr>
            <p:spPr bwMode="auto">
              <a:xfrm>
                <a:off x="14845173"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latin typeface="Arial" panose="020B0604020202020204" pitchFamily="34" charset="0"/>
                  </a:rPr>
                  <a:t>1</a:t>
                </a:r>
              </a:p>
            </p:txBody>
          </p:sp>
          <p:sp>
            <p:nvSpPr>
              <p:cNvPr id="194585" name="Oval 9"/>
              <p:cNvSpPr>
                <a:spLocks noChangeArrowheads="1"/>
              </p:cNvSpPr>
              <p:nvPr/>
            </p:nvSpPr>
            <p:spPr bwMode="auto">
              <a:xfrm>
                <a:off x="17716500"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t>2</a:t>
                </a:r>
                <a:endParaRPr lang="en-US" altLang="en-US" sz="2800" baseline="-25000">
                  <a:latin typeface="Arial" panose="020B0604020202020204" pitchFamily="34" charset="0"/>
                </a:endParaRPr>
              </a:p>
            </p:txBody>
          </p:sp>
          <p:sp>
            <p:nvSpPr>
              <p:cNvPr id="194586" name="Oval 10"/>
              <p:cNvSpPr>
                <a:spLocks noChangeArrowheads="1"/>
              </p:cNvSpPr>
              <p:nvPr/>
            </p:nvSpPr>
            <p:spPr bwMode="auto">
              <a:xfrm>
                <a:off x="21554777"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t>n</a:t>
                </a:r>
                <a:endParaRPr lang="en-US" altLang="en-US" sz="2800" baseline="-25000">
                  <a:latin typeface="Arial" panose="020B0604020202020204" pitchFamily="34" charset="0"/>
                </a:endParaRPr>
              </a:p>
            </p:txBody>
          </p:sp>
          <p:sp>
            <p:nvSpPr>
              <p:cNvPr id="194587" name="TextBox 11"/>
              <p:cNvSpPr txBox="1">
                <a:spLocks noChangeArrowheads="1"/>
              </p:cNvSpPr>
              <p:nvPr/>
            </p:nvSpPr>
            <p:spPr bwMode="auto">
              <a:xfrm>
                <a:off x="20726989" y="25027398"/>
                <a:ext cx="10296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altLang="en-US" sz="3600"/>
                  <a:t>…</a:t>
                </a:r>
              </a:p>
            </p:txBody>
          </p:sp>
        </p:grpSp>
        <p:grpSp>
          <p:nvGrpSpPr>
            <p:cNvPr id="194566" name="Group 12"/>
            <p:cNvGrpSpPr>
              <a:grpSpLocks/>
            </p:cNvGrpSpPr>
            <p:nvPr/>
          </p:nvGrpSpPr>
          <p:grpSpPr bwMode="auto">
            <a:xfrm>
              <a:off x="1447800" y="5054600"/>
              <a:ext cx="7573282" cy="1193799"/>
              <a:chOff x="14285056" y="27199100"/>
              <a:chExt cx="14845415" cy="1619249"/>
            </a:xfrm>
          </p:grpSpPr>
          <p:sp>
            <p:nvSpPr>
              <p:cNvPr id="194569" name="Rectangle 13"/>
              <p:cNvSpPr>
                <a:spLocks noChangeArrowheads="1"/>
              </p:cNvSpPr>
              <p:nvPr/>
            </p:nvSpPr>
            <p:spPr bwMode="auto">
              <a:xfrm>
                <a:off x="14285056" y="27199100"/>
                <a:ext cx="14845415" cy="161924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grpSp>
            <p:nvGrpSpPr>
              <p:cNvPr id="194570" name="Group 14"/>
              <p:cNvGrpSpPr>
                <a:grpSpLocks/>
              </p:cNvGrpSpPr>
              <p:nvPr/>
            </p:nvGrpSpPr>
            <p:grpSpPr bwMode="auto">
              <a:xfrm>
                <a:off x="14583797" y="27379458"/>
                <a:ext cx="4230654" cy="1261909"/>
                <a:chOff x="14583797" y="27379458"/>
                <a:chExt cx="4230654" cy="1261909"/>
              </a:xfrm>
            </p:grpSpPr>
            <p:sp>
              <p:nvSpPr>
                <p:cNvPr id="194580" name="Rectangle 24"/>
                <p:cNvSpPr>
                  <a:spLocks noChangeArrowheads="1"/>
                </p:cNvSpPr>
                <p:nvPr/>
              </p:nvSpPr>
              <p:spPr bwMode="auto">
                <a:xfrm>
                  <a:off x="14583797" y="27379458"/>
                  <a:ext cx="4230654"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81" name="Oval 25"/>
                <p:cNvSpPr>
                  <a:spLocks noChangeArrowheads="1"/>
                </p:cNvSpPr>
                <p:nvPr/>
              </p:nvSpPr>
              <p:spPr bwMode="auto">
                <a:xfrm>
                  <a:off x="14583797" y="27526943"/>
                  <a:ext cx="2663764"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latin typeface="Arial" panose="020B0604020202020204" pitchFamily="34" charset="0"/>
                    </a:rPr>
                    <a:t>1</a:t>
                  </a:r>
                </a:p>
              </p:txBody>
            </p:sp>
            <p:sp>
              <p:nvSpPr>
                <p:cNvPr id="194582" name="Rectangle 26"/>
                <p:cNvSpPr>
                  <a:spLocks noChangeArrowheads="1"/>
                </p:cNvSpPr>
                <p:nvPr/>
              </p:nvSpPr>
              <p:spPr bwMode="auto">
                <a:xfrm>
                  <a:off x="17444576" y="27656913"/>
                  <a:ext cx="1259455"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BP</a:t>
                  </a:r>
                  <a:r>
                    <a:rPr lang="en-US" altLang="en-US" baseline="-25000">
                      <a:latin typeface="Arial" panose="020B0604020202020204" pitchFamily="34" charset="0"/>
                    </a:rPr>
                    <a:t>1</a:t>
                  </a:r>
                </a:p>
              </p:txBody>
            </p:sp>
          </p:grpSp>
          <p:grpSp>
            <p:nvGrpSpPr>
              <p:cNvPr id="194571" name="Group 15"/>
              <p:cNvGrpSpPr>
                <a:grpSpLocks/>
              </p:cNvGrpSpPr>
              <p:nvPr/>
            </p:nvGrpSpPr>
            <p:grpSpPr bwMode="auto">
              <a:xfrm>
                <a:off x="19109761" y="27379458"/>
                <a:ext cx="4158289" cy="1261909"/>
                <a:chOff x="14656161" y="27379458"/>
                <a:chExt cx="4158289" cy="1261909"/>
              </a:xfrm>
            </p:grpSpPr>
            <p:sp>
              <p:nvSpPr>
                <p:cNvPr id="194577" name="Rectangle 21"/>
                <p:cNvSpPr>
                  <a:spLocks noChangeArrowheads="1"/>
                </p:cNvSpPr>
                <p:nvPr/>
              </p:nvSpPr>
              <p:spPr bwMode="auto">
                <a:xfrm>
                  <a:off x="14656161" y="27379458"/>
                  <a:ext cx="4158289"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78" name="Oval 22"/>
                <p:cNvSpPr>
                  <a:spLocks noChangeArrowheads="1"/>
                </p:cNvSpPr>
                <p:nvPr/>
              </p:nvSpPr>
              <p:spPr bwMode="auto">
                <a:xfrm>
                  <a:off x="14656161" y="27526943"/>
                  <a:ext cx="2598006"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t>2</a:t>
                  </a:r>
                  <a:endParaRPr lang="en-US" altLang="en-US" baseline="-25000">
                    <a:latin typeface="Arial" panose="020B0604020202020204" pitchFamily="34" charset="0"/>
                  </a:endParaRPr>
                </a:p>
              </p:txBody>
            </p:sp>
            <p:sp>
              <p:nvSpPr>
                <p:cNvPr id="194579" name="Rectangle 23"/>
                <p:cNvSpPr>
                  <a:spLocks noChangeArrowheads="1"/>
                </p:cNvSpPr>
                <p:nvPr/>
              </p:nvSpPr>
              <p:spPr bwMode="auto">
                <a:xfrm>
                  <a:off x="17444576" y="27656913"/>
                  <a:ext cx="1186324"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1600">
                      <a:latin typeface="Arial" panose="020B0604020202020204" pitchFamily="34" charset="0"/>
                    </a:rPr>
                    <a:t>BP</a:t>
                  </a:r>
                  <a:r>
                    <a:rPr lang="en-US" altLang="en-US" sz="1600" baseline="-25000"/>
                    <a:t>2</a:t>
                  </a:r>
                  <a:endParaRPr lang="en-US" altLang="en-US" sz="1600" baseline="-25000">
                    <a:latin typeface="Arial" panose="020B0604020202020204" pitchFamily="34" charset="0"/>
                  </a:endParaRPr>
                </a:p>
              </p:txBody>
            </p:sp>
          </p:grpSp>
          <p:grpSp>
            <p:nvGrpSpPr>
              <p:cNvPr id="194572" name="Group 16"/>
              <p:cNvGrpSpPr>
                <a:grpSpLocks/>
              </p:cNvGrpSpPr>
              <p:nvPr/>
            </p:nvGrpSpPr>
            <p:grpSpPr bwMode="auto">
              <a:xfrm>
                <a:off x="24168366" y="27379458"/>
                <a:ext cx="4257910" cy="1261909"/>
                <a:chOff x="14556539" y="27379458"/>
                <a:chExt cx="4257910" cy="1261909"/>
              </a:xfrm>
            </p:grpSpPr>
            <p:sp>
              <p:nvSpPr>
                <p:cNvPr id="194574" name="Rectangle 18"/>
                <p:cNvSpPr>
                  <a:spLocks noChangeArrowheads="1"/>
                </p:cNvSpPr>
                <p:nvPr/>
              </p:nvSpPr>
              <p:spPr bwMode="auto">
                <a:xfrm>
                  <a:off x="14556539" y="27379458"/>
                  <a:ext cx="4257910"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75" name="Oval 19"/>
                <p:cNvSpPr>
                  <a:spLocks noChangeArrowheads="1"/>
                </p:cNvSpPr>
                <p:nvPr/>
              </p:nvSpPr>
              <p:spPr bwMode="auto">
                <a:xfrm>
                  <a:off x="14556539" y="27526943"/>
                  <a:ext cx="2607574"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t>n</a:t>
                  </a:r>
                  <a:endParaRPr lang="en-US" altLang="en-US" baseline="-25000">
                    <a:latin typeface="Arial" panose="020B0604020202020204" pitchFamily="34" charset="0"/>
                  </a:endParaRPr>
                </a:p>
              </p:txBody>
            </p:sp>
            <p:sp>
              <p:nvSpPr>
                <p:cNvPr id="194576" name="Rectangle 20"/>
                <p:cNvSpPr>
                  <a:spLocks noChangeArrowheads="1"/>
                </p:cNvSpPr>
                <p:nvPr/>
              </p:nvSpPr>
              <p:spPr bwMode="auto">
                <a:xfrm>
                  <a:off x="17444358" y="27656913"/>
                  <a:ext cx="1186540"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BP</a:t>
                  </a:r>
                  <a:r>
                    <a:rPr lang="en-US" altLang="en-US" baseline="-25000"/>
                    <a:t>n</a:t>
                  </a:r>
                  <a:endParaRPr lang="en-US" altLang="en-US" baseline="-25000">
                    <a:latin typeface="Arial" panose="020B0604020202020204" pitchFamily="34" charset="0"/>
                  </a:endParaRPr>
                </a:p>
              </p:txBody>
            </p:sp>
          </p:grpSp>
          <p:sp>
            <p:nvSpPr>
              <p:cNvPr id="194573" name="TextBox 17"/>
              <p:cNvSpPr txBox="1">
                <a:spLocks noChangeArrowheads="1"/>
              </p:cNvSpPr>
              <p:nvPr/>
            </p:nvSpPr>
            <p:spPr bwMode="auto">
              <a:xfrm>
                <a:off x="23396626" y="27656913"/>
                <a:ext cx="771741" cy="87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altLang="en-US" sz="3600"/>
                  <a:t>…</a:t>
                </a:r>
              </a:p>
            </p:txBody>
          </p:sp>
        </p:grpSp>
        <p:cxnSp>
          <p:nvCxnSpPr>
            <p:cNvPr id="194567" name="Curved Connector 84"/>
            <p:cNvCxnSpPr>
              <a:cxnSpLocks noChangeShapeType="1"/>
              <a:stCxn id="194583" idx="2"/>
              <a:endCxn id="194564" idx="2"/>
            </p:cNvCxnSpPr>
            <p:nvPr/>
          </p:nvCxnSpPr>
          <p:spPr bwMode="auto">
            <a:xfrm rot="5400000">
              <a:off x="3603564" y="2035785"/>
              <a:ext cx="1367962" cy="1893793"/>
            </a:xfrm>
            <a:prstGeom prst="curvedConnector4">
              <a:avLst>
                <a:gd name="adj1" fmla="val 26440"/>
                <a:gd name="adj2" fmla="val 112069"/>
              </a:avLst>
            </a:prstGeom>
            <a:noFill/>
            <a:ln w="25400" algn="ctr">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194568" name="Curved Connector 88"/>
            <p:cNvCxnSpPr>
              <a:cxnSpLocks noChangeShapeType="1"/>
              <a:stCxn id="194564" idx="6"/>
            </p:cNvCxnSpPr>
            <p:nvPr/>
          </p:nvCxnSpPr>
          <p:spPr bwMode="auto">
            <a:xfrm flipH="1">
              <a:off x="5433889" y="3666662"/>
              <a:ext cx="914235" cy="1387938"/>
            </a:xfrm>
            <a:prstGeom prst="curvedConnector4">
              <a:avLst>
                <a:gd name="adj1" fmla="val -25005"/>
                <a:gd name="adj2" fmla="val 73222"/>
              </a:avLst>
            </a:prstGeom>
            <a:noFill/>
            <a:ln w="25400" algn="ctr">
              <a:solidFill>
                <a:schemeClr val="tx1"/>
              </a:solidFill>
              <a:round/>
              <a:headEnd/>
              <a:tailEnd type="stealth" w="lg" len="lg"/>
            </a:ln>
            <a:extLst>
              <a:ext uri="{909E8E84-426E-40DD-AFC4-6F175D3DCCD1}">
                <a14:hiddenFill xmlns:a14="http://schemas.microsoft.com/office/drawing/2010/main">
                  <a:noFill/>
                </a14:hiddenFill>
              </a:ext>
            </a:extLst>
          </p:spPr>
        </p:cxnSp>
      </p:grpSp>
    </p:spTree>
  </p:cSld>
  <p:clrMapOvr>
    <a:masterClrMapping/>
  </p:clrMapOvr>
  <p:transition>
    <p:push dir="u"/>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295400" y="447675"/>
            <a:ext cx="7280275" cy="676275"/>
          </a:xfrm>
          <a:prstGeom prst="rect">
            <a:avLst/>
          </a:prstGeom>
          <a:noFill/>
        </p:spPr>
        <p:txBody>
          <a:bodyPr>
            <a:spAutoFit/>
          </a:bodyPr>
          <a:lstStyle/>
          <a:p>
            <a:pPr>
              <a:defRPr/>
            </a:pPr>
            <a:r>
              <a:rPr lang="en-US" sz="3800" dirty="0">
                <a:latin typeface="+mj-lt"/>
              </a:rPr>
              <a:t>Per Problem Instance</a:t>
            </a:r>
          </a:p>
        </p:txBody>
      </p:sp>
      <p:grpSp>
        <p:nvGrpSpPr>
          <p:cNvPr id="196611" name="Group 1"/>
          <p:cNvGrpSpPr>
            <a:grpSpLocks/>
          </p:cNvGrpSpPr>
          <p:nvPr/>
        </p:nvGrpSpPr>
        <p:grpSpPr bwMode="auto">
          <a:xfrm>
            <a:off x="609600" y="1752600"/>
            <a:ext cx="8305800" cy="4381500"/>
            <a:chOff x="1515702" y="799362"/>
            <a:chExt cx="7501235" cy="5493693"/>
          </a:xfrm>
        </p:grpSpPr>
        <p:sp>
          <p:nvSpPr>
            <p:cNvPr id="196613" name="Rectangle 143"/>
            <p:cNvSpPr>
              <a:spLocks noChangeAspect="1"/>
            </p:cNvSpPr>
            <p:nvPr/>
          </p:nvSpPr>
          <p:spPr bwMode="auto">
            <a:xfrm>
              <a:off x="1515702" y="799362"/>
              <a:ext cx="3683462"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Real-World Problem</a:t>
              </a:r>
            </a:p>
          </p:txBody>
        </p:sp>
        <p:sp>
          <p:nvSpPr>
            <p:cNvPr id="196614" name="Rectangle 29"/>
            <p:cNvSpPr>
              <a:spLocks noChangeAspect="1"/>
            </p:cNvSpPr>
            <p:nvPr/>
          </p:nvSpPr>
          <p:spPr bwMode="auto">
            <a:xfrm>
              <a:off x="2009442" y="2021251"/>
              <a:ext cx="3683462"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Sampling Mechanism</a:t>
              </a:r>
            </a:p>
          </p:txBody>
        </p:sp>
        <p:sp>
          <p:nvSpPr>
            <p:cNvPr id="196615" name="Rectangle 32"/>
            <p:cNvSpPr>
              <a:spLocks noChangeAspect="1"/>
            </p:cNvSpPr>
            <p:nvPr/>
          </p:nvSpPr>
          <p:spPr bwMode="auto">
            <a:xfrm>
              <a:off x="2576031" y="3232284"/>
              <a:ext cx="5246266"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Surrogate Objective Function</a:t>
              </a:r>
            </a:p>
          </p:txBody>
        </p:sp>
        <p:sp>
          <p:nvSpPr>
            <p:cNvPr id="196616" name="Rectangle 33"/>
            <p:cNvSpPr>
              <a:spLocks noChangeAspect="1"/>
            </p:cNvSpPr>
            <p:nvPr/>
          </p:nvSpPr>
          <p:spPr bwMode="auto">
            <a:xfrm>
              <a:off x="3044393" y="4480645"/>
              <a:ext cx="5246266"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Match with most “similar” BP</a:t>
              </a:r>
              <a:r>
                <a:rPr lang="en-US" altLang="en-US" sz="2800" baseline="-25000">
                  <a:latin typeface="Arial" panose="020B0604020202020204" pitchFamily="34" charset="0"/>
                </a:rPr>
                <a:t>k</a:t>
              </a:r>
              <a:endParaRPr lang="en-US" altLang="en-US" sz="2800">
                <a:latin typeface="Arial" panose="020B0604020202020204" pitchFamily="34" charset="0"/>
              </a:endParaRPr>
            </a:p>
          </p:txBody>
        </p:sp>
        <p:sp>
          <p:nvSpPr>
            <p:cNvPr id="196617" name="Rectangle 35"/>
            <p:cNvSpPr>
              <a:spLocks noChangeAspect="1"/>
            </p:cNvSpPr>
            <p:nvPr/>
          </p:nvSpPr>
          <p:spPr bwMode="auto">
            <a:xfrm>
              <a:off x="3357433" y="5696013"/>
              <a:ext cx="5659504"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Apply appropriate BBSA</a:t>
              </a:r>
              <a:r>
                <a:rPr lang="en-US" altLang="en-US" sz="2800" baseline="-25000">
                  <a:latin typeface="Arial" panose="020B0604020202020204" pitchFamily="34" charset="0"/>
                </a:rPr>
                <a:t>k</a:t>
              </a:r>
              <a:endParaRPr lang="en-US" altLang="en-US" sz="2800">
                <a:latin typeface="Arial" panose="020B0604020202020204" pitchFamily="34" charset="0"/>
              </a:endParaRPr>
            </a:p>
          </p:txBody>
        </p:sp>
        <p:cxnSp>
          <p:nvCxnSpPr>
            <p:cNvPr id="9" name="Curved Connector 8"/>
            <p:cNvCxnSpPr>
              <a:endCxn id="196614" idx="1"/>
            </p:cNvCxnSpPr>
            <p:nvPr/>
          </p:nvCxnSpPr>
          <p:spPr>
            <a:xfrm rot="16200000" flipH="1">
              <a:off x="1300514" y="1611691"/>
              <a:ext cx="923577" cy="493200"/>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1840589" y="2862701"/>
              <a:ext cx="921586" cy="493200"/>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Curved Connector 41"/>
            <p:cNvCxnSpPr/>
            <p:nvPr/>
          </p:nvCxnSpPr>
          <p:spPr>
            <a:xfrm rot="16200000" flipH="1">
              <a:off x="2386559" y="4136879"/>
              <a:ext cx="923577" cy="494634"/>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43" name="Curved Connector 42"/>
          <p:cNvCxnSpPr>
            <a:endCxn id="196617" idx="1"/>
          </p:cNvCxnSpPr>
          <p:nvPr/>
        </p:nvCxnSpPr>
        <p:spPr>
          <a:xfrm rot="16200000" flipH="1">
            <a:off x="2139157" y="5385593"/>
            <a:ext cx="730250" cy="29051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push dir="u"/>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600200" y="457200"/>
            <a:ext cx="7064375" cy="4365625"/>
          </a:xfrm>
        </p:spPr>
        <p:txBody>
          <a:bodyPr/>
          <a:lstStyle/>
          <a:p>
            <a:r>
              <a:rPr lang="en-US" altLang="en-US" b="1" dirty="0" smtClean="0"/>
              <a:t>Part </a:t>
            </a:r>
            <a:r>
              <a:rPr lang="en-US" altLang="en-US" b="1" dirty="0" smtClean="0"/>
              <a:t>II: Repeatedly Solving Instances from the same Problem Class:</a:t>
            </a:r>
            <a:br>
              <a:rPr lang="en-US" altLang="en-US" b="1" dirty="0" smtClean="0"/>
            </a:br>
            <a:r>
              <a:rPr lang="en-US" altLang="en-US" b="1" dirty="0" smtClean="0"/>
              <a:t>Employ </a:t>
            </a:r>
            <a:r>
              <a:rPr lang="en-US" altLang="en-US" b="1" dirty="0" smtClean="0"/>
              <a:t>Hyper-heuristics</a:t>
            </a:r>
            <a:endParaRPr lang="en-US" altLang="en-US" b="1" dirty="0" smtClean="0"/>
          </a:p>
        </p:txBody>
      </p:sp>
    </p:spTree>
    <p:extLst>
      <p:ext uri="{BB962C8B-B14F-4D97-AF65-F5344CB8AC3E}">
        <p14:creationId xmlns:p14="http://schemas.microsoft.com/office/powerpoint/2010/main" val="2071199474"/>
      </p:ext>
    </p:extLst>
  </p:cSld>
  <p:clrMapOvr>
    <a:masterClrMapping/>
  </p:clrMapOvr>
  <p:transition>
    <p:push dir="u"/>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04800" y="0"/>
            <a:ext cx="7772400" cy="1462088"/>
          </a:xfrm>
        </p:spPr>
        <p:txBody>
          <a:bodyPr/>
          <a:lstStyle/>
          <a:p>
            <a:pPr eaLnBrk="1" hangingPunct="1"/>
            <a:r>
              <a:rPr lang="en-US" altLang="en-US" dirty="0" smtClean="0"/>
              <a:t>Related</a:t>
            </a:r>
            <a:r>
              <a:rPr lang="en-US" altLang="en-US" dirty="0" smtClean="0"/>
              <a:t> Spring’22 classes</a:t>
            </a:r>
            <a:endParaRPr lang="en-US" altLang="en-US" dirty="0" smtClean="0"/>
          </a:p>
        </p:txBody>
      </p:sp>
      <p:sp>
        <p:nvSpPr>
          <p:cNvPr id="199683" name="Rectangle 3"/>
          <p:cNvSpPr>
            <a:spLocks noGrp="1" noChangeArrowheads="1"/>
          </p:cNvSpPr>
          <p:nvPr>
            <p:ph type="body" idx="1"/>
          </p:nvPr>
        </p:nvSpPr>
        <p:spPr>
          <a:xfrm>
            <a:off x="381000" y="1752600"/>
            <a:ext cx="8610600" cy="3810000"/>
          </a:xfrm>
        </p:spPr>
        <p:txBody>
          <a:bodyPr/>
          <a:lstStyle/>
          <a:p>
            <a:r>
              <a:rPr lang="en-US" altLang="en-US" sz="3200" dirty="0" smtClean="0"/>
              <a:t>COMP 5630/6630 -  Machine Learning</a:t>
            </a:r>
          </a:p>
          <a:p>
            <a:r>
              <a:rPr lang="en-US" altLang="en-US" sz="3200" dirty="0" smtClean="0"/>
              <a:t>COMP 5650/6650 – Deep Learning</a:t>
            </a:r>
          </a:p>
          <a:p>
            <a:r>
              <a:rPr lang="en-US" altLang="en-US" sz="3200" dirty="0" smtClean="0"/>
              <a:t>COMP 5970/6970 – AI4Sec Foundations</a:t>
            </a:r>
          </a:p>
          <a:p>
            <a:r>
              <a:rPr lang="en-US" altLang="en-US" sz="3200" dirty="0" smtClean="0"/>
              <a:t>COMP 7970 – Research Methods in EC</a:t>
            </a:r>
            <a:endParaRPr lang="en-US" altLang="en-US" sz="3200" dirty="0" smtClean="0"/>
          </a:p>
        </p:txBody>
      </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0"/>
            <a:ext cx="7772400" cy="1462088"/>
          </a:xfrm>
        </p:spPr>
        <p:txBody>
          <a:bodyPr/>
          <a:lstStyle/>
          <a:p>
            <a:pPr eaLnBrk="1" hangingPunct="1"/>
            <a:r>
              <a:rPr lang="en-US" altLang="en-US" dirty="0" smtClean="0"/>
              <a:t>Introduction</a:t>
            </a:r>
          </a:p>
        </p:txBody>
      </p:sp>
      <p:sp>
        <p:nvSpPr>
          <p:cNvPr id="20483" name="Rectangle 3"/>
          <p:cNvSpPr>
            <a:spLocks noGrp="1" noChangeArrowheads="1"/>
          </p:cNvSpPr>
          <p:nvPr>
            <p:ph type="body" idx="1"/>
          </p:nvPr>
        </p:nvSpPr>
        <p:spPr>
          <a:xfrm>
            <a:off x="76200" y="1447800"/>
            <a:ext cx="8991600" cy="5257800"/>
          </a:xfrm>
        </p:spPr>
        <p:txBody>
          <a:bodyPr/>
          <a:lstStyle/>
          <a:p>
            <a:pPr eaLnBrk="1" hangingPunct="1"/>
            <a:r>
              <a:rPr lang="en-US" altLang="en-US" dirty="0" smtClean="0"/>
              <a:t>The field of Evolutionary Computing studies the theory and application of Evolutionary Algorithms</a:t>
            </a:r>
          </a:p>
          <a:p>
            <a:pPr eaLnBrk="1" hangingPunct="1"/>
            <a:endParaRPr lang="en-US" altLang="en-US" dirty="0" smtClean="0"/>
          </a:p>
          <a:p>
            <a:pPr eaLnBrk="1" hangingPunct="1"/>
            <a:r>
              <a:rPr lang="en-US" altLang="en-US" dirty="0" smtClean="0"/>
              <a:t>Evolutionary Algorithms can be described as a class of stochastic, population-based, local search algorithms inspired by natural evolution theory, genetics, and population dynamics.</a:t>
            </a:r>
          </a:p>
        </p:txBody>
      </p:sp>
    </p:spTree>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Measuring performance</a:t>
            </a:r>
          </a:p>
        </p:txBody>
      </p:sp>
      <p:sp>
        <p:nvSpPr>
          <p:cNvPr id="39939" name="Rectangle 3"/>
          <p:cNvSpPr>
            <a:spLocks noGrp="1" noChangeArrowheads="1"/>
          </p:cNvSpPr>
          <p:nvPr>
            <p:ph type="body" idx="1"/>
          </p:nvPr>
        </p:nvSpPr>
        <p:spPr/>
        <p:txBody>
          <a:bodyPr/>
          <a:lstStyle/>
          <a:p>
            <a:pPr eaLnBrk="1" hangingPunct="1">
              <a:lnSpc>
                <a:spcPct val="90000"/>
              </a:lnSpc>
            </a:pPr>
            <a:r>
              <a:rPr lang="en-US" altLang="en-US" sz="2600" smtClean="0"/>
              <a:t>Case 1: goal unknown or never reached</a:t>
            </a:r>
          </a:p>
          <a:p>
            <a:pPr lvl="1" eaLnBrk="1" hangingPunct="1">
              <a:lnSpc>
                <a:spcPct val="90000"/>
              </a:lnSpc>
            </a:pPr>
            <a:r>
              <a:rPr lang="en-US" altLang="en-US" sz="2200" smtClean="0"/>
              <a:t>Solution quality: global average/best population fitness</a:t>
            </a:r>
          </a:p>
          <a:p>
            <a:pPr eaLnBrk="1" hangingPunct="1">
              <a:lnSpc>
                <a:spcPct val="90000"/>
              </a:lnSpc>
            </a:pPr>
            <a:endParaRPr lang="en-US" altLang="en-US" sz="2600" smtClean="0"/>
          </a:p>
          <a:p>
            <a:pPr eaLnBrk="1" hangingPunct="1">
              <a:lnSpc>
                <a:spcPct val="90000"/>
              </a:lnSpc>
            </a:pPr>
            <a:r>
              <a:rPr lang="en-US" altLang="en-US" sz="2600" smtClean="0"/>
              <a:t>Case 2: goal known and sometimes reached</a:t>
            </a:r>
          </a:p>
          <a:p>
            <a:pPr lvl="1" eaLnBrk="1" hangingPunct="1">
              <a:lnSpc>
                <a:spcPct val="90000"/>
              </a:lnSpc>
            </a:pPr>
            <a:r>
              <a:rPr lang="en-US" altLang="en-US" sz="2200" smtClean="0"/>
              <a:t>Optimal solution reached percentage</a:t>
            </a:r>
          </a:p>
          <a:p>
            <a:pPr eaLnBrk="1" hangingPunct="1">
              <a:lnSpc>
                <a:spcPct val="90000"/>
              </a:lnSpc>
            </a:pPr>
            <a:endParaRPr lang="en-US" altLang="en-US" sz="2600" smtClean="0"/>
          </a:p>
          <a:p>
            <a:pPr eaLnBrk="1" hangingPunct="1">
              <a:lnSpc>
                <a:spcPct val="90000"/>
              </a:lnSpc>
            </a:pPr>
            <a:r>
              <a:rPr lang="en-US" altLang="en-US" sz="2600" smtClean="0"/>
              <a:t>Case 3: goal known and always reached</a:t>
            </a:r>
          </a:p>
          <a:p>
            <a:pPr lvl="1" eaLnBrk="1" hangingPunct="1">
              <a:lnSpc>
                <a:spcPct val="90000"/>
              </a:lnSpc>
            </a:pPr>
            <a:r>
              <a:rPr lang="en-US" altLang="en-US" sz="2200" smtClean="0"/>
              <a:t>Speed (convergence, wall time, etc.)</a:t>
            </a:r>
          </a:p>
        </p:txBody>
      </p:sp>
    </p:spTree>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Initialization</a:t>
            </a:r>
          </a:p>
        </p:txBody>
      </p:sp>
      <p:sp>
        <p:nvSpPr>
          <p:cNvPr id="40963" name="Rectangle 3"/>
          <p:cNvSpPr>
            <a:spLocks noGrp="1" noChangeArrowheads="1"/>
          </p:cNvSpPr>
          <p:nvPr>
            <p:ph type="body" idx="1"/>
          </p:nvPr>
        </p:nvSpPr>
        <p:spPr/>
        <p:txBody>
          <a:bodyPr/>
          <a:lstStyle/>
          <a:p>
            <a:pPr eaLnBrk="1" hangingPunct="1"/>
            <a:r>
              <a:rPr lang="en-US" altLang="en-US" smtClean="0"/>
              <a:t>Uniform random</a:t>
            </a:r>
          </a:p>
          <a:p>
            <a:pPr eaLnBrk="1" hangingPunct="1"/>
            <a:r>
              <a:rPr lang="en-US" altLang="en-US" smtClean="0"/>
              <a:t>Heuristic based</a:t>
            </a:r>
          </a:p>
          <a:p>
            <a:pPr eaLnBrk="1" hangingPunct="1"/>
            <a:r>
              <a:rPr lang="en-US" altLang="en-US" smtClean="0"/>
              <a:t>Knowledge based</a:t>
            </a:r>
          </a:p>
          <a:p>
            <a:pPr eaLnBrk="1" hangingPunct="1"/>
            <a:r>
              <a:rPr lang="en-US" altLang="en-US" smtClean="0"/>
              <a:t>Genotypes from previous runs</a:t>
            </a:r>
          </a:p>
          <a:p>
            <a:pPr eaLnBrk="1" hangingPunct="1"/>
            <a:r>
              <a:rPr lang="en-US" altLang="en-US" smtClean="0"/>
              <a:t>Seeding</a:t>
            </a:r>
          </a:p>
        </p:txBody>
      </p:sp>
    </p:spTree>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Representation (§3.2.1)</a:t>
            </a:r>
          </a:p>
        </p:txBody>
      </p:sp>
      <p:sp>
        <p:nvSpPr>
          <p:cNvPr id="41987" name="Rectangle 3"/>
          <p:cNvSpPr>
            <a:spLocks noGrp="1" noChangeArrowheads="1"/>
          </p:cNvSpPr>
          <p:nvPr>
            <p:ph type="body" idx="1"/>
          </p:nvPr>
        </p:nvSpPr>
        <p:spPr/>
        <p:txBody>
          <a:bodyPr/>
          <a:lstStyle/>
          <a:p>
            <a:pPr eaLnBrk="1" hangingPunct="1"/>
            <a:r>
              <a:rPr lang="en-US" altLang="en-US" smtClean="0"/>
              <a:t>Genotype space</a:t>
            </a:r>
          </a:p>
          <a:p>
            <a:pPr eaLnBrk="1" hangingPunct="1"/>
            <a:r>
              <a:rPr lang="en-US" altLang="en-US" smtClean="0"/>
              <a:t>Phenotype space</a:t>
            </a:r>
          </a:p>
          <a:p>
            <a:pPr eaLnBrk="1" hangingPunct="1"/>
            <a:r>
              <a:rPr lang="en-US" altLang="en-US" smtClean="0"/>
              <a:t>Encoding &amp; Decoding</a:t>
            </a:r>
          </a:p>
          <a:p>
            <a:pPr eaLnBrk="1" hangingPunct="1"/>
            <a:r>
              <a:rPr lang="en-US" altLang="en-US" smtClean="0"/>
              <a:t>Knapsack Problem (§3.4.2)</a:t>
            </a:r>
          </a:p>
          <a:p>
            <a:pPr eaLnBrk="1" hangingPunct="1"/>
            <a:r>
              <a:rPr lang="en-US" altLang="en-US" smtClean="0"/>
              <a:t>Surjective, injective, and bijective decoder functions</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3400" smtClean="0"/>
              <a:t>Simple Genetic Algorithm (SGA)</a:t>
            </a:r>
          </a:p>
        </p:txBody>
      </p:sp>
      <p:sp>
        <p:nvSpPr>
          <p:cNvPr id="43011"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Representation: Bit-strings</a:t>
            </a:r>
          </a:p>
          <a:p>
            <a:pPr eaLnBrk="1" hangingPunct="1"/>
            <a:r>
              <a:rPr lang="en-US" altLang="en-US" smtClean="0"/>
              <a:t>Recombination: 1-Point Crossover</a:t>
            </a:r>
          </a:p>
          <a:p>
            <a:pPr eaLnBrk="1" hangingPunct="1"/>
            <a:r>
              <a:rPr lang="en-US" altLang="en-US" smtClean="0"/>
              <a:t>Mutation: Bit Flip</a:t>
            </a:r>
          </a:p>
          <a:p>
            <a:pPr eaLnBrk="1" hangingPunct="1"/>
            <a:r>
              <a:rPr lang="en-US" altLang="en-US" smtClean="0"/>
              <a:t>Parent Selection: Fitness Proportional</a:t>
            </a:r>
          </a:p>
          <a:p>
            <a:pPr eaLnBrk="1" hangingPunct="1"/>
            <a:r>
              <a:rPr lang="en-US" altLang="en-US" smtClean="0"/>
              <a:t>Survival Selection: Generational</a:t>
            </a:r>
          </a:p>
        </p:txBody>
      </p:sp>
    </p:spTree>
  </p:cSld>
  <p:clrMapOvr>
    <a:masterClrMapping/>
  </p:clrMapOvr>
  <p:transition>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304800"/>
            <a:ext cx="8458200" cy="1216025"/>
          </a:xfrm>
        </p:spPr>
        <p:txBody>
          <a:bodyPr/>
          <a:lstStyle/>
          <a:p>
            <a:pPr eaLnBrk="1" hangingPunct="1"/>
            <a:r>
              <a:rPr lang="en-US" altLang="en-US" smtClean="0"/>
              <a:t>Trace example errata for 1</a:t>
            </a:r>
            <a:r>
              <a:rPr lang="en-US" altLang="en-US" baseline="30000" smtClean="0"/>
              <a:t>st</a:t>
            </a:r>
            <a:r>
              <a:rPr lang="en-US" altLang="en-US" smtClean="0"/>
              <a:t> printing of 1</a:t>
            </a:r>
            <a:r>
              <a:rPr lang="en-US" altLang="en-US" baseline="30000" smtClean="0"/>
              <a:t>st</a:t>
            </a:r>
            <a:r>
              <a:rPr lang="en-US" altLang="en-US" smtClean="0"/>
              <a:t> edition of textbook</a:t>
            </a:r>
          </a:p>
        </p:txBody>
      </p:sp>
      <p:sp>
        <p:nvSpPr>
          <p:cNvPr id="44035" name="Rectangle 3"/>
          <p:cNvSpPr>
            <a:spLocks noGrp="1" noChangeArrowheads="1"/>
          </p:cNvSpPr>
          <p:nvPr>
            <p:ph type="body" idx="1"/>
          </p:nvPr>
        </p:nvSpPr>
        <p:spPr>
          <a:xfrm>
            <a:off x="566738" y="1752600"/>
            <a:ext cx="8196262" cy="4267200"/>
          </a:xfrm>
        </p:spPr>
        <p:txBody>
          <a:bodyPr/>
          <a:lstStyle/>
          <a:p>
            <a:pPr eaLnBrk="1" hangingPunct="1"/>
            <a:r>
              <a:rPr lang="en-US" altLang="en-US" smtClean="0"/>
              <a:t>Page 39, line 5, 729 -&gt; 784</a:t>
            </a:r>
          </a:p>
          <a:p>
            <a:pPr eaLnBrk="1" hangingPunct="1"/>
            <a:r>
              <a:rPr lang="en-US" altLang="en-US" smtClean="0"/>
              <a:t>Table 3.4, x Value, 26 -&gt; 28, 18 -&gt; 20</a:t>
            </a:r>
          </a:p>
          <a:p>
            <a:pPr eaLnBrk="1" hangingPunct="1"/>
            <a:r>
              <a:rPr lang="en-US" altLang="en-US" smtClean="0"/>
              <a:t>Table 3.4, Fitness:</a:t>
            </a:r>
          </a:p>
          <a:p>
            <a:pPr lvl="1" eaLnBrk="1" hangingPunct="1"/>
            <a:r>
              <a:rPr lang="en-US" altLang="en-US" smtClean="0"/>
              <a:t>676 -&gt; 784</a:t>
            </a:r>
          </a:p>
          <a:p>
            <a:pPr lvl="1" eaLnBrk="1" hangingPunct="1"/>
            <a:r>
              <a:rPr lang="en-US" altLang="en-US" smtClean="0"/>
              <a:t>324 -&gt; 400</a:t>
            </a:r>
          </a:p>
          <a:p>
            <a:pPr lvl="1" eaLnBrk="1" hangingPunct="1"/>
            <a:r>
              <a:rPr lang="en-US" altLang="en-US" smtClean="0"/>
              <a:t>2354 -&gt; 2538</a:t>
            </a:r>
          </a:p>
          <a:p>
            <a:pPr lvl="1" eaLnBrk="1" hangingPunct="1"/>
            <a:r>
              <a:rPr lang="en-US" altLang="en-US" smtClean="0"/>
              <a:t>588.5 -&gt; 634.5</a:t>
            </a:r>
          </a:p>
          <a:p>
            <a:pPr lvl="1" eaLnBrk="1" hangingPunct="1"/>
            <a:r>
              <a:rPr lang="en-US" altLang="en-US" smtClean="0"/>
              <a:t>729 -&gt; 784</a:t>
            </a:r>
          </a:p>
        </p:txBody>
      </p:sp>
    </p:spTree>
  </p:cSld>
  <p:clrMapOvr>
    <a:masterClrMapping/>
  </p:clrMapOvr>
  <p:transition>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Representations</a:t>
            </a:r>
          </a:p>
        </p:txBody>
      </p:sp>
      <p:sp>
        <p:nvSpPr>
          <p:cNvPr id="45059" name="Rectangle 3"/>
          <p:cNvSpPr>
            <a:spLocks noGrp="1" noChangeArrowheads="1"/>
          </p:cNvSpPr>
          <p:nvPr>
            <p:ph type="body" idx="1"/>
          </p:nvPr>
        </p:nvSpPr>
        <p:spPr/>
        <p:txBody>
          <a:bodyPr/>
          <a:lstStyle/>
          <a:p>
            <a:pPr eaLnBrk="1" hangingPunct="1">
              <a:lnSpc>
                <a:spcPct val="90000"/>
              </a:lnSpc>
            </a:pPr>
            <a:r>
              <a:rPr lang="en-US" altLang="en-US" smtClean="0"/>
              <a:t>Bit Strings</a:t>
            </a:r>
          </a:p>
          <a:p>
            <a:pPr lvl="1" eaLnBrk="1" hangingPunct="1">
              <a:lnSpc>
                <a:spcPct val="90000"/>
              </a:lnSpc>
            </a:pPr>
            <a:r>
              <a:rPr lang="en-US" altLang="en-US" smtClean="0"/>
              <a:t>Scaling Hamming Cliffs</a:t>
            </a:r>
          </a:p>
          <a:p>
            <a:pPr lvl="1" eaLnBrk="1" hangingPunct="1">
              <a:lnSpc>
                <a:spcPct val="90000"/>
              </a:lnSpc>
            </a:pPr>
            <a:r>
              <a:rPr lang="en-US" altLang="en-US" smtClean="0"/>
              <a:t>Binary vs. Gray coding</a:t>
            </a:r>
          </a:p>
          <a:p>
            <a:pPr eaLnBrk="1" hangingPunct="1">
              <a:lnSpc>
                <a:spcPct val="90000"/>
              </a:lnSpc>
            </a:pPr>
            <a:r>
              <a:rPr lang="en-US" altLang="en-US" smtClean="0"/>
              <a:t>Integers</a:t>
            </a:r>
          </a:p>
          <a:p>
            <a:pPr lvl="1" eaLnBrk="1" hangingPunct="1">
              <a:lnSpc>
                <a:spcPct val="90000"/>
              </a:lnSpc>
            </a:pPr>
            <a:r>
              <a:rPr lang="en-US" altLang="en-US" smtClean="0"/>
              <a:t>Ordinal vs. cardinal attributes</a:t>
            </a:r>
          </a:p>
          <a:p>
            <a:pPr lvl="1" eaLnBrk="1" hangingPunct="1">
              <a:lnSpc>
                <a:spcPct val="90000"/>
              </a:lnSpc>
            </a:pPr>
            <a:r>
              <a:rPr lang="en-US" altLang="en-US" smtClean="0"/>
              <a:t>Permutations</a:t>
            </a:r>
          </a:p>
          <a:p>
            <a:pPr lvl="2" eaLnBrk="1" hangingPunct="1">
              <a:lnSpc>
                <a:spcPct val="90000"/>
              </a:lnSpc>
            </a:pPr>
            <a:r>
              <a:rPr lang="en-US" altLang="en-US" smtClean="0"/>
              <a:t>Absolute order vs. adjacency</a:t>
            </a:r>
          </a:p>
          <a:p>
            <a:pPr eaLnBrk="1" hangingPunct="1">
              <a:lnSpc>
                <a:spcPct val="90000"/>
              </a:lnSpc>
            </a:pPr>
            <a:r>
              <a:rPr lang="en-US" altLang="en-US" smtClean="0"/>
              <a:t>Real-Valued, etc.</a:t>
            </a:r>
          </a:p>
          <a:p>
            <a:pPr eaLnBrk="1" hangingPunct="1">
              <a:lnSpc>
                <a:spcPct val="90000"/>
              </a:lnSpc>
            </a:pPr>
            <a:r>
              <a:rPr lang="en-US" altLang="en-US" smtClean="0"/>
              <a:t>Homogeneous vs. heterogeneous</a:t>
            </a:r>
          </a:p>
        </p:txBody>
      </p:sp>
    </p:spTree>
  </p:cSld>
  <p:clrMapOvr>
    <a:masterClrMapping/>
  </p:clrMapOvr>
  <p:transition>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Permutation Representation</a:t>
            </a:r>
          </a:p>
        </p:txBody>
      </p:sp>
      <p:sp>
        <p:nvSpPr>
          <p:cNvPr id="46083" name="Rectangle 3"/>
          <p:cNvSpPr>
            <a:spLocks noGrp="1" noChangeArrowheads="1"/>
          </p:cNvSpPr>
          <p:nvPr>
            <p:ph type="body" idx="1"/>
          </p:nvPr>
        </p:nvSpPr>
        <p:spPr>
          <a:xfrm>
            <a:off x="685800" y="1981200"/>
            <a:ext cx="7772400" cy="4419600"/>
          </a:xfrm>
        </p:spPr>
        <p:txBody>
          <a:bodyPr/>
          <a:lstStyle/>
          <a:p>
            <a:pPr eaLnBrk="1" hangingPunct="1">
              <a:lnSpc>
                <a:spcPct val="90000"/>
              </a:lnSpc>
            </a:pPr>
            <a:r>
              <a:rPr lang="en-US" altLang="en-US" smtClean="0"/>
              <a:t>Order based (e.g., job shop scheduling)</a:t>
            </a:r>
          </a:p>
          <a:p>
            <a:pPr eaLnBrk="1" hangingPunct="1">
              <a:lnSpc>
                <a:spcPct val="90000"/>
              </a:lnSpc>
            </a:pPr>
            <a:r>
              <a:rPr lang="en-US" altLang="en-US" smtClean="0"/>
              <a:t>Adjacency based (e.g., TSP)</a:t>
            </a:r>
          </a:p>
          <a:p>
            <a:pPr eaLnBrk="1" hangingPunct="1">
              <a:lnSpc>
                <a:spcPct val="90000"/>
              </a:lnSpc>
            </a:pPr>
            <a:endParaRPr lang="en-US" altLang="en-US" smtClean="0"/>
          </a:p>
          <a:p>
            <a:pPr eaLnBrk="1" hangingPunct="1">
              <a:lnSpc>
                <a:spcPct val="90000"/>
              </a:lnSpc>
            </a:pPr>
            <a:r>
              <a:rPr lang="en-US" altLang="en-US" smtClean="0"/>
              <a:t>Problem space: [A,B,C,D]</a:t>
            </a:r>
          </a:p>
          <a:p>
            <a:pPr eaLnBrk="1" hangingPunct="1">
              <a:lnSpc>
                <a:spcPct val="90000"/>
              </a:lnSpc>
            </a:pPr>
            <a:r>
              <a:rPr lang="en-US" altLang="en-US" smtClean="0"/>
              <a:t>Permutation: [3,1,2,4]</a:t>
            </a:r>
          </a:p>
          <a:p>
            <a:pPr eaLnBrk="1" hangingPunct="1">
              <a:lnSpc>
                <a:spcPct val="90000"/>
              </a:lnSpc>
            </a:pPr>
            <a:r>
              <a:rPr lang="en-US" altLang="en-US" smtClean="0"/>
              <a:t>Mapping 1: [C,A,B,D]</a:t>
            </a:r>
          </a:p>
          <a:p>
            <a:pPr eaLnBrk="1" hangingPunct="1">
              <a:lnSpc>
                <a:spcPct val="90000"/>
              </a:lnSpc>
            </a:pPr>
            <a:r>
              <a:rPr lang="en-US" altLang="en-US" smtClean="0"/>
              <a:t>Mapping 2: [B,C,A,D]</a:t>
            </a:r>
          </a:p>
        </p:txBody>
      </p:sp>
    </p:spTree>
  </p:cSld>
  <p:clrMapOvr>
    <a:masterClrMapping/>
  </p:clrMapOvr>
  <p:transition>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Mutation vs. Recombination</a:t>
            </a:r>
          </a:p>
        </p:txBody>
      </p:sp>
      <p:sp>
        <p:nvSpPr>
          <p:cNvPr id="47107"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Mutation = Stochastic unary variation operator</a:t>
            </a:r>
          </a:p>
          <a:p>
            <a:pPr eaLnBrk="1" hangingPunct="1"/>
            <a:endParaRPr lang="en-US" altLang="en-US" smtClean="0"/>
          </a:p>
          <a:p>
            <a:pPr eaLnBrk="1" hangingPunct="1"/>
            <a:r>
              <a:rPr lang="en-US" altLang="en-US" smtClean="0"/>
              <a:t>Recombination = Stochastic multi-ary variation operator</a:t>
            </a:r>
          </a:p>
        </p:txBody>
      </p:sp>
    </p:spTree>
  </p:cSld>
  <p:clrMapOvr>
    <a:masterClrMapping/>
  </p:clrMapOvr>
  <p:transition>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Mutation</a:t>
            </a:r>
          </a:p>
        </p:txBody>
      </p:sp>
      <p:sp>
        <p:nvSpPr>
          <p:cNvPr id="48131" name="Rectangle 3"/>
          <p:cNvSpPr>
            <a:spLocks noGrp="1" noChangeArrowheads="1"/>
          </p:cNvSpPr>
          <p:nvPr>
            <p:ph type="body" idx="1"/>
          </p:nvPr>
        </p:nvSpPr>
        <p:spPr/>
        <p:txBody>
          <a:bodyPr/>
          <a:lstStyle/>
          <a:p>
            <a:pPr eaLnBrk="1" hangingPunct="1"/>
            <a:r>
              <a:rPr lang="en-US" altLang="en-US" smtClean="0"/>
              <a:t>Bit-String Representation:</a:t>
            </a:r>
          </a:p>
          <a:p>
            <a:pPr lvl="1" eaLnBrk="1" hangingPunct="1"/>
            <a:r>
              <a:rPr lang="en-US" altLang="en-US" smtClean="0"/>
              <a:t>Bit-Flip</a:t>
            </a:r>
          </a:p>
          <a:p>
            <a:pPr lvl="1" eaLnBrk="1" hangingPunct="1"/>
            <a:r>
              <a:rPr lang="en-US" altLang="en-US" smtClean="0"/>
              <a:t>E[#flips] = L  * p</a:t>
            </a:r>
            <a:r>
              <a:rPr lang="en-US" altLang="en-US" baseline="-25000" smtClean="0"/>
              <a:t>m</a:t>
            </a:r>
          </a:p>
          <a:p>
            <a:pPr eaLnBrk="1" hangingPunct="1"/>
            <a:endParaRPr lang="en-US" altLang="en-US" baseline="-25000" smtClean="0"/>
          </a:p>
          <a:p>
            <a:pPr eaLnBrk="1" hangingPunct="1"/>
            <a:r>
              <a:rPr lang="en-US" altLang="en-US" smtClean="0"/>
              <a:t>Integer Representation:</a:t>
            </a:r>
          </a:p>
          <a:p>
            <a:pPr lvl="1" eaLnBrk="1" hangingPunct="1"/>
            <a:r>
              <a:rPr lang="en-US" altLang="en-US" smtClean="0"/>
              <a:t>Random Reset (cardinal attributes)</a:t>
            </a:r>
          </a:p>
          <a:p>
            <a:pPr lvl="1" eaLnBrk="1" hangingPunct="1"/>
            <a:r>
              <a:rPr lang="en-US" altLang="en-US" smtClean="0"/>
              <a:t>Creep Mutation (ordinal attributes)</a:t>
            </a:r>
          </a:p>
          <a:p>
            <a:pPr lvl="1"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Mutation cont.</a:t>
            </a:r>
          </a:p>
        </p:txBody>
      </p:sp>
      <p:sp>
        <p:nvSpPr>
          <p:cNvPr id="49155" name="Rectangle 3"/>
          <p:cNvSpPr>
            <a:spLocks noGrp="1" noChangeArrowheads="1"/>
          </p:cNvSpPr>
          <p:nvPr>
            <p:ph type="body" idx="1"/>
          </p:nvPr>
        </p:nvSpPr>
        <p:spPr/>
        <p:txBody>
          <a:bodyPr/>
          <a:lstStyle/>
          <a:p>
            <a:pPr eaLnBrk="1" hangingPunct="1">
              <a:lnSpc>
                <a:spcPct val="90000"/>
              </a:lnSpc>
            </a:pPr>
            <a:r>
              <a:rPr lang="en-US" altLang="en-US" smtClean="0"/>
              <a:t>Floating-Point</a:t>
            </a:r>
          </a:p>
          <a:p>
            <a:pPr lvl="1" eaLnBrk="1" hangingPunct="1">
              <a:lnSpc>
                <a:spcPct val="90000"/>
              </a:lnSpc>
            </a:pPr>
            <a:r>
              <a:rPr lang="en-US" altLang="en-US" smtClean="0"/>
              <a:t>Uniform</a:t>
            </a:r>
          </a:p>
          <a:p>
            <a:pPr lvl="1" eaLnBrk="1" hangingPunct="1">
              <a:lnSpc>
                <a:spcPct val="90000"/>
              </a:lnSpc>
            </a:pPr>
            <a:r>
              <a:rPr lang="en-US" altLang="en-US" smtClean="0"/>
              <a:t>Nonuniform from fixed distribution</a:t>
            </a:r>
          </a:p>
          <a:p>
            <a:pPr lvl="2" eaLnBrk="1" hangingPunct="1">
              <a:lnSpc>
                <a:spcPct val="90000"/>
              </a:lnSpc>
            </a:pPr>
            <a:r>
              <a:rPr lang="en-US" altLang="en-US" smtClean="0"/>
              <a:t>Gaussian, Cauche, Levy, etc.</a:t>
            </a:r>
          </a:p>
        </p:txBody>
      </p:sp>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Motivation</a:t>
            </a:r>
          </a:p>
        </p:txBody>
      </p:sp>
      <p:sp>
        <p:nvSpPr>
          <p:cNvPr id="21507" name="Content Placeholder 2"/>
          <p:cNvSpPr>
            <a:spLocks noGrp="1"/>
          </p:cNvSpPr>
          <p:nvPr>
            <p:ph idx="1"/>
          </p:nvPr>
        </p:nvSpPr>
        <p:spPr/>
        <p:txBody>
          <a:bodyPr/>
          <a:lstStyle/>
          <a:p>
            <a:r>
              <a:rPr lang="en-GB" altLang="en-US" smtClean="0"/>
              <a:t>Many computational problems can be formulated as </a:t>
            </a:r>
            <a:r>
              <a:rPr lang="en-GB" altLang="en-US" b="1" smtClean="0"/>
              <a:t>generate-and-test problems</a:t>
            </a:r>
          </a:p>
        </p:txBody>
      </p:sp>
    </p:spTree>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Permutation Mutation</a:t>
            </a:r>
          </a:p>
        </p:txBody>
      </p:sp>
      <p:sp>
        <p:nvSpPr>
          <p:cNvPr id="50179" name="Rectangle 3"/>
          <p:cNvSpPr>
            <a:spLocks noGrp="1" noChangeArrowheads="1"/>
          </p:cNvSpPr>
          <p:nvPr>
            <p:ph type="body" idx="1"/>
          </p:nvPr>
        </p:nvSpPr>
        <p:spPr/>
        <p:txBody>
          <a:bodyPr/>
          <a:lstStyle/>
          <a:p>
            <a:pPr eaLnBrk="1" hangingPunct="1"/>
            <a:r>
              <a:rPr lang="en-US" altLang="en-US" smtClean="0"/>
              <a:t>Swap Mutation</a:t>
            </a:r>
          </a:p>
          <a:p>
            <a:pPr eaLnBrk="1" hangingPunct="1"/>
            <a:r>
              <a:rPr lang="en-US" altLang="en-US" smtClean="0"/>
              <a:t>Insert Mutation</a:t>
            </a:r>
          </a:p>
          <a:p>
            <a:pPr eaLnBrk="1" hangingPunct="1"/>
            <a:r>
              <a:rPr lang="en-US" altLang="en-US" smtClean="0"/>
              <a:t>Scramble Mutation</a:t>
            </a:r>
          </a:p>
          <a:p>
            <a:pPr eaLnBrk="1" hangingPunct="1"/>
            <a:r>
              <a:rPr lang="en-US" altLang="en-US" smtClean="0"/>
              <a:t>Inversion Mutation (good for adjacency based problems)</a:t>
            </a:r>
          </a:p>
        </p:txBody>
      </p:sp>
    </p:spTree>
  </p:cSld>
  <p:clrMapOvr>
    <a:masterClrMapping/>
  </p:clrMapOvr>
  <p:transition>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Recombination</a:t>
            </a:r>
          </a:p>
        </p:txBody>
      </p:sp>
      <p:sp>
        <p:nvSpPr>
          <p:cNvPr id="51203" name="Rectangle 3"/>
          <p:cNvSpPr>
            <a:spLocks noGrp="1" noChangeArrowheads="1"/>
          </p:cNvSpPr>
          <p:nvPr>
            <p:ph type="body" idx="1"/>
          </p:nvPr>
        </p:nvSpPr>
        <p:spPr>
          <a:xfrm>
            <a:off x="304800" y="1752600"/>
            <a:ext cx="8382000" cy="4267200"/>
          </a:xfrm>
        </p:spPr>
        <p:txBody>
          <a:bodyPr/>
          <a:lstStyle/>
          <a:p>
            <a:pPr eaLnBrk="1" hangingPunct="1">
              <a:lnSpc>
                <a:spcPct val="90000"/>
              </a:lnSpc>
            </a:pPr>
            <a:r>
              <a:rPr lang="en-US" altLang="en-US" smtClean="0"/>
              <a:t>Recombination rate: asexual vs. sexual</a:t>
            </a:r>
          </a:p>
          <a:p>
            <a:pPr eaLnBrk="1" hangingPunct="1">
              <a:lnSpc>
                <a:spcPct val="90000"/>
              </a:lnSpc>
            </a:pPr>
            <a:r>
              <a:rPr lang="en-US" altLang="en-US" smtClean="0"/>
              <a:t>N-Point Crossover (positional bias)</a:t>
            </a:r>
          </a:p>
          <a:p>
            <a:pPr eaLnBrk="1" hangingPunct="1">
              <a:lnSpc>
                <a:spcPct val="90000"/>
              </a:lnSpc>
            </a:pPr>
            <a:r>
              <a:rPr lang="en-US" altLang="en-US" smtClean="0"/>
              <a:t>Uniform Crossover (distributional bias)</a:t>
            </a:r>
          </a:p>
          <a:p>
            <a:pPr eaLnBrk="1" hangingPunct="1">
              <a:lnSpc>
                <a:spcPct val="90000"/>
              </a:lnSpc>
            </a:pPr>
            <a:r>
              <a:rPr lang="en-US" altLang="en-US" smtClean="0"/>
              <a:t>Discrete recombination (no new alleles)</a:t>
            </a:r>
          </a:p>
          <a:p>
            <a:pPr eaLnBrk="1" hangingPunct="1">
              <a:lnSpc>
                <a:spcPct val="90000"/>
              </a:lnSpc>
            </a:pPr>
            <a:r>
              <a:rPr lang="en-US" altLang="en-US" smtClean="0"/>
              <a:t>(Uniform) arithmetic recombination</a:t>
            </a:r>
          </a:p>
          <a:p>
            <a:pPr eaLnBrk="1" hangingPunct="1">
              <a:lnSpc>
                <a:spcPct val="90000"/>
              </a:lnSpc>
            </a:pPr>
            <a:r>
              <a:rPr lang="en-US" altLang="en-US" smtClean="0"/>
              <a:t>Simple recombination</a:t>
            </a:r>
          </a:p>
          <a:p>
            <a:pPr eaLnBrk="1" hangingPunct="1">
              <a:lnSpc>
                <a:spcPct val="90000"/>
              </a:lnSpc>
            </a:pPr>
            <a:r>
              <a:rPr lang="en-US" altLang="en-US" smtClean="0"/>
              <a:t>Single/whole arithmetic recombination</a:t>
            </a:r>
          </a:p>
          <a:p>
            <a:pPr eaLnBrk="1" hangingPunct="1">
              <a:lnSpc>
                <a:spcPct val="90000"/>
              </a:lnSpc>
            </a:pPr>
            <a:r>
              <a:rPr lang="en-US" altLang="en-US" smtClean="0"/>
              <a:t>Blend Crossover</a:t>
            </a:r>
          </a:p>
          <a:p>
            <a:pPr eaLnBrk="1" hangingPunct="1">
              <a:lnSpc>
                <a:spcPct val="90000"/>
              </a:lnSpc>
            </a:pPr>
            <a:endParaRPr lang="en-US" altLang="en-US" smtClean="0"/>
          </a:p>
        </p:txBody>
      </p:sp>
    </p:spTree>
  </p:cSld>
  <p:clrMapOvr>
    <a:masterClrMapping/>
  </p:clrMapOvr>
  <p:transition>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Representation:</a:t>
            </a:r>
            <a:br>
              <a:rPr lang="en-US" dirty="0"/>
            </a:br>
            <a:r>
              <a:rPr lang="en-US" dirty="0"/>
              <a:t>1-point crossover</a:t>
            </a:r>
          </a:p>
        </p:txBody>
      </p:sp>
      <p:sp>
        <p:nvSpPr>
          <p:cNvPr id="3" name="Content Placeholder 2"/>
          <p:cNvSpPr>
            <a:spLocks noGrp="1"/>
          </p:cNvSpPr>
          <p:nvPr>
            <p:ph idx="1"/>
          </p:nvPr>
        </p:nvSpPr>
        <p:spPr>
          <a:xfrm>
            <a:off x="152400" y="1752600"/>
            <a:ext cx="8915400" cy="2362200"/>
          </a:xfrm>
        </p:spPr>
        <p:txBody>
          <a:bodyPr/>
          <a:lstStyle/>
          <a:p>
            <a:r>
              <a:rPr lang="en-GB" dirty="0"/>
              <a:t>Choose a random point on the two parents</a:t>
            </a:r>
          </a:p>
          <a:p>
            <a:r>
              <a:rPr lang="en-GB" dirty="0"/>
              <a:t>Split parents at this crossover point</a:t>
            </a:r>
          </a:p>
          <a:p>
            <a:r>
              <a:rPr lang="en-GB" dirty="0"/>
              <a:t>Create children by exchanging tails</a:t>
            </a:r>
          </a:p>
          <a:p>
            <a:r>
              <a:rPr lang="en-GB" dirty="0"/>
              <a:t>P</a:t>
            </a:r>
            <a:r>
              <a:rPr lang="en-GB" baseline="-25000" dirty="0"/>
              <a:t>c  </a:t>
            </a:r>
            <a:r>
              <a:rPr lang="en-GB" dirty="0"/>
              <a:t>typically in range (0.6, 0.9)</a:t>
            </a:r>
          </a:p>
          <a:p>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085321"/>
            <a:ext cx="5188736" cy="2534146"/>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938367"/>
      </p:ext>
    </p:extLst>
  </p:cSld>
  <p:clrMapOvr>
    <a:masterClrMapping/>
  </p:clrMapOvr>
  <p:transition>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Representation:</a:t>
            </a:r>
            <a:br>
              <a:rPr lang="en-US" dirty="0"/>
            </a:br>
            <a:r>
              <a:rPr lang="en-US" i="1" dirty="0"/>
              <a:t>n</a:t>
            </a:r>
            <a:r>
              <a:rPr lang="en-US" dirty="0"/>
              <a:t>-point crossover</a:t>
            </a:r>
          </a:p>
        </p:txBody>
      </p:sp>
      <p:sp>
        <p:nvSpPr>
          <p:cNvPr id="3" name="Content Placeholder 2"/>
          <p:cNvSpPr>
            <a:spLocks noGrp="1"/>
          </p:cNvSpPr>
          <p:nvPr>
            <p:ph idx="1"/>
          </p:nvPr>
        </p:nvSpPr>
        <p:spPr>
          <a:xfrm>
            <a:off x="76200" y="1752600"/>
            <a:ext cx="8915400" cy="4267200"/>
          </a:xfrm>
        </p:spPr>
        <p:txBody>
          <a:bodyPr/>
          <a:lstStyle/>
          <a:p>
            <a:r>
              <a:rPr lang="en-GB" dirty="0"/>
              <a:t>Choose </a:t>
            </a:r>
            <a:r>
              <a:rPr lang="en-GB" i="1" dirty="0"/>
              <a:t>n</a:t>
            </a:r>
            <a:r>
              <a:rPr lang="en-GB" dirty="0"/>
              <a:t> random crossover points</a:t>
            </a:r>
          </a:p>
          <a:p>
            <a:r>
              <a:rPr lang="en-GB" dirty="0"/>
              <a:t>Split along those points</a:t>
            </a:r>
          </a:p>
          <a:p>
            <a:r>
              <a:rPr lang="en-GB" dirty="0"/>
              <a:t>Glue parts, alternating between parents</a:t>
            </a:r>
          </a:p>
          <a:p>
            <a:endParaRPr lang="en-US" dirty="0"/>
          </a:p>
        </p:txBody>
      </p:sp>
      <p:pic>
        <p:nvPicPr>
          <p:cNvPr id="5" name="Picture 4" descr="GA-npt-x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581400"/>
            <a:ext cx="5862636" cy="2239391"/>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68755672"/>
      </p:ext>
    </p:extLst>
  </p:cSld>
  <p:clrMapOvr>
    <a:masterClrMapping/>
  </p:clrMapOvr>
  <p:transition>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Representation:</a:t>
            </a:r>
            <a:br>
              <a:rPr lang="en-US" dirty="0"/>
            </a:br>
            <a:r>
              <a:rPr lang="en-US" dirty="0"/>
              <a:t>Uniform crossover</a:t>
            </a:r>
          </a:p>
        </p:txBody>
      </p:sp>
      <p:sp>
        <p:nvSpPr>
          <p:cNvPr id="3" name="Content Placeholder 2"/>
          <p:cNvSpPr>
            <a:spLocks noGrp="1"/>
          </p:cNvSpPr>
          <p:nvPr>
            <p:ph idx="1"/>
          </p:nvPr>
        </p:nvSpPr>
        <p:spPr>
          <a:xfrm>
            <a:off x="76200" y="1752600"/>
            <a:ext cx="8991600" cy="4267200"/>
          </a:xfrm>
        </p:spPr>
        <p:txBody>
          <a:bodyPr/>
          <a:lstStyle/>
          <a:p>
            <a:r>
              <a:rPr lang="en-GB" dirty="0"/>
              <a:t>Assign 'heads' to </a:t>
            </a:r>
            <a:r>
              <a:rPr lang="en-GB" dirty="0" smtClean="0"/>
              <a:t>a </a:t>
            </a:r>
            <a:r>
              <a:rPr lang="en-GB" dirty="0"/>
              <a:t>parent, 'tails' </a:t>
            </a:r>
            <a:r>
              <a:rPr lang="en-GB" dirty="0" smtClean="0"/>
              <a:t>to </a:t>
            </a:r>
            <a:r>
              <a:rPr lang="en-GB" dirty="0"/>
              <a:t>other</a:t>
            </a:r>
          </a:p>
          <a:p>
            <a:r>
              <a:rPr lang="en-GB" dirty="0"/>
              <a:t>Flip a coin for each gene of the first child</a:t>
            </a:r>
          </a:p>
          <a:p>
            <a:r>
              <a:rPr lang="en-GB" dirty="0"/>
              <a:t>Make an inverse copy of the gene for the second child</a:t>
            </a:r>
          </a:p>
          <a:p>
            <a:r>
              <a:rPr lang="en-GB" dirty="0"/>
              <a:t>Inheritance is independent of position</a:t>
            </a:r>
          </a:p>
          <a:p>
            <a:endParaRPr lang="en-US" dirty="0"/>
          </a:p>
        </p:txBody>
      </p:sp>
      <p:pic>
        <p:nvPicPr>
          <p:cNvPr id="4" name="Picture 4" descr="GA-unif-xov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69" b="4495"/>
          <a:stretch/>
        </p:blipFill>
        <p:spPr bwMode="auto">
          <a:xfrm>
            <a:off x="1295400" y="4419600"/>
            <a:ext cx="6350746" cy="22098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95696419"/>
      </p:ext>
    </p:extLst>
  </p:cSld>
  <p:clrMapOvr>
    <a:masterClrMapping/>
  </p:clrMapOvr>
  <p:transition>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599" cy="1216025"/>
          </a:xfrm>
        </p:spPr>
        <p:txBody>
          <a:bodyPr/>
          <a:lstStyle/>
          <a:p>
            <a:r>
              <a:rPr lang="en-US" sz="3600" dirty="0"/>
              <a:t>Real-Valued </a:t>
            </a:r>
            <a:r>
              <a:rPr lang="nl-NL" sz="3600" dirty="0" smtClean="0"/>
              <a:t>Representation</a:t>
            </a:r>
            <a:r>
              <a:rPr lang="en-US" sz="3600" dirty="0"/>
              <a:t>:</a:t>
            </a:r>
            <a:r>
              <a:rPr lang="en-GB" sz="3600" dirty="0"/>
              <a:t/>
            </a:r>
            <a:br>
              <a:rPr lang="en-GB" sz="3600" dirty="0"/>
            </a:br>
            <a:r>
              <a:rPr lang="en-GB" sz="3600" dirty="0"/>
              <a:t>Crossover operators</a:t>
            </a:r>
            <a:endParaRPr lang="en-US" sz="3600" dirty="0"/>
          </a:p>
        </p:txBody>
      </p:sp>
      <p:sp>
        <p:nvSpPr>
          <p:cNvPr id="3" name="Content Placeholder 2"/>
          <p:cNvSpPr>
            <a:spLocks noGrp="1"/>
          </p:cNvSpPr>
          <p:nvPr>
            <p:ph idx="1"/>
          </p:nvPr>
        </p:nvSpPr>
        <p:spPr>
          <a:xfrm>
            <a:off x="76199" y="1752600"/>
            <a:ext cx="8991599" cy="4267200"/>
          </a:xfrm>
        </p:spPr>
        <p:txBody>
          <a:bodyPr/>
          <a:lstStyle/>
          <a:p>
            <a:pPr>
              <a:lnSpc>
                <a:spcPct val="90000"/>
              </a:lnSpc>
            </a:pPr>
            <a:r>
              <a:rPr lang="en-GB" sz="2400" dirty="0"/>
              <a:t>Discrete:</a:t>
            </a:r>
          </a:p>
          <a:p>
            <a:pPr lvl="1">
              <a:lnSpc>
                <a:spcPct val="90000"/>
              </a:lnSpc>
            </a:pPr>
            <a:r>
              <a:rPr lang="en-GB" sz="2400" dirty="0"/>
              <a:t>each allele value in offspring </a:t>
            </a:r>
            <a:r>
              <a:rPr lang="en-GB" sz="2400" i="1" dirty="0"/>
              <a:t>z</a:t>
            </a:r>
            <a:r>
              <a:rPr lang="en-GB" sz="2400" dirty="0"/>
              <a:t> comes from one of its parents </a:t>
            </a:r>
            <a:r>
              <a:rPr lang="en-GB" sz="2400" i="1" dirty="0"/>
              <a:t>(</a:t>
            </a:r>
            <a:r>
              <a:rPr lang="en-GB" sz="2400" i="1" dirty="0" err="1"/>
              <a:t>x,y</a:t>
            </a:r>
            <a:r>
              <a:rPr lang="en-GB" sz="2400" i="1" dirty="0"/>
              <a:t>) </a:t>
            </a:r>
            <a:r>
              <a:rPr lang="en-GB" sz="2400" dirty="0"/>
              <a:t>with equal probability: </a:t>
            </a:r>
            <a:r>
              <a:rPr lang="en-GB" sz="2400" i="1" dirty="0" err="1"/>
              <a:t>z</a:t>
            </a:r>
            <a:r>
              <a:rPr lang="en-GB" sz="2400" i="1" baseline="-25000" dirty="0" err="1"/>
              <a:t>i</a:t>
            </a:r>
            <a:r>
              <a:rPr lang="en-GB" sz="2400" i="1" dirty="0"/>
              <a:t>  = x</a:t>
            </a:r>
            <a:r>
              <a:rPr lang="en-GB" sz="2400" i="1" baseline="-25000" dirty="0"/>
              <a:t>i</a:t>
            </a:r>
            <a:r>
              <a:rPr lang="en-GB" sz="2400" i="1" dirty="0"/>
              <a:t> </a:t>
            </a:r>
            <a:r>
              <a:rPr lang="en-GB" sz="2400" dirty="0"/>
              <a:t>or </a:t>
            </a:r>
            <a:r>
              <a:rPr lang="en-GB" sz="2400" i="1" dirty="0" err="1"/>
              <a:t>y</a:t>
            </a:r>
            <a:r>
              <a:rPr lang="en-GB" sz="2400" i="1" baseline="-25000" dirty="0" err="1"/>
              <a:t>i</a:t>
            </a:r>
            <a:endParaRPr lang="en-GB" sz="2400" dirty="0"/>
          </a:p>
          <a:p>
            <a:pPr lvl="1">
              <a:lnSpc>
                <a:spcPct val="90000"/>
              </a:lnSpc>
            </a:pPr>
            <a:r>
              <a:rPr lang="en-GB" sz="2400" dirty="0"/>
              <a:t> Could use n-point or uniform</a:t>
            </a:r>
          </a:p>
          <a:p>
            <a:pPr>
              <a:lnSpc>
                <a:spcPct val="90000"/>
              </a:lnSpc>
            </a:pPr>
            <a:r>
              <a:rPr lang="en-GB" sz="2400" dirty="0"/>
              <a:t>Intermediate</a:t>
            </a:r>
          </a:p>
          <a:p>
            <a:pPr lvl="1">
              <a:lnSpc>
                <a:spcPct val="90000"/>
              </a:lnSpc>
            </a:pPr>
            <a:r>
              <a:rPr lang="en-GB" sz="2400" dirty="0"/>
              <a:t>exploits idea of creating children “between” parents (hence a.k.a. </a:t>
            </a:r>
            <a:r>
              <a:rPr lang="en-GB" sz="2400" i="1" dirty="0"/>
              <a:t>arithmetic </a:t>
            </a:r>
            <a:r>
              <a:rPr lang="en-GB" sz="2400" dirty="0"/>
              <a:t>recombination)</a:t>
            </a:r>
          </a:p>
          <a:p>
            <a:pPr lvl="1">
              <a:lnSpc>
                <a:spcPct val="90000"/>
              </a:lnSpc>
            </a:pPr>
            <a:r>
              <a:rPr lang="en-US" sz="2400" i="1" dirty="0"/>
              <a:t>z</a:t>
            </a:r>
            <a:r>
              <a:rPr lang="en-GB" sz="2400" i="1" baseline="-25000" dirty="0"/>
              <a:t>i</a:t>
            </a:r>
            <a:r>
              <a:rPr lang="en-GB" sz="2400" i="1" dirty="0"/>
              <a:t> = </a:t>
            </a:r>
            <a:r>
              <a:rPr lang="en-GB" sz="2400" i="1" dirty="0">
                <a:sym typeface="Symbol" pitchFamily="18" charset="2"/>
              </a:rPr>
              <a:t> x</a:t>
            </a:r>
            <a:r>
              <a:rPr lang="en-GB" sz="2400" i="1" baseline="-25000" dirty="0">
                <a:sym typeface="Symbol" pitchFamily="18" charset="2"/>
              </a:rPr>
              <a:t>i </a:t>
            </a:r>
            <a:r>
              <a:rPr lang="en-GB" sz="2400" i="1" dirty="0">
                <a:sym typeface="Symbol" pitchFamily="18" charset="2"/>
              </a:rPr>
              <a:t> + </a:t>
            </a:r>
            <a:r>
              <a:rPr lang="en-GB" sz="2400" dirty="0">
                <a:sym typeface="Symbol" pitchFamily="18" charset="2"/>
              </a:rPr>
              <a:t>(1 - </a:t>
            </a:r>
            <a:r>
              <a:rPr lang="en-GB" sz="2400" i="1" dirty="0">
                <a:sym typeface="Symbol" pitchFamily="18" charset="2"/>
              </a:rPr>
              <a:t>) </a:t>
            </a:r>
            <a:r>
              <a:rPr lang="en-GB" sz="2400" i="1" dirty="0" err="1">
                <a:sym typeface="Symbol" pitchFamily="18" charset="2"/>
              </a:rPr>
              <a:t>y</a:t>
            </a:r>
            <a:r>
              <a:rPr lang="en-GB" sz="2400" i="1" baseline="-25000" dirty="0" err="1">
                <a:sym typeface="Symbol" pitchFamily="18" charset="2"/>
              </a:rPr>
              <a:t>i</a:t>
            </a:r>
            <a:r>
              <a:rPr lang="en-GB" sz="2400" dirty="0">
                <a:sym typeface="Symbol" pitchFamily="18" charset="2"/>
              </a:rPr>
              <a:t>    where </a:t>
            </a:r>
            <a:r>
              <a:rPr lang="en-GB" sz="2400" i="1" dirty="0">
                <a:sym typeface="Symbol" pitchFamily="18" charset="2"/>
              </a:rPr>
              <a:t> : </a:t>
            </a:r>
            <a:r>
              <a:rPr lang="en-GB" sz="2400" dirty="0">
                <a:sym typeface="Symbol" pitchFamily="18" charset="2"/>
              </a:rPr>
              <a:t>0  </a:t>
            </a:r>
            <a:r>
              <a:rPr lang="en-GB" sz="2400" i="1" dirty="0">
                <a:sym typeface="Symbol" pitchFamily="18" charset="2"/>
              </a:rPr>
              <a:t>  </a:t>
            </a:r>
            <a:r>
              <a:rPr lang="en-GB" sz="2400" dirty="0">
                <a:sym typeface="Symbol" pitchFamily="18" charset="2"/>
              </a:rPr>
              <a:t></a:t>
            </a:r>
            <a:r>
              <a:rPr lang="en-GB" sz="2400" i="1" dirty="0">
                <a:sym typeface="Symbol" pitchFamily="18" charset="2"/>
              </a:rPr>
              <a:t> </a:t>
            </a:r>
            <a:r>
              <a:rPr lang="en-GB" sz="2400" dirty="0">
                <a:sym typeface="Symbol" pitchFamily="18" charset="2"/>
              </a:rPr>
              <a:t>1.</a:t>
            </a:r>
          </a:p>
          <a:p>
            <a:pPr lvl="1">
              <a:lnSpc>
                <a:spcPct val="90000"/>
              </a:lnSpc>
            </a:pPr>
            <a:r>
              <a:rPr lang="en-GB" sz="2400" dirty="0">
                <a:sym typeface="Symbol" pitchFamily="18" charset="2"/>
              </a:rPr>
              <a:t> </a:t>
            </a:r>
            <a:r>
              <a:rPr lang="en-GB" sz="2400" dirty="0">
                <a:sym typeface="Bookshelf Symbol 1" pitchFamily="34" charset="2"/>
              </a:rPr>
              <a:t>The parameter </a:t>
            </a:r>
            <a:r>
              <a:rPr lang="en-GB" sz="2400" i="1" dirty="0">
                <a:sym typeface="Symbol" pitchFamily="18" charset="2"/>
              </a:rPr>
              <a:t></a:t>
            </a:r>
            <a:r>
              <a:rPr lang="en-GB" sz="2400" dirty="0">
                <a:sym typeface="Bookshelf Symbol 1" pitchFamily="34" charset="2"/>
              </a:rPr>
              <a:t> can be:</a:t>
            </a:r>
          </a:p>
          <a:p>
            <a:pPr lvl="2">
              <a:lnSpc>
                <a:spcPct val="90000"/>
              </a:lnSpc>
              <a:spcBef>
                <a:spcPct val="0"/>
              </a:spcBef>
              <a:buClrTx/>
              <a:buFontTx/>
              <a:buChar char="•"/>
            </a:pPr>
            <a:r>
              <a:rPr lang="en-GB" sz="2400" dirty="0">
                <a:sym typeface="Bookshelf Symbol 1" pitchFamily="34" charset="2"/>
              </a:rPr>
              <a:t>constant: uniform arithmetical crossover</a:t>
            </a:r>
          </a:p>
          <a:p>
            <a:pPr lvl="2">
              <a:lnSpc>
                <a:spcPct val="90000"/>
              </a:lnSpc>
              <a:spcBef>
                <a:spcPct val="0"/>
              </a:spcBef>
              <a:buClrTx/>
              <a:buFontTx/>
              <a:buChar char="•"/>
            </a:pPr>
            <a:r>
              <a:rPr lang="en-GB" sz="2400" dirty="0">
                <a:sym typeface="Bookshelf Symbol 1" pitchFamily="34" charset="2"/>
              </a:rPr>
              <a:t>variable (e.g</a:t>
            </a:r>
            <a:r>
              <a:rPr lang="en-GB" sz="2400" dirty="0" smtClean="0">
                <a:sym typeface="Bookshelf Symbol 1" pitchFamily="34" charset="2"/>
              </a:rPr>
              <a:t>., </a:t>
            </a:r>
            <a:r>
              <a:rPr lang="en-GB" sz="2400" dirty="0">
                <a:sym typeface="Bookshelf Symbol 1" pitchFamily="34" charset="2"/>
              </a:rPr>
              <a:t>depend on the age of the population) </a:t>
            </a:r>
          </a:p>
          <a:p>
            <a:pPr lvl="2">
              <a:lnSpc>
                <a:spcPct val="90000"/>
              </a:lnSpc>
              <a:spcBef>
                <a:spcPct val="0"/>
              </a:spcBef>
              <a:buClrTx/>
              <a:buFontTx/>
              <a:buChar char="•"/>
            </a:pPr>
            <a:r>
              <a:rPr lang="en-GB" sz="2400" dirty="0">
                <a:sym typeface="Bookshelf Symbol 1" pitchFamily="34" charset="2"/>
              </a:rPr>
              <a:t>picked at random every </a:t>
            </a:r>
            <a:r>
              <a:rPr lang="en-GB" sz="2400" dirty="0" smtClean="0">
                <a:sym typeface="Bookshelf Symbol 1" pitchFamily="34" charset="2"/>
              </a:rPr>
              <a:t>time</a:t>
            </a:r>
            <a:endParaRPr lang="en-GB" sz="2400" dirty="0">
              <a:sym typeface="Bookshelf Symbol 1" pitchFamily="34" charset="2"/>
            </a:endParaRPr>
          </a:p>
        </p:txBody>
      </p:sp>
    </p:spTree>
    <p:extLst>
      <p:ext uri="{BB962C8B-B14F-4D97-AF65-F5344CB8AC3E}">
        <p14:creationId xmlns:p14="http://schemas.microsoft.com/office/powerpoint/2010/main" val="2424986647"/>
      </p:ext>
    </p:extLst>
  </p:cSld>
  <p:clrMapOvr>
    <a:masterClrMapping/>
  </p:clrMapOvr>
  <p:transition>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Real-Valued </a:t>
            </a:r>
            <a:r>
              <a:rPr lang="nl-NL" dirty="0" smtClean="0"/>
              <a:t>Representation</a:t>
            </a:r>
            <a:r>
              <a:rPr lang="en-US" dirty="0"/>
              <a:t>:</a:t>
            </a:r>
            <a:r>
              <a:rPr lang="en-GB" dirty="0">
                <a:sym typeface="Bookshelf Symbol 1" pitchFamily="34" charset="2"/>
              </a:rPr>
              <a:t/>
            </a:r>
            <a:br>
              <a:rPr lang="en-GB" dirty="0">
                <a:sym typeface="Bookshelf Symbol 1" pitchFamily="34" charset="2"/>
              </a:rPr>
            </a:br>
            <a:r>
              <a:rPr lang="en-GB" dirty="0">
                <a:sym typeface="Bookshelf Symbol 1" pitchFamily="34" charset="2"/>
              </a:rPr>
              <a:t>Single arithmetic </a:t>
            </a:r>
            <a:r>
              <a:rPr lang="en-GB" dirty="0" smtClean="0">
                <a:sym typeface="Bookshelf Symbol 1" pitchFamily="34" charset="2"/>
              </a:rPr>
              <a:t>crossover</a:t>
            </a:r>
            <a:endParaRPr lang="en-US" dirty="0"/>
          </a:p>
        </p:txBody>
      </p:sp>
      <p:sp>
        <p:nvSpPr>
          <p:cNvPr id="3" name="Content Placeholder 2"/>
          <p:cNvSpPr>
            <a:spLocks noGrp="1"/>
          </p:cNvSpPr>
          <p:nvPr>
            <p:ph idx="1"/>
          </p:nvPr>
        </p:nvSpPr>
        <p:spPr>
          <a:xfrm>
            <a:off x="76200" y="1752600"/>
            <a:ext cx="8991600" cy="4267200"/>
          </a:xfrm>
        </p:spPr>
        <p:txBody>
          <a:bodyPr/>
          <a:lstStyle/>
          <a:p>
            <a:r>
              <a:rPr lang="en-GB" dirty="0"/>
              <a:t>Parents: </a:t>
            </a:r>
            <a:r>
              <a:rPr lang="en-GB" dirty="0">
                <a:sym typeface="Symbol" pitchFamily="18" charset="2"/>
              </a:rPr>
              <a:t></a:t>
            </a:r>
            <a:r>
              <a:rPr lang="en-GB" dirty="0"/>
              <a:t>x</a:t>
            </a:r>
            <a:r>
              <a:rPr lang="en-GB" baseline="-25000" dirty="0"/>
              <a:t>1</a:t>
            </a:r>
            <a:r>
              <a:rPr lang="en-GB" dirty="0"/>
              <a:t>,…,</a:t>
            </a:r>
            <a:r>
              <a:rPr lang="en-GB" dirty="0" err="1"/>
              <a:t>x</a:t>
            </a:r>
            <a:r>
              <a:rPr lang="en-GB" baseline="-25000" dirty="0" err="1"/>
              <a:t>n</a:t>
            </a:r>
            <a:r>
              <a:rPr lang="en-GB" dirty="0"/>
              <a:t> </a:t>
            </a:r>
            <a:r>
              <a:rPr lang="en-GB" dirty="0">
                <a:sym typeface="Symbol" pitchFamily="18" charset="2"/>
              </a:rPr>
              <a:t></a:t>
            </a:r>
            <a:r>
              <a:rPr lang="en-GB" dirty="0"/>
              <a:t> and </a:t>
            </a:r>
            <a:r>
              <a:rPr lang="en-GB" dirty="0">
                <a:sym typeface="Symbol" pitchFamily="18" charset="2"/>
              </a:rPr>
              <a:t></a:t>
            </a:r>
            <a:r>
              <a:rPr lang="en-GB" dirty="0"/>
              <a:t>y</a:t>
            </a:r>
            <a:r>
              <a:rPr lang="en-GB" baseline="-25000" dirty="0"/>
              <a:t>1</a:t>
            </a:r>
            <a:r>
              <a:rPr lang="en-GB" dirty="0"/>
              <a:t>,…,</a:t>
            </a:r>
            <a:r>
              <a:rPr lang="en-GB" dirty="0" err="1"/>
              <a:t>y</a:t>
            </a:r>
            <a:r>
              <a:rPr lang="en-GB" baseline="-25000" dirty="0" err="1"/>
              <a:t>n</a:t>
            </a:r>
            <a:r>
              <a:rPr lang="en-GB" dirty="0">
                <a:sym typeface="Symbol" pitchFamily="18" charset="2"/>
              </a:rPr>
              <a:t></a:t>
            </a:r>
          </a:p>
          <a:p>
            <a:r>
              <a:rPr lang="en-US" dirty="0">
                <a:sym typeface="Symbol" pitchFamily="18" charset="2"/>
              </a:rPr>
              <a:t>Pick</a:t>
            </a:r>
            <a:r>
              <a:rPr lang="en-GB" dirty="0">
                <a:sym typeface="Symbol" pitchFamily="18" charset="2"/>
              </a:rPr>
              <a:t> a single gene (k) at </a:t>
            </a:r>
            <a:r>
              <a:rPr lang="en-GB" dirty="0" smtClean="0">
                <a:sym typeface="Symbol" pitchFamily="18" charset="2"/>
              </a:rPr>
              <a:t>random</a:t>
            </a:r>
          </a:p>
          <a:p>
            <a:r>
              <a:rPr lang="en-GB" dirty="0" smtClean="0"/>
              <a:t>child</a:t>
            </a:r>
            <a:r>
              <a:rPr lang="en-GB" baseline="-25000" dirty="0" smtClean="0"/>
              <a:t>1</a:t>
            </a:r>
            <a:r>
              <a:rPr lang="en-GB" dirty="0" smtClean="0"/>
              <a:t> </a:t>
            </a:r>
            <a:r>
              <a:rPr lang="en-GB" dirty="0">
                <a:sym typeface="Bookshelf Symbol 1" pitchFamily="34" charset="2"/>
              </a:rPr>
              <a:t>is:</a:t>
            </a:r>
          </a:p>
          <a:p>
            <a:endParaRPr lang="en-GB" dirty="0">
              <a:sym typeface="Bookshelf Symbol 1" pitchFamily="34" charset="2"/>
            </a:endParaRPr>
          </a:p>
          <a:p>
            <a:r>
              <a:rPr lang="en-GB" dirty="0">
                <a:sym typeface="Bookshelf Symbol 1" pitchFamily="34" charset="2"/>
              </a:rPr>
              <a:t>Reverse for other </a:t>
            </a:r>
            <a:r>
              <a:rPr lang="en-GB" dirty="0" smtClean="0">
                <a:sym typeface="Bookshelf Symbol 1" pitchFamily="34" charset="2"/>
              </a:rPr>
              <a:t>child</a:t>
            </a:r>
            <a:endParaRPr lang="en-GB" dirty="0">
              <a:sym typeface="Bookshelf Symbol 1" pitchFamily="34" charset="2"/>
            </a:endParaRP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94918609"/>
              </p:ext>
            </p:extLst>
          </p:nvPr>
        </p:nvGraphicFramePr>
        <p:xfrm>
          <a:off x="2286000" y="2861004"/>
          <a:ext cx="6076950" cy="715963"/>
        </p:xfrm>
        <a:graphic>
          <a:graphicData uri="http://schemas.openxmlformats.org/presentationml/2006/ole">
            <mc:AlternateContent xmlns:mc="http://schemas.openxmlformats.org/markup-compatibility/2006">
              <mc:Choice xmlns:v="urn:schemas-microsoft-com:vml" Requires="v">
                <p:oleObj spid="_x0000_s3081" name="Equation" r:id="rId3" imgW="2145369" imgH="253890" progId="Equation.3">
                  <p:embed/>
                </p:oleObj>
              </mc:Choice>
              <mc:Fallback>
                <p:oleObj name="Equation" r:id="rId3" imgW="2145369" imgH="253890" progId="Equation.3">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61004"/>
                        <a:ext cx="6076950" cy="715963"/>
                      </a:xfrm>
                      <a:prstGeom prst="rect">
                        <a:avLst/>
                      </a:prstGeom>
                      <a:solidFill>
                        <a:srgbClr val="FFFF00"/>
                      </a:solid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4038600"/>
            <a:ext cx="8228877" cy="17526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421370"/>
      </p:ext>
    </p:extLst>
  </p:cSld>
  <p:clrMapOvr>
    <a:masterClrMapping/>
  </p:clrMapOvr>
  <p:transition>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Real-Valued </a:t>
            </a:r>
            <a:r>
              <a:rPr lang="nl-NL" dirty="0" smtClean="0"/>
              <a:t>Representation</a:t>
            </a:r>
            <a:r>
              <a:rPr lang="en-US" dirty="0"/>
              <a:t>:</a:t>
            </a:r>
            <a:r>
              <a:rPr lang="en-GB" dirty="0">
                <a:sym typeface="Bookshelf Symbol 1" pitchFamily="34" charset="2"/>
              </a:rPr>
              <a:t/>
            </a:r>
            <a:br>
              <a:rPr lang="en-GB" dirty="0">
                <a:sym typeface="Bookshelf Symbol 1" pitchFamily="34" charset="2"/>
              </a:rPr>
            </a:br>
            <a:r>
              <a:rPr lang="en-GB" dirty="0">
                <a:sym typeface="Bookshelf Symbol 1" pitchFamily="34" charset="2"/>
              </a:rPr>
              <a:t>Simple arithmetic crossover </a:t>
            </a:r>
            <a:endParaRPr lang="en-US" dirty="0"/>
          </a:p>
        </p:txBody>
      </p:sp>
      <p:sp>
        <p:nvSpPr>
          <p:cNvPr id="3" name="Content Placeholder 2"/>
          <p:cNvSpPr>
            <a:spLocks noGrp="1"/>
          </p:cNvSpPr>
          <p:nvPr>
            <p:ph idx="1"/>
          </p:nvPr>
        </p:nvSpPr>
        <p:spPr>
          <a:xfrm>
            <a:off x="76200" y="1752600"/>
            <a:ext cx="8915400" cy="4267200"/>
          </a:xfrm>
        </p:spPr>
        <p:txBody>
          <a:bodyPr/>
          <a:lstStyle/>
          <a:p>
            <a:r>
              <a:rPr lang="en-GB" dirty="0"/>
              <a:t>Parents: </a:t>
            </a:r>
            <a:r>
              <a:rPr lang="en-GB" dirty="0">
                <a:sym typeface="Symbol" pitchFamily="18" charset="2"/>
              </a:rPr>
              <a:t></a:t>
            </a:r>
            <a:r>
              <a:rPr lang="en-GB" dirty="0"/>
              <a:t>x</a:t>
            </a:r>
            <a:r>
              <a:rPr lang="en-GB" baseline="-25000" dirty="0"/>
              <a:t>1</a:t>
            </a:r>
            <a:r>
              <a:rPr lang="en-GB" dirty="0"/>
              <a:t>,…,</a:t>
            </a:r>
            <a:r>
              <a:rPr lang="en-GB" dirty="0" err="1"/>
              <a:t>x</a:t>
            </a:r>
            <a:r>
              <a:rPr lang="en-GB" baseline="-25000" dirty="0" err="1"/>
              <a:t>n</a:t>
            </a:r>
            <a:r>
              <a:rPr lang="en-GB" dirty="0"/>
              <a:t> </a:t>
            </a:r>
            <a:r>
              <a:rPr lang="en-GB" dirty="0">
                <a:sym typeface="Symbol" pitchFamily="18" charset="2"/>
              </a:rPr>
              <a:t></a:t>
            </a:r>
            <a:r>
              <a:rPr lang="en-GB" dirty="0"/>
              <a:t> and </a:t>
            </a:r>
            <a:r>
              <a:rPr lang="en-GB" dirty="0">
                <a:sym typeface="Symbol" pitchFamily="18" charset="2"/>
              </a:rPr>
              <a:t></a:t>
            </a:r>
            <a:r>
              <a:rPr lang="en-GB" dirty="0"/>
              <a:t>y</a:t>
            </a:r>
            <a:r>
              <a:rPr lang="en-GB" baseline="-25000" dirty="0"/>
              <a:t>1</a:t>
            </a:r>
            <a:r>
              <a:rPr lang="en-GB" dirty="0"/>
              <a:t>,…,</a:t>
            </a:r>
            <a:r>
              <a:rPr lang="en-GB" dirty="0" err="1"/>
              <a:t>y</a:t>
            </a:r>
            <a:r>
              <a:rPr lang="en-GB" baseline="-25000" dirty="0" err="1"/>
              <a:t>n</a:t>
            </a:r>
            <a:r>
              <a:rPr lang="en-GB" dirty="0">
                <a:sym typeface="Symbol" pitchFamily="18" charset="2"/>
              </a:rPr>
              <a:t></a:t>
            </a:r>
          </a:p>
          <a:p>
            <a:r>
              <a:rPr lang="en-GB" dirty="0">
                <a:sym typeface="Symbol" pitchFamily="18" charset="2"/>
              </a:rPr>
              <a:t>Pick a random gene (k) after this point mix values</a:t>
            </a:r>
            <a:endParaRPr lang="en-GB" dirty="0"/>
          </a:p>
          <a:p>
            <a:r>
              <a:rPr lang="en-GB" dirty="0"/>
              <a:t>child</a:t>
            </a:r>
            <a:r>
              <a:rPr lang="en-GB" baseline="-25000" dirty="0"/>
              <a:t>1</a:t>
            </a:r>
            <a:r>
              <a:rPr lang="en-GB" dirty="0"/>
              <a:t> </a:t>
            </a:r>
            <a:r>
              <a:rPr lang="en-GB" dirty="0">
                <a:sym typeface="Bookshelf Symbol 1" pitchFamily="34" charset="2"/>
              </a:rPr>
              <a:t>is:</a:t>
            </a:r>
          </a:p>
          <a:p>
            <a:r>
              <a:rPr lang="en-GB" dirty="0">
                <a:sym typeface="Bookshelf Symbol 1" pitchFamily="34" charset="2"/>
              </a:rPr>
              <a:t>reverse for other child</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21051162"/>
              </p:ext>
            </p:extLst>
          </p:nvPr>
        </p:nvGraphicFramePr>
        <p:xfrm>
          <a:off x="2285999" y="3276600"/>
          <a:ext cx="6781801" cy="685800"/>
        </p:xfrm>
        <a:graphic>
          <a:graphicData uri="http://schemas.openxmlformats.org/presentationml/2006/ole">
            <mc:AlternateContent xmlns:mc="http://schemas.openxmlformats.org/markup-compatibility/2006">
              <mc:Choice xmlns:v="urn:schemas-microsoft-com:vml" Requires="v">
                <p:oleObj spid="_x0000_s5129" name="Equation" r:id="rId3" imgW="3771900" imgH="355600" progId="Equation.3">
                  <p:embed/>
                </p:oleObj>
              </mc:Choice>
              <mc:Fallback>
                <p:oleObj name="Equation" r:id="rId3" imgW="3771900" imgH="355600" progId="Equation.3">
                  <p:embed/>
                  <p:pic>
                    <p:nvPicPr>
                      <p:cNvPr id="11"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9" y="3276600"/>
                        <a:ext cx="6781801" cy="685800"/>
                      </a:xfrm>
                      <a:prstGeom prst="rect">
                        <a:avLst/>
                      </a:prstGeom>
                      <a:solidFill>
                        <a:srgbClr val="FFFF00"/>
                      </a:solid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6"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132" b="3474"/>
          <a:stretch/>
        </p:blipFill>
        <p:spPr bwMode="auto">
          <a:xfrm>
            <a:off x="395536" y="4384939"/>
            <a:ext cx="8376267" cy="18002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2732872331"/>
      </p:ext>
    </p:extLst>
  </p:cSld>
  <p:clrMapOvr>
    <a:masterClrMapping/>
  </p:clrMapOvr>
  <p:transition>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Real-Valued </a:t>
            </a:r>
            <a:r>
              <a:rPr lang="nl-NL" dirty="0" smtClean="0"/>
              <a:t>Representation</a:t>
            </a:r>
            <a:r>
              <a:rPr lang="en-US" dirty="0"/>
              <a:t>:</a:t>
            </a:r>
            <a:r>
              <a:rPr lang="en-GB" dirty="0">
                <a:sym typeface="Bookshelf Symbol 1" pitchFamily="34" charset="2"/>
              </a:rPr>
              <a:t/>
            </a:r>
            <a:br>
              <a:rPr lang="en-GB" dirty="0">
                <a:sym typeface="Bookshelf Symbol 1" pitchFamily="34" charset="2"/>
              </a:rPr>
            </a:br>
            <a:r>
              <a:rPr lang="en-GB" dirty="0">
                <a:sym typeface="Bookshelf Symbol 1" pitchFamily="34" charset="2"/>
              </a:rPr>
              <a:t>Whole arithmetic crossover</a:t>
            </a:r>
            <a:endParaRPr lang="en-US" dirty="0"/>
          </a:p>
        </p:txBody>
      </p:sp>
      <p:sp>
        <p:nvSpPr>
          <p:cNvPr id="3" name="Content Placeholder 2"/>
          <p:cNvSpPr>
            <a:spLocks noGrp="1"/>
          </p:cNvSpPr>
          <p:nvPr>
            <p:ph idx="1"/>
          </p:nvPr>
        </p:nvSpPr>
        <p:spPr>
          <a:xfrm>
            <a:off x="76200" y="1752600"/>
            <a:ext cx="8991600" cy="4267200"/>
          </a:xfrm>
        </p:spPr>
        <p:txBody>
          <a:bodyPr/>
          <a:lstStyle/>
          <a:p>
            <a:r>
              <a:rPr lang="en-GB" dirty="0"/>
              <a:t>Most commonly used</a:t>
            </a:r>
          </a:p>
          <a:p>
            <a:r>
              <a:rPr lang="en-GB" dirty="0"/>
              <a:t>Parents: </a:t>
            </a:r>
            <a:r>
              <a:rPr lang="en-GB" dirty="0">
                <a:sym typeface="Symbol" pitchFamily="18" charset="2"/>
              </a:rPr>
              <a:t></a:t>
            </a:r>
            <a:r>
              <a:rPr lang="en-GB" dirty="0"/>
              <a:t>x</a:t>
            </a:r>
            <a:r>
              <a:rPr lang="en-GB" baseline="-25000" dirty="0"/>
              <a:t>1</a:t>
            </a:r>
            <a:r>
              <a:rPr lang="en-GB" dirty="0"/>
              <a:t>,…,</a:t>
            </a:r>
            <a:r>
              <a:rPr lang="en-GB" dirty="0" err="1"/>
              <a:t>x</a:t>
            </a:r>
            <a:r>
              <a:rPr lang="en-GB" baseline="-25000" dirty="0" err="1"/>
              <a:t>n</a:t>
            </a:r>
            <a:r>
              <a:rPr lang="en-GB" dirty="0"/>
              <a:t> </a:t>
            </a:r>
            <a:r>
              <a:rPr lang="en-GB" dirty="0">
                <a:sym typeface="Symbol" pitchFamily="18" charset="2"/>
              </a:rPr>
              <a:t></a:t>
            </a:r>
            <a:r>
              <a:rPr lang="en-GB" dirty="0"/>
              <a:t> and </a:t>
            </a:r>
            <a:r>
              <a:rPr lang="en-GB" dirty="0">
                <a:sym typeface="Symbol" pitchFamily="18" charset="2"/>
              </a:rPr>
              <a:t></a:t>
            </a:r>
            <a:r>
              <a:rPr lang="en-GB" dirty="0"/>
              <a:t>y</a:t>
            </a:r>
            <a:r>
              <a:rPr lang="en-GB" baseline="-25000" dirty="0"/>
              <a:t>1</a:t>
            </a:r>
            <a:r>
              <a:rPr lang="en-GB" dirty="0"/>
              <a:t>,…,</a:t>
            </a:r>
            <a:r>
              <a:rPr lang="en-GB" dirty="0" err="1"/>
              <a:t>y</a:t>
            </a:r>
            <a:r>
              <a:rPr lang="en-GB" baseline="-25000" dirty="0" err="1"/>
              <a:t>n</a:t>
            </a:r>
            <a:r>
              <a:rPr lang="en-GB" dirty="0">
                <a:sym typeface="Symbol" pitchFamily="18" charset="2"/>
              </a:rPr>
              <a:t></a:t>
            </a:r>
            <a:endParaRPr lang="en-GB" dirty="0"/>
          </a:p>
          <a:p>
            <a:r>
              <a:rPr lang="en-GB" dirty="0"/>
              <a:t>Child</a:t>
            </a:r>
            <a:r>
              <a:rPr lang="en-GB" baseline="-25000" dirty="0"/>
              <a:t>1</a:t>
            </a:r>
            <a:r>
              <a:rPr lang="en-GB" dirty="0"/>
              <a:t> </a:t>
            </a:r>
            <a:r>
              <a:rPr lang="en-GB" dirty="0">
                <a:sym typeface="Bookshelf Symbol 1" pitchFamily="34" charset="2"/>
              </a:rPr>
              <a:t>is</a:t>
            </a:r>
            <a:r>
              <a:rPr lang="en-GB" dirty="0" smtClean="0">
                <a:sym typeface="Bookshelf Symbol 1" pitchFamily="34" charset="2"/>
              </a:rPr>
              <a:t>: </a:t>
            </a:r>
            <a:endParaRPr lang="en-GB" dirty="0">
              <a:sym typeface="Bookshelf Symbol 1" pitchFamily="34" charset="2"/>
            </a:endParaRPr>
          </a:p>
          <a:p>
            <a:r>
              <a:rPr lang="en-GB" dirty="0">
                <a:sym typeface="Bookshelf Symbol 1" pitchFamily="34" charset="2"/>
              </a:rPr>
              <a:t>reverse for other child</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88995834"/>
              </p:ext>
            </p:extLst>
          </p:nvPr>
        </p:nvGraphicFramePr>
        <p:xfrm>
          <a:off x="2514600" y="2895600"/>
          <a:ext cx="2667000" cy="565150"/>
        </p:xfrm>
        <a:graphic>
          <a:graphicData uri="http://schemas.openxmlformats.org/presentationml/2006/ole">
            <mc:AlternateContent xmlns:mc="http://schemas.openxmlformats.org/markup-compatibility/2006">
              <mc:Choice xmlns:v="urn:schemas-microsoft-com:vml" Requires="v">
                <p:oleObj spid="_x0000_s4105" name="Equation" r:id="rId3" imgW="952087" imgH="203112" progId="Equation.3">
                  <p:embed/>
                </p:oleObj>
              </mc:Choice>
              <mc:Fallback>
                <p:oleObj name="Equation" r:id="rId3" imgW="952087" imgH="203112" progId="Equation.3">
                  <p:embed/>
                  <p:pic>
                    <p:nvPicPr>
                      <p:cNvPr id="11"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895600"/>
                        <a:ext cx="2667000" cy="565150"/>
                      </a:xfrm>
                      <a:prstGeom prst="rect">
                        <a:avLst/>
                      </a:prstGeom>
                      <a:solidFill>
                        <a:srgbClr val="FFFF00"/>
                      </a:solid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823" y="4043042"/>
            <a:ext cx="8115300" cy="18288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867715"/>
      </p:ext>
    </p:extLst>
  </p:cSld>
  <p:clrMapOvr>
    <a:masterClrMapping/>
  </p:clrMapOvr>
  <p:transition>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Real-Valued </a:t>
            </a:r>
            <a:r>
              <a:rPr lang="nl-NL" dirty="0" smtClean="0"/>
              <a:t>Representation</a:t>
            </a:r>
            <a:r>
              <a:rPr lang="en-US" dirty="0"/>
              <a:t>:</a:t>
            </a:r>
            <a:r>
              <a:rPr lang="en-GB" dirty="0">
                <a:sym typeface="Bookshelf Symbol 1" pitchFamily="34" charset="2"/>
              </a:rPr>
              <a:t/>
            </a:r>
            <a:br>
              <a:rPr lang="en-GB" dirty="0">
                <a:sym typeface="Bookshelf Symbol 1" pitchFamily="34" charset="2"/>
              </a:rPr>
            </a:br>
            <a:r>
              <a:rPr lang="en-GB" dirty="0">
                <a:sym typeface="Bookshelf Symbol 1" pitchFamily="34" charset="2"/>
              </a:rPr>
              <a:t>Blend Crossover</a:t>
            </a:r>
            <a:endParaRPr lang="en-US" dirty="0"/>
          </a:p>
        </p:txBody>
      </p:sp>
      <p:sp>
        <p:nvSpPr>
          <p:cNvPr id="3" name="Content Placeholder 2"/>
          <p:cNvSpPr>
            <a:spLocks noGrp="1"/>
          </p:cNvSpPr>
          <p:nvPr>
            <p:ph idx="1"/>
          </p:nvPr>
        </p:nvSpPr>
        <p:spPr/>
        <p:txBody>
          <a:bodyPr/>
          <a:lstStyle/>
          <a:p>
            <a:r>
              <a:rPr lang="en-GB" dirty="0"/>
              <a:t>Parents: </a:t>
            </a:r>
            <a:r>
              <a:rPr lang="en-GB" dirty="0">
                <a:sym typeface="Symbol" pitchFamily="18" charset="2"/>
              </a:rPr>
              <a:t></a:t>
            </a:r>
            <a:r>
              <a:rPr lang="en-GB" dirty="0"/>
              <a:t>x</a:t>
            </a:r>
            <a:r>
              <a:rPr lang="en-GB" baseline="-25000" dirty="0"/>
              <a:t>1</a:t>
            </a:r>
            <a:r>
              <a:rPr lang="en-GB" dirty="0"/>
              <a:t>,…,</a:t>
            </a:r>
            <a:r>
              <a:rPr lang="en-GB" dirty="0" err="1"/>
              <a:t>x</a:t>
            </a:r>
            <a:r>
              <a:rPr lang="en-GB" baseline="-25000" dirty="0" err="1"/>
              <a:t>n</a:t>
            </a:r>
            <a:r>
              <a:rPr lang="en-GB" dirty="0"/>
              <a:t> </a:t>
            </a:r>
            <a:r>
              <a:rPr lang="en-GB" dirty="0">
                <a:sym typeface="Symbol" pitchFamily="18" charset="2"/>
              </a:rPr>
              <a:t></a:t>
            </a:r>
            <a:r>
              <a:rPr lang="en-GB" dirty="0"/>
              <a:t> and </a:t>
            </a:r>
            <a:r>
              <a:rPr lang="en-GB" dirty="0">
                <a:sym typeface="Symbol" pitchFamily="18" charset="2"/>
              </a:rPr>
              <a:t></a:t>
            </a:r>
            <a:r>
              <a:rPr lang="en-GB" dirty="0"/>
              <a:t>y</a:t>
            </a:r>
            <a:r>
              <a:rPr lang="en-GB" baseline="-25000" dirty="0"/>
              <a:t>1</a:t>
            </a:r>
            <a:r>
              <a:rPr lang="en-GB" dirty="0"/>
              <a:t>,…,</a:t>
            </a:r>
            <a:r>
              <a:rPr lang="en-GB" dirty="0" err="1"/>
              <a:t>y</a:t>
            </a:r>
            <a:r>
              <a:rPr lang="en-GB" baseline="-25000" dirty="0" err="1"/>
              <a:t>n</a:t>
            </a:r>
            <a:r>
              <a:rPr lang="en-GB" dirty="0">
                <a:sym typeface="Symbol" pitchFamily="18" charset="2"/>
              </a:rPr>
              <a:t></a:t>
            </a:r>
            <a:endParaRPr lang="en-GB" dirty="0"/>
          </a:p>
          <a:p>
            <a:r>
              <a:rPr lang="en-GB" dirty="0"/>
              <a:t>Assume x</a:t>
            </a:r>
            <a:r>
              <a:rPr lang="en-GB" baseline="-25000" dirty="0"/>
              <a:t>i</a:t>
            </a:r>
            <a:r>
              <a:rPr lang="en-GB" dirty="0"/>
              <a:t> &lt; </a:t>
            </a:r>
            <a:r>
              <a:rPr lang="en-GB" dirty="0" err="1"/>
              <a:t>y</a:t>
            </a:r>
            <a:r>
              <a:rPr lang="en-GB" baseline="-25000" dirty="0" err="1"/>
              <a:t>i</a:t>
            </a:r>
            <a:endParaRPr lang="en-GB" baseline="-25000" dirty="0"/>
          </a:p>
          <a:p>
            <a:r>
              <a:rPr lang="en-GB" dirty="0">
                <a:sym typeface="Bookshelf Symbol 1" pitchFamily="34" charset="2"/>
              </a:rPr>
              <a:t>d</a:t>
            </a:r>
            <a:r>
              <a:rPr lang="en-GB" baseline="-25000" dirty="0">
                <a:sym typeface="Bookshelf Symbol 1" pitchFamily="34" charset="2"/>
              </a:rPr>
              <a:t>i</a:t>
            </a:r>
            <a:r>
              <a:rPr lang="en-GB" dirty="0">
                <a:sym typeface="Bookshelf Symbol 1" pitchFamily="34" charset="2"/>
              </a:rPr>
              <a:t> = </a:t>
            </a:r>
            <a:r>
              <a:rPr lang="en-GB" dirty="0" err="1">
                <a:sym typeface="Bookshelf Symbol 1" pitchFamily="34" charset="2"/>
              </a:rPr>
              <a:t>y</a:t>
            </a:r>
            <a:r>
              <a:rPr lang="en-GB" baseline="-25000" dirty="0" err="1">
                <a:sym typeface="Bookshelf Symbol 1" pitchFamily="34" charset="2"/>
              </a:rPr>
              <a:t>i</a:t>
            </a:r>
            <a:r>
              <a:rPr lang="en-GB" baseline="-25000" dirty="0">
                <a:sym typeface="Bookshelf Symbol 1" pitchFamily="34" charset="2"/>
              </a:rPr>
              <a:t> </a:t>
            </a:r>
            <a:r>
              <a:rPr lang="en-GB" dirty="0">
                <a:sym typeface="Bookshelf Symbol 1" pitchFamily="34" charset="2"/>
              </a:rPr>
              <a:t>– x</a:t>
            </a:r>
            <a:r>
              <a:rPr lang="en-GB" baseline="-25000" dirty="0">
                <a:sym typeface="Bookshelf Symbol 1" pitchFamily="34" charset="2"/>
              </a:rPr>
              <a:t>i</a:t>
            </a:r>
            <a:r>
              <a:rPr lang="en-GB" dirty="0">
                <a:sym typeface="Bookshelf Symbol 1" pitchFamily="34" charset="2"/>
              </a:rPr>
              <a:t> </a:t>
            </a:r>
          </a:p>
          <a:p>
            <a:r>
              <a:rPr lang="en-GB" dirty="0">
                <a:sym typeface="Bookshelf Symbol 1" pitchFamily="34" charset="2"/>
              </a:rPr>
              <a:t>Random sample </a:t>
            </a:r>
            <a:r>
              <a:rPr lang="en-GB" dirty="0" err="1">
                <a:sym typeface="Bookshelf Symbol 1" pitchFamily="34" charset="2"/>
              </a:rPr>
              <a:t>z</a:t>
            </a:r>
            <a:r>
              <a:rPr lang="en-GB" baseline="-25000" dirty="0" err="1">
                <a:sym typeface="Bookshelf Symbol 1" pitchFamily="34" charset="2"/>
              </a:rPr>
              <a:t>i</a:t>
            </a:r>
            <a:r>
              <a:rPr lang="en-GB" dirty="0">
                <a:sym typeface="Bookshelf Symbol 1" pitchFamily="34" charset="2"/>
              </a:rPr>
              <a:t>= [x</a:t>
            </a:r>
            <a:r>
              <a:rPr lang="en-GB" baseline="-25000" dirty="0">
                <a:sym typeface="Bookshelf Symbol 1" pitchFamily="34" charset="2"/>
              </a:rPr>
              <a:t>i</a:t>
            </a:r>
            <a:r>
              <a:rPr lang="en-GB" dirty="0">
                <a:sym typeface="Bookshelf Symbol 1" pitchFamily="34" charset="2"/>
              </a:rPr>
              <a:t> – αd</a:t>
            </a:r>
            <a:r>
              <a:rPr lang="en-GB" baseline="-25000" dirty="0">
                <a:sym typeface="Bookshelf Symbol 1" pitchFamily="34" charset="2"/>
              </a:rPr>
              <a:t>i</a:t>
            </a:r>
            <a:r>
              <a:rPr lang="en-GB" dirty="0">
                <a:sym typeface="Bookshelf Symbol 1" pitchFamily="34" charset="2"/>
              </a:rPr>
              <a:t>, x</a:t>
            </a:r>
            <a:r>
              <a:rPr lang="en-GB" baseline="-25000" dirty="0">
                <a:sym typeface="Bookshelf Symbol 1" pitchFamily="34" charset="2"/>
              </a:rPr>
              <a:t>i</a:t>
            </a:r>
            <a:r>
              <a:rPr lang="en-GB" dirty="0">
                <a:sym typeface="Bookshelf Symbol 1" pitchFamily="34" charset="2"/>
              </a:rPr>
              <a:t> + αd</a:t>
            </a:r>
            <a:r>
              <a:rPr lang="en-GB" baseline="-25000" dirty="0">
                <a:sym typeface="Bookshelf Symbol 1" pitchFamily="34" charset="2"/>
              </a:rPr>
              <a:t>i</a:t>
            </a:r>
            <a:r>
              <a:rPr lang="en-GB" dirty="0">
                <a:sym typeface="Bookshelf Symbol 1" pitchFamily="34" charset="2"/>
              </a:rPr>
              <a:t>]</a:t>
            </a:r>
          </a:p>
          <a:p>
            <a:r>
              <a:rPr lang="en-GB" dirty="0">
                <a:sym typeface="Bookshelf Symbol 1" pitchFamily="34" charset="2"/>
              </a:rPr>
              <a:t>Original authors had best results with </a:t>
            </a:r>
            <a:r>
              <a:rPr lang="en-GB" dirty="0">
                <a:sym typeface="Symbol" pitchFamily="18" charset="2"/>
              </a:rPr>
              <a:t> = 0.5</a:t>
            </a:r>
            <a:endParaRPr lang="en-GB" dirty="0">
              <a:sym typeface="Bookshelf Symbol 1" pitchFamily="34" charset="2"/>
            </a:endParaRPr>
          </a:p>
          <a:p>
            <a:endParaRPr lang="en-US" dirty="0"/>
          </a:p>
        </p:txBody>
      </p:sp>
    </p:spTree>
    <p:extLst>
      <p:ext uri="{BB962C8B-B14F-4D97-AF65-F5344CB8AC3E}">
        <p14:creationId xmlns:p14="http://schemas.microsoft.com/office/powerpoint/2010/main" val="2549780586"/>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Search Space</a:t>
            </a:r>
          </a:p>
        </p:txBody>
      </p:sp>
      <p:sp>
        <p:nvSpPr>
          <p:cNvPr id="22531" name="Content Placeholder 2"/>
          <p:cNvSpPr>
            <a:spLocks noGrp="1"/>
          </p:cNvSpPr>
          <p:nvPr>
            <p:ph idx="1"/>
          </p:nvPr>
        </p:nvSpPr>
        <p:spPr/>
        <p:txBody>
          <a:bodyPr/>
          <a:lstStyle/>
          <a:p>
            <a:r>
              <a:rPr lang="en-GB" altLang="en-US" dirty="0" smtClean="0"/>
              <a:t>A </a:t>
            </a:r>
            <a:r>
              <a:rPr lang="en-GB" altLang="en-US" b="1" i="1" dirty="0" smtClean="0"/>
              <a:t>search space </a:t>
            </a:r>
            <a:r>
              <a:rPr lang="en-GB" altLang="en-US" dirty="0" smtClean="0"/>
              <a:t>contains the set of all possible solutions</a:t>
            </a:r>
          </a:p>
          <a:p>
            <a:r>
              <a:rPr lang="en-GB" altLang="en-US" dirty="0" smtClean="0"/>
              <a:t>A </a:t>
            </a:r>
            <a:r>
              <a:rPr lang="en-GB" altLang="en-US" b="1" dirty="0" smtClean="0"/>
              <a:t>search space generator </a:t>
            </a:r>
            <a:r>
              <a:rPr lang="en-GB" altLang="en-US" dirty="0" smtClean="0"/>
              <a:t>is </a:t>
            </a:r>
            <a:r>
              <a:rPr lang="en-GB" altLang="en-US" i="1" dirty="0" smtClean="0"/>
              <a:t>complete</a:t>
            </a:r>
            <a:r>
              <a:rPr lang="en-GB" altLang="en-US" dirty="0" smtClean="0"/>
              <a:t> if it can generate the entire search space</a:t>
            </a:r>
          </a:p>
          <a:p>
            <a:r>
              <a:rPr lang="en-GB" altLang="en-US" dirty="0" smtClean="0"/>
              <a:t>An </a:t>
            </a:r>
            <a:r>
              <a:rPr lang="en-GB" altLang="en-US" b="1" i="1" dirty="0" smtClean="0"/>
              <a:t>objective function </a:t>
            </a:r>
            <a:r>
              <a:rPr lang="en-GB" altLang="en-US" dirty="0" smtClean="0"/>
              <a:t>tests the </a:t>
            </a:r>
            <a:r>
              <a:rPr lang="en-GB" altLang="en-US" i="1" dirty="0" smtClean="0"/>
              <a:t>quality of a solution</a:t>
            </a:r>
          </a:p>
          <a:p>
            <a:r>
              <a:rPr lang="en-US" dirty="0"/>
              <a:t>A </a:t>
            </a:r>
            <a:r>
              <a:rPr lang="en-US" b="1" dirty="0"/>
              <a:t>heuristic </a:t>
            </a:r>
            <a:r>
              <a:rPr lang="en-US" dirty="0"/>
              <a:t>is a problem-dependent rule-of-thumb</a:t>
            </a:r>
            <a:endParaRPr lang="en-GB" altLang="en-US" i="1" dirty="0" smtClean="0"/>
          </a:p>
        </p:txBody>
      </p:sp>
    </p:spTree>
  </p:cSld>
  <p:clrMapOvr>
    <a:masterClrMapping/>
  </p:clrMapOvr>
  <p:transition>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1216025"/>
          </a:xfrm>
        </p:spPr>
        <p:txBody>
          <a:bodyPr/>
          <a:lstStyle/>
          <a:p>
            <a:r>
              <a:rPr lang="en-US" sz="3600" dirty="0"/>
              <a:t>Real-Valued </a:t>
            </a:r>
            <a:r>
              <a:rPr lang="nl-NL" sz="3600" dirty="0" smtClean="0"/>
              <a:t>Representation</a:t>
            </a:r>
            <a:r>
              <a:rPr lang="en-US" sz="3600" dirty="0"/>
              <a:t>:</a:t>
            </a:r>
            <a:br>
              <a:rPr lang="en-US" sz="3600" dirty="0"/>
            </a:br>
            <a:r>
              <a:rPr lang="en-US" sz="3600" dirty="0"/>
              <a:t>Overview different possible </a:t>
            </a:r>
            <a:r>
              <a:rPr lang="en-US" sz="3600" dirty="0" smtClean="0"/>
              <a:t>offspring</a:t>
            </a:r>
            <a:endParaRPr lang="en-US" sz="3600" dirty="0"/>
          </a:p>
        </p:txBody>
      </p:sp>
      <p:sp>
        <p:nvSpPr>
          <p:cNvPr id="3" name="Content Placeholder 2"/>
          <p:cNvSpPr>
            <a:spLocks noGrp="1"/>
          </p:cNvSpPr>
          <p:nvPr>
            <p:ph idx="1"/>
          </p:nvPr>
        </p:nvSpPr>
        <p:spPr>
          <a:xfrm>
            <a:off x="76200" y="1752600"/>
            <a:ext cx="4343400" cy="4267200"/>
          </a:xfrm>
        </p:spPr>
        <p:txBody>
          <a:bodyPr/>
          <a:lstStyle/>
          <a:p>
            <a:r>
              <a:rPr lang="en-US" dirty="0"/>
              <a:t>Single arithmetic: </a:t>
            </a:r>
          </a:p>
          <a:p>
            <a:r>
              <a:rPr lang="en-US" dirty="0"/>
              <a:t>{s</a:t>
            </a:r>
            <a:r>
              <a:rPr lang="en-US" baseline="-25000" dirty="0"/>
              <a:t>1</a:t>
            </a:r>
            <a:r>
              <a:rPr lang="en-US" dirty="0"/>
              <a:t>, s</a:t>
            </a:r>
            <a:r>
              <a:rPr lang="en-US" baseline="-25000" dirty="0"/>
              <a:t>2, </a:t>
            </a:r>
            <a:r>
              <a:rPr lang="en-US" dirty="0"/>
              <a:t>s</a:t>
            </a:r>
            <a:r>
              <a:rPr lang="en-US" baseline="-25000" dirty="0"/>
              <a:t>3</a:t>
            </a:r>
            <a:r>
              <a:rPr lang="en-US" dirty="0"/>
              <a:t>, s</a:t>
            </a:r>
            <a:r>
              <a:rPr lang="en-US" baseline="-25000" dirty="0"/>
              <a:t>4</a:t>
            </a:r>
            <a:r>
              <a:rPr lang="en-US" dirty="0"/>
              <a:t>} </a:t>
            </a:r>
          </a:p>
          <a:p>
            <a:r>
              <a:rPr lang="en-US" dirty="0"/>
              <a:t>Simple arithmetic / whole arithmetic: </a:t>
            </a:r>
          </a:p>
          <a:p>
            <a:r>
              <a:rPr lang="en-US" dirty="0"/>
              <a:t>inner box (w = alpha 0.5)</a:t>
            </a:r>
          </a:p>
          <a:p>
            <a:r>
              <a:rPr lang="en-US" dirty="0"/>
              <a:t>Blend crossover: </a:t>
            </a:r>
          </a:p>
          <a:p>
            <a:r>
              <a:rPr lang="en-US" dirty="0"/>
              <a:t>outer box </a:t>
            </a:r>
          </a:p>
        </p:txBody>
      </p:sp>
      <p:pic>
        <p:nvPicPr>
          <p:cNvPr id="4" name="Picture 3"/>
          <p:cNvPicPr>
            <a:picLocks noChangeAspect="1"/>
          </p:cNvPicPr>
          <p:nvPr/>
        </p:nvPicPr>
        <p:blipFill>
          <a:blip r:embed="rId2"/>
          <a:stretch>
            <a:fillRect/>
          </a:stretch>
        </p:blipFill>
        <p:spPr>
          <a:xfrm>
            <a:off x="4373880" y="3429000"/>
            <a:ext cx="4693920" cy="3352800"/>
          </a:xfrm>
          <a:prstGeom prst="rect">
            <a:avLst/>
          </a:prstGeom>
        </p:spPr>
      </p:pic>
    </p:spTree>
    <p:extLst>
      <p:ext uri="{BB962C8B-B14F-4D97-AF65-F5344CB8AC3E}">
        <p14:creationId xmlns:p14="http://schemas.microsoft.com/office/powerpoint/2010/main" val="565172974"/>
      </p:ext>
    </p:extLst>
  </p:cSld>
  <p:clrMapOvr>
    <a:masterClrMapping/>
  </p:clrMapOvr>
  <p:transition>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smtClean="0"/>
              <a:t>Permutation Recombination</a:t>
            </a:r>
          </a:p>
        </p:txBody>
      </p:sp>
      <p:sp>
        <p:nvSpPr>
          <p:cNvPr id="52227" name="Rectangle 3"/>
          <p:cNvSpPr>
            <a:spLocks noGrp="1" noChangeArrowheads="1"/>
          </p:cNvSpPr>
          <p:nvPr>
            <p:ph type="body" idx="1"/>
          </p:nvPr>
        </p:nvSpPr>
        <p:spPr>
          <a:xfrm>
            <a:off x="685800" y="1981200"/>
            <a:ext cx="8229600" cy="4114800"/>
          </a:xfrm>
        </p:spPr>
        <p:txBody>
          <a:bodyPr/>
          <a:lstStyle/>
          <a:p>
            <a:pPr eaLnBrk="1" hangingPunct="1">
              <a:buNone/>
            </a:pPr>
            <a:r>
              <a:rPr lang="en-US" altLang="en-US" dirty="0"/>
              <a:t>Order based problems</a:t>
            </a:r>
          </a:p>
          <a:p>
            <a:pPr eaLnBrk="1" hangingPunct="1"/>
            <a:r>
              <a:rPr lang="en-US" altLang="en-US" dirty="0"/>
              <a:t>Order Crossover</a:t>
            </a:r>
          </a:p>
          <a:p>
            <a:pPr eaLnBrk="1" hangingPunct="1"/>
            <a:r>
              <a:rPr lang="en-US" altLang="en-US" dirty="0"/>
              <a:t>Cycle Crossover</a:t>
            </a:r>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r>
              <a:rPr lang="en-US" altLang="en-US" dirty="0" smtClean="0"/>
              <a:t>Adjacency based problems</a:t>
            </a:r>
          </a:p>
          <a:p>
            <a:pPr eaLnBrk="1" hangingPunct="1"/>
            <a:r>
              <a:rPr lang="en-US" altLang="en-US" dirty="0" smtClean="0"/>
              <a:t>Partially Mapped Crossover (PMX)</a:t>
            </a:r>
          </a:p>
          <a:p>
            <a:pPr eaLnBrk="1" hangingPunct="1"/>
            <a:r>
              <a:rPr lang="en-US" altLang="en-US" dirty="0" smtClean="0"/>
              <a:t>Edge Crossover</a:t>
            </a:r>
          </a:p>
          <a:p>
            <a:pPr eaLnBrk="1" hangingPunct="1"/>
            <a:endParaRPr lang="en-US" altLang="en-US" dirty="0" smtClean="0"/>
          </a:p>
        </p:txBody>
      </p:sp>
    </p:spTree>
  </p:cSld>
  <p:clrMapOvr>
    <a:masterClrMapping/>
  </p:clrMapOvr>
  <p:transition>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Order Crossover</a:t>
            </a:r>
          </a:p>
        </p:txBody>
      </p:sp>
      <p:sp>
        <p:nvSpPr>
          <p:cNvPr id="54275" name="Rectangle 3"/>
          <p:cNvSpPr>
            <a:spLocks noGrp="1" noChangeArrowheads="1"/>
          </p:cNvSpPr>
          <p:nvPr>
            <p:ph type="body" idx="1"/>
          </p:nvPr>
        </p:nvSpPr>
        <p:spPr/>
        <p:txBody>
          <a:bodyPr/>
          <a:lstStyle/>
          <a:p>
            <a:pPr eaLnBrk="1" hangingPunct="1"/>
            <a:r>
              <a:rPr lang="en-US" altLang="en-US" smtClean="0"/>
              <a:t>Choose 2 random crossover points &amp; copy mid-segment from p1 to offspring</a:t>
            </a:r>
          </a:p>
          <a:p>
            <a:pPr eaLnBrk="1" hangingPunct="1"/>
            <a:r>
              <a:rPr lang="en-US" altLang="en-US" smtClean="0"/>
              <a:t>Starting from 2</a:t>
            </a:r>
            <a:r>
              <a:rPr lang="en-US" altLang="en-US" baseline="30000" smtClean="0"/>
              <a:t>nd</a:t>
            </a:r>
            <a:r>
              <a:rPr lang="en-US" altLang="en-US" smtClean="0"/>
              <a:t> crossover point in p2, copy unused numbers into offspring in the order they appear in p2, wrapping around at end of list </a:t>
            </a:r>
          </a:p>
        </p:txBody>
      </p:sp>
    </p:spTree>
  </p:cSld>
  <p:clrMapOvr>
    <a:masterClrMapping/>
  </p:clrMapOvr>
  <p:transition>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 Crossover</a:t>
            </a:r>
            <a:endParaRPr lang="en-US" dirty="0"/>
          </a:p>
        </p:txBody>
      </p:sp>
      <p:sp>
        <p:nvSpPr>
          <p:cNvPr id="3" name="Content Placeholder 2"/>
          <p:cNvSpPr>
            <a:spLocks noGrp="1"/>
          </p:cNvSpPr>
          <p:nvPr>
            <p:ph idx="1"/>
          </p:nvPr>
        </p:nvSpPr>
        <p:spPr>
          <a:xfrm>
            <a:off x="566738" y="1752600"/>
            <a:ext cx="8424862" cy="4267200"/>
          </a:xfrm>
        </p:spPr>
        <p:txBody>
          <a:bodyPr/>
          <a:lstStyle/>
          <a:p>
            <a:r>
              <a:rPr lang="en-US" dirty="0" smtClean="0"/>
              <a:t>Start with first unused position and allele of p1</a:t>
            </a:r>
          </a:p>
          <a:p>
            <a:r>
              <a:rPr lang="en-US" dirty="0" smtClean="0"/>
              <a:t>Look at allele in the same position in p2</a:t>
            </a:r>
          </a:p>
          <a:p>
            <a:r>
              <a:rPr lang="en-US" dirty="0" smtClean="0"/>
              <a:t>Go to position with same allele in p1</a:t>
            </a:r>
          </a:p>
          <a:p>
            <a:r>
              <a:rPr lang="en-US" dirty="0" smtClean="0"/>
              <a:t>Add this allele to cycle</a:t>
            </a:r>
          </a:p>
          <a:p>
            <a:r>
              <a:rPr lang="en-US" dirty="0" smtClean="0"/>
              <a:t>Repeat above steps until you arrive at first allele of p1</a:t>
            </a:r>
          </a:p>
          <a:p>
            <a:r>
              <a:rPr lang="en-US" dirty="0" smtClean="0"/>
              <a:t>Construct offspring by alternating cycles</a:t>
            </a:r>
            <a:endParaRPr lang="en-US" dirty="0"/>
          </a:p>
        </p:txBody>
      </p:sp>
    </p:spTree>
    <p:extLst>
      <p:ext uri="{BB962C8B-B14F-4D97-AF65-F5344CB8AC3E}">
        <p14:creationId xmlns:p14="http://schemas.microsoft.com/office/powerpoint/2010/main" val="2683423611"/>
      </p:ext>
    </p:extLst>
  </p:cSld>
  <p:clrMapOvr>
    <a:masterClrMapping/>
  </p:clrMapOvr>
  <p:transition>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PMX</a:t>
            </a:r>
          </a:p>
        </p:txBody>
      </p:sp>
      <p:sp>
        <p:nvSpPr>
          <p:cNvPr id="53251" name="Rectangle 3"/>
          <p:cNvSpPr>
            <a:spLocks noGrp="1" noChangeArrowheads="1"/>
          </p:cNvSpPr>
          <p:nvPr>
            <p:ph type="body" idx="1"/>
          </p:nvPr>
        </p:nvSpPr>
        <p:spPr>
          <a:xfrm>
            <a:off x="0" y="1524000"/>
            <a:ext cx="9144000" cy="4953000"/>
          </a:xfrm>
        </p:spPr>
        <p:txBody>
          <a:bodyPr/>
          <a:lstStyle/>
          <a:p>
            <a:pPr eaLnBrk="1" hangingPunct="1">
              <a:lnSpc>
                <a:spcPct val="90000"/>
              </a:lnSpc>
            </a:pPr>
            <a:r>
              <a:rPr lang="en-US" altLang="en-US" sz="2600" smtClean="0"/>
              <a:t>Choose 2 random crossover points &amp; copy mid-segment from p1 to offspring</a:t>
            </a:r>
          </a:p>
          <a:p>
            <a:pPr eaLnBrk="1" hangingPunct="1">
              <a:lnSpc>
                <a:spcPct val="90000"/>
              </a:lnSpc>
            </a:pPr>
            <a:r>
              <a:rPr lang="en-US" altLang="en-US" sz="2600" smtClean="0"/>
              <a:t>Look for elements in mid-segment of p2 that were not copied</a:t>
            </a:r>
          </a:p>
          <a:p>
            <a:pPr eaLnBrk="1" hangingPunct="1">
              <a:lnSpc>
                <a:spcPct val="90000"/>
              </a:lnSpc>
            </a:pPr>
            <a:r>
              <a:rPr lang="en-US" altLang="en-US" sz="2600" smtClean="0"/>
              <a:t>For each of these (i), look in offspring to see what copied in its place (j)</a:t>
            </a:r>
          </a:p>
          <a:p>
            <a:pPr eaLnBrk="1" hangingPunct="1">
              <a:lnSpc>
                <a:spcPct val="90000"/>
              </a:lnSpc>
            </a:pPr>
            <a:r>
              <a:rPr lang="en-US" altLang="en-US" sz="2600" smtClean="0"/>
              <a:t>Place i into position occupied by j in p2</a:t>
            </a:r>
          </a:p>
          <a:p>
            <a:pPr eaLnBrk="1" hangingPunct="1">
              <a:lnSpc>
                <a:spcPct val="90000"/>
              </a:lnSpc>
            </a:pPr>
            <a:r>
              <a:rPr lang="en-US" altLang="en-US" sz="2600" smtClean="0"/>
              <a:t>If place occupied by j in p2 already filled in offspring by k, put i in position occupied by k in p2</a:t>
            </a:r>
          </a:p>
          <a:p>
            <a:pPr eaLnBrk="1" hangingPunct="1">
              <a:lnSpc>
                <a:spcPct val="90000"/>
              </a:lnSpc>
            </a:pPr>
            <a:r>
              <a:rPr lang="en-US" altLang="en-US" sz="2600" smtClean="0"/>
              <a:t>Rest of offspring filled by copying p2</a:t>
            </a:r>
          </a:p>
          <a:p>
            <a:pPr eaLnBrk="1" hangingPunct="1">
              <a:lnSpc>
                <a:spcPct val="90000"/>
              </a:lnSpc>
            </a:pPr>
            <a:endParaRPr lang="en-US" altLang="en-US" sz="2600" smtClean="0"/>
          </a:p>
        </p:txBody>
      </p:sp>
    </p:spTree>
  </p:cSld>
  <p:clrMapOvr>
    <a:masterClrMapping/>
  </p:clrMapOvr>
  <p:transition>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Crossover</a:t>
            </a:r>
            <a:endParaRPr lang="en-US" dirty="0"/>
          </a:p>
        </p:txBody>
      </p:sp>
      <p:sp>
        <p:nvSpPr>
          <p:cNvPr id="3" name="Content Placeholder 2"/>
          <p:cNvSpPr>
            <a:spLocks noGrp="1"/>
          </p:cNvSpPr>
          <p:nvPr>
            <p:ph idx="1"/>
          </p:nvPr>
        </p:nvSpPr>
        <p:spPr/>
        <p:txBody>
          <a:bodyPr/>
          <a:lstStyle/>
          <a:p>
            <a:r>
              <a:rPr lang="en-US" dirty="0" smtClean="0"/>
              <a:t>Step 1: Construct edge table</a:t>
            </a:r>
          </a:p>
          <a:p>
            <a:r>
              <a:rPr lang="en-US" dirty="0" smtClean="0"/>
              <a:t>Step 2: Construct offspring</a:t>
            </a:r>
          </a:p>
          <a:p>
            <a:endParaRPr lang="en-US" dirty="0"/>
          </a:p>
        </p:txBody>
      </p:sp>
    </p:spTree>
    <p:extLst>
      <p:ext uri="{BB962C8B-B14F-4D97-AF65-F5344CB8AC3E}">
        <p14:creationId xmlns:p14="http://schemas.microsoft.com/office/powerpoint/2010/main" val="4129278409"/>
      </p:ext>
    </p:extLst>
  </p:cSld>
  <p:clrMapOvr>
    <a:masterClrMapping/>
  </p:clrMapOvr>
  <p:transition>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Population Models</a:t>
            </a:r>
          </a:p>
        </p:txBody>
      </p:sp>
      <p:sp>
        <p:nvSpPr>
          <p:cNvPr id="55299" name="Rectangle 3"/>
          <p:cNvSpPr>
            <a:spLocks noGrp="1" noChangeArrowheads="1"/>
          </p:cNvSpPr>
          <p:nvPr>
            <p:ph type="body" idx="1"/>
          </p:nvPr>
        </p:nvSpPr>
        <p:spPr/>
        <p:txBody>
          <a:bodyPr/>
          <a:lstStyle/>
          <a:p>
            <a:pPr eaLnBrk="1" hangingPunct="1">
              <a:lnSpc>
                <a:spcPct val="90000"/>
              </a:lnSpc>
            </a:pPr>
            <a:r>
              <a:rPr lang="en-US" altLang="en-US" smtClean="0"/>
              <a:t>Two historical models</a:t>
            </a:r>
          </a:p>
          <a:p>
            <a:pPr lvl="1" eaLnBrk="1" hangingPunct="1">
              <a:lnSpc>
                <a:spcPct val="90000"/>
              </a:lnSpc>
            </a:pPr>
            <a:r>
              <a:rPr lang="en-US" altLang="en-US" smtClean="0"/>
              <a:t>Generational Model</a:t>
            </a:r>
          </a:p>
          <a:p>
            <a:pPr lvl="1" eaLnBrk="1" hangingPunct="1">
              <a:lnSpc>
                <a:spcPct val="90000"/>
              </a:lnSpc>
            </a:pPr>
            <a:r>
              <a:rPr lang="en-US" altLang="en-US" smtClean="0"/>
              <a:t>Steady State Model</a:t>
            </a:r>
          </a:p>
          <a:p>
            <a:pPr lvl="2" eaLnBrk="1" hangingPunct="1">
              <a:lnSpc>
                <a:spcPct val="90000"/>
              </a:lnSpc>
            </a:pPr>
            <a:r>
              <a:rPr lang="en-US" altLang="en-US" smtClean="0"/>
              <a:t>Generational Gap</a:t>
            </a:r>
          </a:p>
          <a:p>
            <a:pPr lvl="2" eaLnBrk="1" hangingPunct="1">
              <a:lnSpc>
                <a:spcPct val="90000"/>
              </a:lnSpc>
            </a:pPr>
            <a:endParaRPr lang="en-US" altLang="en-US" smtClean="0"/>
          </a:p>
          <a:p>
            <a:pPr eaLnBrk="1" hangingPunct="1">
              <a:lnSpc>
                <a:spcPct val="90000"/>
              </a:lnSpc>
            </a:pPr>
            <a:r>
              <a:rPr lang="en-US" altLang="en-US" smtClean="0"/>
              <a:t>General model</a:t>
            </a:r>
          </a:p>
          <a:p>
            <a:pPr lvl="1" eaLnBrk="1" hangingPunct="1">
              <a:lnSpc>
                <a:spcPct val="90000"/>
              </a:lnSpc>
            </a:pPr>
            <a:r>
              <a:rPr lang="en-US" altLang="en-US" smtClean="0"/>
              <a:t>Population size</a:t>
            </a:r>
          </a:p>
          <a:p>
            <a:pPr lvl="1" eaLnBrk="1" hangingPunct="1">
              <a:lnSpc>
                <a:spcPct val="90000"/>
              </a:lnSpc>
            </a:pPr>
            <a:r>
              <a:rPr lang="en-US" altLang="en-US" smtClean="0"/>
              <a:t>Mating pool size</a:t>
            </a:r>
          </a:p>
          <a:p>
            <a:pPr lvl="1" eaLnBrk="1" hangingPunct="1">
              <a:lnSpc>
                <a:spcPct val="90000"/>
              </a:lnSpc>
            </a:pPr>
            <a:r>
              <a:rPr lang="en-US" altLang="en-US" smtClean="0"/>
              <a:t>Offspring pool size</a:t>
            </a:r>
          </a:p>
        </p:txBody>
      </p:sp>
    </p:spTree>
  </p:cSld>
  <p:clrMapOvr>
    <a:masterClrMapping/>
  </p:clrMapOvr>
  <p:transition>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Parent selection</a:t>
            </a:r>
          </a:p>
        </p:txBody>
      </p:sp>
      <p:sp>
        <p:nvSpPr>
          <p:cNvPr id="56323" name="Rectangle 3"/>
          <p:cNvSpPr>
            <a:spLocks noGrp="1" noChangeArrowheads="1"/>
          </p:cNvSpPr>
          <p:nvPr>
            <p:ph type="body" idx="1"/>
          </p:nvPr>
        </p:nvSpPr>
        <p:spPr>
          <a:xfrm>
            <a:off x="304800" y="1752600"/>
            <a:ext cx="8262938" cy="4267200"/>
          </a:xfrm>
        </p:spPr>
        <p:txBody>
          <a:bodyPr/>
          <a:lstStyle/>
          <a:p>
            <a:pPr eaLnBrk="1" hangingPunct="1"/>
            <a:endParaRPr lang="en-US" altLang="en-US" smtClean="0"/>
          </a:p>
          <a:p>
            <a:pPr eaLnBrk="1" hangingPunct="1"/>
            <a:r>
              <a:rPr lang="en-US" altLang="en-US" smtClean="0"/>
              <a:t>Random</a:t>
            </a:r>
          </a:p>
          <a:p>
            <a:pPr eaLnBrk="1" hangingPunct="1"/>
            <a:r>
              <a:rPr lang="en-US" altLang="en-US" smtClean="0"/>
              <a:t>Fitness Based</a:t>
            </a:r>
          </a:p>
          <a:p>
            <a:pPr lvl="1" eaLnBrk="1" hangingPunct="1"/>
            <a:r>
              <a:rPr lang="en-US" altLang="en-US" smtClean="0"/>
              <a:t>Proportional Selection (FPS)</a:t>
            </a:r>
          </a:p>
          <a:p>
            <a:pPr lvl="1" eaLnBrk="1" hangingPunct="1"/>
            <a:r>
              <a:rPr lang="en-US" altLang="en-US" smtClean="0"/>
              <a:t>Rank-Based Selection</a:t>
            </a:r>
          </a:p>
          <a:p>
            <a:pPr eaLnBrk="1" hangingPunct="1"/>
            <a:r>
              <a:rPr lang="en-US" altLang="en-US" smtClean="0"/>
              <a:t>Genotypic/phenotypic Based</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152400"/>
            <a:ext cx="8382000" cy="914400"/>
          </a:xfrm>
        </p:spPr>
        <p:txBody>
          <a:bodyPr/>
          <a:lstStyle/>
          <a:p>
            <a:pPr eaLnBrk="1" hangingPunct="1"/>
            <a:r>
              <a:rPr lang="en-US" altLang="en-US" smtClean="0"/>
              <a:t>Fitness Proportional Selection</a:t>
            </a:r>
          </a:p>
        </p:txBody>
      </p:sp>
      <p:sp>
        <p:nvSpPr>
          <p:cNvPr id="57347" name="Rectangle 3"/>
          <p:cNvSpPr>
            <a:spLocks noGrp="1" noChangeArrowheads="1"/>
          </p:cNvSpPr>
          <p:nvPr>
            <p:ph type="body" idx="1"/>
          </p:nvPr>
        </p:nvSpPr>
        <p:spPr>
          <a:xfrm>
            <a:off x="304800" y="1752600"/>
            <a:ext cx="8262938" cy="4267200"/>
          </a:xfrm>
        </p:spPr>
        <p:txBody>
          <a:bodyPr/>
          <a:lstStyle/>
          <a:p>
            <a:pPr lvl="1" eaLnBrk="1" hangingPunct="1"/>
            <a:r>
              <a:rPr lang="en-US" altLang="en-US" smtClean="0"/>
              <a:t>High risk of premature convergence</a:t>
            </a:r>
          </a:p>
          <a:p>
            <a:pPr lvl="1" eaLnBrk="1" hangingPunct="1"/>
            <a:r>
              <a:rPr lang="en-US" altLang="en-US" smtClean="0"/>
              <a:t>Uneven selective pressure</a:t>
            </a:r>
          </a:p>
          <a:p>
            <a:pPr lvl="1" eaLnBrk="1" hangingPunct="1"/>
            <a:r>
              <a:rPr lang="en-US" altLang="en-US" smtClean="0"/>
              <a:t>Fitness function not transposition invariant</a:t>
            </a:r>
          </a:p>
          <a:p>
            <a:pPr lvl="1" eaLnBrk="1" hangingPunct="1"/>
            <a:r>
              <a:rPr lang="en-US" altLang="en-US" smtClean="0"/>
              <a:t>Windowing</a:t>
            </a:r>
          </a:p>
          <a:p>
            <a:pPr lvl="2" eaLnBrk="1" hangingPunct="1"/>
            <a:r>
              <a:rPr lang="en-US" altLang="en-US" smtClean="0"/>
              <a:t>f’(x)=f(x)-</a:t>
            </a:r>
            <a:r>
              <a:rPr lang="el-GR" altLang="en-US" smtClean="0"/>
              <a:t>β</a:t>
            </a:r>
            <a:r>
              <a:rPr lang="en-US" altLang="en-US" baseline="30000" smtClean="0"/>
              <a:t>t </a:t>
            </a:r>
            <a:r>
              <a:rPr lang="en-US" altLang="en-US" smtClean="0"/>
              <a:t>with </a:t>
            </a:r>
            <a:r>
              <a:rPr lang="el-GR" altLang="en-US" smtClean="0"/>
              <a:t>β</a:t>
            </a:r>
            <a:r>
              <a:rPr lang="en-US" altLang="en-US" baseline="30000" smtClean="0"/>
              <a:t>t</a:t>
            </a:r>
            <a:r>
              <a:rPr lang="en-US" altLang="en-US" smtClean="0"/>
              <a:t>=min</a:t>
            </a:r>
            <a:r>
              <a:rPr lang="en-US" altLang="en-US" baseline="-25000" smtClean="0"/>
              <a:t>y in P</a:t>
            </a:r>
            <a:r>
              <a:rPr lang="en-US" altLang="en-US" baseline="30000" smtClean="0"/>
              <a:t>t</a:t>
            </a:r>
            <a:r>
              <a:rPr lang="en-US" altLang="en-US" smtClean="0"/>
              <a:t>f(y)</a:t>
            </a:r>
          </a:p>
          <a:p>
            <a:pPr lvl="2" eaLnBrk="1" hangingPunct="1"/>
            <a:r>
              <a:rPr lang="en-US" altLang="en-US" smtClean="0"/>
              <a:t>Dampen by averaging </a:t>
            </a:r>
            <a:r>
              <a:rPr lang="el-GR" altLang="en-US" smtClean="0"/>
              <a:t>β</a:t>
            </a:r>
            <a:r>
              <a:rPr lang="en-US" altLang="en-US" baseline="30000" smtClean="0"/>
              <a:t>t</a:t>
            </a:r>
            <a:r>
              <a:rPr lang="en-US" altLang="en-US" smtClean="0"/>
              <a:t> over last </a:t>
            </a:r>
            <a:r>
              <a:rPr lang="en-US" altLang="en-US" i="1" smtClean="0"/>
              <a:t>k</a:t>
            </a:r>
            <a:r>
              <a:rPr lang="en-US" altLang="en-US" smtClean="0"/>
              <a:t> gens</a:t>
            </a:r>
          </a:p>
          <a:p>
            <a:pPr lvl="1" eaLnBrk="1" hangingPunct="1"/>
            <a:r>
              <a:rPr lang="en-US" altLang="en-US" smtClean="0"/>
              <a:t>Goldberg’s Sigma Scaling</a:t>
            </a:r>
          </a:p>
          <a:p>
            <a:pPr lvl="2" eaLnBrk="1" hangingPunct="1"/>
            <a:r>
              <a:rPr lang="en-US" altLang="en-US" smtClean="0"/>
              <a:t>f’(x)=max(f(</a:t>
            </a:r>
            <a:r>
              <a:rPr lang="en-US" altLang="en-US" i="1" smtClean="0"/>
              <a:t>x</a:t>
            </a:r>
            <a:r>
              <a:rPr lang="en-US" altLang="en-US" smtClean="0"/>
              <a:t>)-(f</a:t>
            </a:r>
            <a:r>
              <a:rPr lang="en-US" altLang="en-US" baseline="-25000" smtClean="0"/>
              <a:t>avg</a:t>
            </a:r>
            <a:r>
              <a:rPr lang="en-US" altLang="en-US" smtClean="0"/>
              <a:t>-c*</a:t>
            </a:r>
            <a:r>
              <a:rPr lang="el-GR" altLang="en-US" smtClean="0"/>
              <a:t>δ</a:t>
            </a:r>
            <a:r>
              <a:rPr lang="en-US" altLang="en-US" baseline="-25000" smtClean="0"/>
              <a:t>f</a:t>
            </a:r>
            <a:r>
              <a:rPr lang="en-US" altLang="en-US" smtClean="0"/>
              <a:t>),0.0) with </a:t>
            </a:r>
            <a:r>
              <a:rPr lang="en-US" altLang="en-US" i="1" smtClean="0"/>
              <a:t>c</a:t>
            </a:r>
            <a:r>
              <a:rPr lang="en-US" altLang="en-US" smtClean="0"/>
              <a:t>=2 and </a:t>
            </a:r>
            <a:r>
              <a:rPr lang="el-GR" altLang="en-US" smtClean="0"/>
              <a:t>δ</a:t>
            </a:r>
            <a:r>
              <a:rPr lang="en-US" altLang="en-US" baseline="-25000" smtClean="0"/>
              <a:t>f </a:t>
            </a:r>
            <a:r>
              <a:rPr lang="en-US" altLang="en-US" smtClean="0"/>
              <a:t>is the standard deviation in the population</a:t>
            </a:r>
          </a:p>
        </p:txBody>
      </p:sp>
    </p:spTree>
  </p:cSld>
  <p:clrMapOvr>
    <a:masterClrMapping/>
  </p:clrMapOvr>
  <p:transition>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304800"/>
            <a:ext cx="8382000" cy="1216025"/>
          </a:xfrm>
        </p:spPr>
        <p:txBody>
          <a:bodyPr/>
          <a:lstStyle/>
          <a:p>
            <a:pPr eaLnBrk="1" hangingPunct="1"/>
            <a:r>
              <a:rPr lang="en-US" altLang="en-US" smtClean="0"/>
              <a:t>Rank-Based Selection</a:t>
            </a:r>
          </a:p>
        </p:txBody>
      </p:sp>
      <p:sp>
        <p:nvSpPr>
          <p:cNvPr id="58371" name="Rectangle 3"/>
          <p:cNvSpPr>
            <a:spLocks noGrp="1" noChangeArrowheads="1"/>
          </p:cNvSpPr>
          <p:nvPr>
            <p:ph type="body" idx="1"/>
          </p:nvPr>
        </p:nvSpPr>
        <p:spPr>
          <a:xfrm>
            <a:off x="304800" y="1752600"/>
            <a:ext cx="8262938" cy="4267200"/>
          </a:xfrm>
        </p:spPr>
        <p:txBody>
          <a:bodyPr/>
          <a:lstStyle/>
          <a:p>
            <a:pPr lvl="1" eaLnBrk="1" hangingPunct="1"/>
            <a:r>
              <a:rPr lang="en-US" altLang="en-US" smtClean="0"/>
              <a:t>Mapping function (ala SA cooling schedule)</a:t>
            </a:r>
          </a:p>
          <a:p>
            <a:pPr lvl="1" eaLnBrk="1" hangingPunct="1"/>
            <a:r>
              <a:rPr lang="en-US" altLang="en-US" smtClean="0"/>
              <a:t>Exponential Ranking</a:t>
            </a:r>
          </a:p>
          <a:p>
            <a:pPr lvl="1" eaLnBrk="1" hangingPunct="1"/>
            <a:r>
              <a:rPr lang="en-US" altLang="en-US" smtClean="0"/>
              <a:t>Linear ranking</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43025" y="0"/>
            <a:ext cx="7800975" cy="952500"/>
          </a:xfrm>
        </p:spPr>
        <p:txBody>
          <a:bodyPr/>
          <a:lstStyle/>
          <a:p>
            <a:pPr eaLnBrk="1" hangingPunct="1"/>
            <a:r>
              <a:rPr lang="en-US" altLang="en-US" smtClean="0"/>
              <a:t>Metaheuristics &amp; BBSAs</a:t>
            </a:r>
            <a:endParaRPr lang="en-US" altLang="en-US" sz="4000" smtClean="0"/>
          </a:p>
        </p:txBody>
      </p:sp>
      <p:sp>
        <p:nvSpPr>
          <p:cNvPr id="15363" name="Rectangle 3"/>
          <p:cNvSpPr>
            <a:spLocks noGrp="1" noChangeArrowheads="1"/>
          </p:cNvSpPr>
          <p:nvPr>
            <p:ph type="body" idx="1"/>
          </p:nvPr>
        </p:nvSpPr>
        <p:spPr>
          <a:xfrm>
            <a:off x="609600" y="1828800"/>
            <a:ext cx="8534400" cy="4267200"/>
          </a:xfrm>
        </p:spPr>
        <p:txBody>
          <a:bodyPr>
            <a:normAutofit fontScale="92500" lnSpcReduction="10000"/>
          </a:bodyPr>
          <a:lstStyle/>
          <a:p>
            <a:pPr>
              <a:defRPr/>
            </a:pPr>
            <a:r>
              <a:rPr lang="en-GB" dirty="0"/>
              <a:t>A </a:t>
            </a:r>
            <a:r>
              <a:rPr lang="en-GB" b="1" i="1" dirty="0"/>
              <a:t>metaheuristic</a:t>
            </a:r>
            <a:r>
              <a:rPr lang="en-GB" dirty="0"/>
              <a:t> determines the sampling order over the search space with the goal to find a near-optimal solution (or set of solutions)</a:t>
            </a:r>
          </a:p>
          <a:p>
            <a:pPr>
              <a:defRPr/>
            </a:pPr>
            <a:r>
              <a:rPr lang="en-US" dirty="0" smtClean="0"/>
              <a:t>A </a:t>
            </a:r>
            <a:r>
              <a:rPr lang="en-US" b="1" dirty="0" smtClean="0"/>
              <a:t>Black-Box Search Algorithm (BBSA) </a:t>
            </a:r>
            <a:r>
              <a:rPr lang="en-US" dirty="0" smtClean="0"/>
              <a:t>is a metaheuristic which iteratively generates trial solutions employing solely the information gained from previous trial solutions, but no explicit problem knowledge</a:t>
            </a:r>
          </a:p>
        </p:txBody>
      </p:sp>
    </p:spTree>
  </p:cSld>
  <p:clrMapOvr>
    <a:masterClrMapping/>
  </p:clrMapOvr>
  <p:transition>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Sampling methods</a:t>
            </a:r>
          </a:p>
        </p:txBody>
      </p:sp>
      <p:sp>
        <p:nvSpPr>
          <p:cNvPr id="59395" name="Rectangle 3"/>
          <p:cNvSpPr>
            <a:spLocks noGrp="1" noChangeArrowheads="1"/>
          </p:cNvSpPr>
          <p:nvPr>
            <p:ph type="body" idx="1"/>
          </p:nvPr>
        </p:nvSpPr>
        <p:spPr/>
        <p:txBody>
          <a:bodyPr/>
          <a:lstStyle/>
          <a:p>
            <a:pPr eaLnBrk="1" hangingPunct="1"/>
            <a:r>
              <a:rPr lang="en-US" altLang="en-US" smtClean="0"/>
              <a:t>Roulette Wheel</a:t>
            </a:r>
          </a:p>
          <a:p>
            <a:pPr eaLnBrk="1" hangingPunct="1"/>
            <a:r>
              <a:rPr lang="en-US" altLang="en-US" smtClean="0"/>
              <a:t>Stochastic Universal Sampling (SUS)</a:t>
            </a:r>
          </a:p>
        </p:txBody>
      </p:sp>
    </p:spTree>
  </p:cSld>
  <p:clrMapOvr>
    <a:masterClrMapping/>
  </p:clrMapOvr>
  <p:transition>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Rank based sampling methods</a:t>
            </a:r>
          </a:p>
        </p:txBody>
      </p:sp>
      <p:sp>
        <p:nvSpPr>
          <p:cNvPr id="60419" name="Rectangle 3"/>
          <p:cNvSpPr>
            <a:spLocks noGrp="1" noChangeArrowheads="1"/>
          </p:cNvSpPr>
          <p:nvPr>
            <p:ph type="body" idx="1"/>
          </p:nvPr>
        </p:nvSpPr>
        <p:spPr/>
        <p:txBody>
          <a:bodyPr/>
          <a:lstStyle/>
          <a:p>
            <a:pPr eaLnBrk="1" hangingPunct="1"/>
            <a:r>
              <a:rPr lang="en-US" altLang="en-US" smtClean="0"/>
              <a:t>Tournament Selection</a:t>
            </a:r>
          </a:p>
          <a:p>
            <a:pPr lvl="1" eaLnBrk="1" hangingPunct="1"/>
            <a:r>
              <a:rPr lang="en-US" altLang="en-US" smtClean="0"/>
              <a:t>Tournament Size</a:t>
            </a:r>
          </a:p>
        </p:txBody>
      </p:sp>
    </p:spTree>
  </p:cSld>
  <p:clrMapOvr>
    <a:masterClrMapping/>
  </p:clrMapOvr>
  <p:transition>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t>Survivor selection</a:t>
            </a:r>
          </a:p>
        </p:txBody>
      </p:sp>
      <p:sp>
        <p:nvSpPr>
          <p:cNvPr id="61443" name="Rectangle 3"/>
          <p:cNvSpPr>
            <a:spLocks noGrp="1" noChangeArrowheads="1"/>
          </p:cNvSpPr>
          <p:nvPr>
            <p:ph type="body" idx="1"/>
          </p:nvPr>
        </p:nvSpPr>
        <p:spPr/>
        <p:txBody>
          <a:bodyPr/>
          <a:lstStyle/>
          <a:p>
            <a:pPr eaLnBrk="1" hangingPunct="1"/>
            <a:r>
              <a:rPr lang="en-US" altLang="en-US" smtClean="0"/>
              <a:t>Age-based</a:t>
            </a:r>
          </a:p>
          <a:p>
            <a:pPr eaLnBrk="1" hangingPunct="1"/>
            <a:r>
              <a:rPr lang="en-US" altLang="en-US" smtClean="0"/>
              <a:t>Fitness-based</a:t>
            </a:r>
          </a:p>
          <a:p>
            <a:pPr lvl="1" eaLnBrk="1" hangingPunct="1"/>
            <a:r>
              <a:rPr lang="en-US" altLang="en-US" smtClean="0"/>
              <a:t>Truncation</a:t>
            </a:r>
          </a:p>
          <a:p>
            <a:pPr eaLnBrk="1" hangingPunct="1"/>
            <a:r>
              <a:rPr lang="en-US" altLang="en-US" smtClean="0"/>
              <a:t>Elitism</a:t>
            </a:r>
          </a:p>
        </p:txBody>
      </p:sp>
    </p:spTree>
  </p:cSld>
  <p:clrMapOvr>
    <a:masterClrMapping/>
  </p:clrMapOvr>
  <p:transition>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Termination</a:t>
            </a:r>
          </a:p>
        </p:txBody>
      </p:sp>
      <p:sp>
        <p:nvSpPr>
          <p:cNvPr id="62467" name="Rectangle 3"/>
          <p:cNvSpPr>
            <a:spLocks noGrp="1" noChangeArrowheads="1"/>
          </p:cNvSpPr>
          <p:nvPr>
            <p:ph type="body" idx="1"/>
          </p:nvPr>
        </p:nvSpPr>
        <p:spPr/>
        <p:txBody>
          <a:bodyPr/>
          <a:lstStyle/>
          <a:p>
            <a:pPr eaLnBrk="1" hangingPunct="1"/>
            <a:r>
              <a:rPr lang="en-US" altLang="en-US" smtClean="0"/>
              <a:t>CPU time / wall time</a:t>
            </a:r>
          </a:p>
          <a:p>
            <a:pPr eaLnBrk="1" hangingPunct="1"/>
            <a:r>
              <a:rPr lang="en-US" altLang="en-US" smtClean="0"/>
              <a:t>Number of fitness evaluations</a:t>
            </a:r>
          </a:p>
          <a:p>
            <a:pPr eaLnBrk="1" hangingPunct="1"/>
            <a:r>
              <a:rPr lang="en-US" altLang="en-US" smtClean="0"/>
              <a:t>Lack of fitness improvement</a:t>
            </a:r>
          </a:p>
          <a:p>
            <a:pPr eaLnBrk="1" hangingPunct="1"/>
            <a:r>
              <a:rPr lang="en-US" altLang="en-US" smtClean="0"/>
              <a:t>Lack of genetic diversity</a:t>
            </a:r>
          </a:p>
          <a:p>
            <a:pPr eaLnBrk="1" hangingPunct="1"/>
            <a:r>
              <a:rPr lang="en-US" altLang="en-US" smtClean="0"/>
              <a:t>Solution quality / solution found</a:t>
            </a:r>
          </a:p>
          <a:p>
            <a:pPr eaLnBrk="1" hangingPunct="1"/>
            <a:r>
              <a:rPr lang="en-US" altLang="en-US" smtClean="0"/>
              <a:t>Combination of the above</a:t>
            </a:r>
          </a:p>
        </p:txBody>
      </p:sp>
    </p:spTree>
  </p:cSld>
  <p:clrMapOvr>
    <a:masterClrMapping/>
  </p:clrMapOvr>
  <p:transition>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Behavioral observables</a:t>
            </a:r>
          </a:p>
        </p:txBody>
      </p:sp>
      <p:sp>
        <p:nvSpPr>
          <p:cNvPr id="63491" name="Rectangle 3"/>
          <p:cNvSpPr>
            <a:spLocks noGrp="1" noChangeArrowheads="1"/>
          </p:cNvSpPr>
          <p:nvPr>
            <p:ph type="body" idx="1"/>
          </p:nvPr>
        </p:nvSpPr>
        <p:spPr/>
        <p:txBody>
          <a:bodyPr/>
          <a:lstStyle/>
          <a:p>
            <a:pPr eaLnBrk="1" hangingPunct="1"/>
            <a:r>
              <a:rPr lang="en-US" altLang="en-US" smtClean="0"/>
              <a:t>Selective pressure</a:t>
            </a:r>
          </a:p>
          <a:p>
            <a:pPr eaLnBrk="1" hangingPunct="1"/>
            <a:r>
              <a:rPr lang="en-US" altLang="en-US" smtClean="0"/>
              <a:t>Population diversity</a:t>
            </a:r>
          </a:p>
          <a:p>
            <a:pPr lvl="1" eaLnBrk="1" hangingPunct="1"/>
            <a:r>
              <a:rPr lang="en-US" altLang="en-US" smtClean="0"/>
              <a:t>Fitness values</a:t>
            </a:r>
          </a:p>
          <a:p>
            <a:pPr lvl="1" eaLnBrk="1" hangingPunct="1"/>
            <a:r>
              <a:rPr lang="en-US" altLang="en-US" smtClean="0"/>
              <a:t>Phenotypes</a:t>
            </a:r>
          </a:p>
          <a:p>
            <a:pPr lvl="1" eaLnBrk="1" hangingPunct="1"/>
            <a:r>
              <a:rPr lang="en-US" altLang="en-US" smtClean="0"/>
              <a:t>Genotypes</a:t>
            </a:r>
          </a:p>
          <a:p>
            <a:pPr lvl="1" eaLnBrk="1" hangingPunct="1"/>
            <a:r>
              <a:rPr lang="en-US" altLang="en-US" smtClean="0"/>
              <a:t>Alleles</a:t>
            </a:r>
          </a:p>
        </p:txBody>
      </p:sp>
    </p:spTree>
  </p:cSld>
  <p:clrMapOvr>
    <a:masterClrMapping/>
  </p:clrMapOvr>
  <p:transition>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EA dynamics (1)</a:t>
            </a:r>
          </a:p>
        </p:txBody>
      </p:sp>
      <p:sp>
        <p:nvSpPr>
          <p:cNvPr id="3" name="Content Placeholder 2"/>
          <p:cNvSpPr>
            <a:spLocks noGrp="1"/>
          </p:cNvSpPr>
          <p:nvPr>
            <p:ph idx="1"/>
          </p:nvPr>
        </p:nvSpPr>
        <p:spPr>
          <a:xfrm>
            <a:off x="152400" y="1752600"/>
            <a:ext cx="8763000" cy="4267200"/>
          </a:xfrm>
        </p:spPr>
        <p:txBody>
          <a:bodyPr/>
          <a:lstStyle/>
          <a:p>
            <a:pPr marL="0" indent="0">
              <a:buFont typeface="Wingdings" panose="05000000000000000000" pitchFamily="2" charset="2"/>
              <a:buNone/>
              <a:defRPr/>
            </a:pPr>
            <a:r>
              <a:rPr lang="en-US" dirty="0" smtClean="0"/>
              <a:t>EV:</a:t>
            </a:r>
          </a:p>
          <a:p>
            <a:pPr>
              <a:defRPr/>
            </a:pPr>
            <a:r>
              <a:rPr lang="en-US" dirty="0" smtClean="0"/>
              <a:t>Randomly generate initial population</a:t>
            </a:r>
          </a:p>
          <a:p>
            <a:pPr>
              <a:defRPr/>
            </a:pPr>
            <a:r>
              <a:rPr lang="en-US" dirty="0" smtClean="0"/>
              <a:t>Do Forever:</a:t>
            </a:r>
          </a:p>
          <a:p>
            <a:pPr lvl="1">
              <a:defRPr/>
            </a:pPr>
            <a:r>
              <a:rPr lang="en-US" dirty="0" smtClean="0"/>
              <a:t>Randomly select a parent</a:t>
            </a:r>
          </a:p>
          <a:p>
            <a:pPr lvl="1">
              <a:defRPr/>
            </a:pPr>
            <a:r>
              <a:rPr lang="en-US" dirty="0" smtClean="0"/>
              <a:t>Clone selected parent and mutate offspring</a:t>
            </a:r>
          </a:p>
          <a:p>
            <a:pPr lvl="1">
              <a:defRPr/>
            </a:pPr>
            <a:r>
              <a:rPr lang="en-US" dirty="0" smtClean="0"/>
              <a:t>Randomly select an adult and terminate the less fit of the selected adult and the offspring</a:t>
            </a:r>
            <a:endParaRPr lang="en-US" dirty="0"/>
          </a:p>
        </p:txBody>
      </p:sp>
    </p:spTree>
  </p:cSld>
  <p:clrMapOvr>
    <a:masterClrMapping/>
  </p:clrMapOvr>
  <p:transition>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smtClean="0"/>
              <a:t>EA dynamics (2)</a:t>
            </a:r>
          </a:p>
        </p:txBody>
      </p:sp>
      <p:sp>
        <p:nvSpPr>
          <p:cNvPr id="3" name="Content Placeholder 2"/>
          <p:cNvSpPr>
            <a:spLocks noGrp="1"/>
          </p:cNvSpPr>
          <p:nvPr>
            <p:ph idx="1"/>
          </p:nvPr>
        </p:nvSpPr>
        <p:spPr>
          <a:xfrm>
            <a:off x="0" y="1752600"/>
            <a:ext cx="9144000" cy="4267200"/>
          </a:xfrm>
        </p:spPr>
        <p:txBody>
          <a:bodyPr/>
          <a:lstStyle/>
          <a:p>
            <a:pPr>
              <a:defRPr/>
            </a:pPr>
            <a:r>
              <a:rPr lang="en-US" dirty="0" smtClean="0"/>
              <a:t>EV’s behavior on f(x1,x2)=x1</a:t>
            </a:r>
            <a:r>
              <a:rPr lang="en-US" baseline="30000" dirty="0" smtClean="0"/>
              <a:t>2</a:t>
            </a:r>
            <a:r>
              <a:rPr lang="en-US" dirty="0" smtClean="0"/>
              <a:t> + x2</a:t>
            </a:r>
            <a:r>
              <a:rPr lang="en-US" baseline="30000" dirty="0" smtClean="0"/>
              <a:t>2</a:t>
            </a:r>
          </a:p>
          <a:p>
            <a:pPr marL="514350" indent="-514350">
              <a:buFont typeface="+mj-lt"/>
              <a:buAutoNum type="arabicPeriod"/>
              <a:defRPr/>
            </a:pPr>
            <a:r>
              <a:rPr lang="en-US" sz="2800" dirty="0" smtClean="0"/>
              <a:t>EV will randomly converge to a homogeneous fixed point on one of the peaks</a:t>
            </a:r>
          </a:p>
          <a:p>
            <a:pPr marL="514350" indent="-514350">
              <a:buFont typeface="+mj-lt"/>
              <a:buAutoNum type="arabicPeriod"/>
              <a:defRPr/>
            </a:pPr>
            <a:r>
              <a:rPr lang="en-US" sz="2800" dirty="0" smtClean="0"/>
              <a:t>EV’s population will split into four subpopulations, each converged on one of the peaks</a:t>
            </a:r>
          </a:p>
          <a:p>
            <a:pPr marL="514350" indent="-514350">
              <a:buFont typeface="+mj-lt"/>
              <a:buAutoNum type="arabicPeriod"/>
              <a:defRPr/>
            </a:pPr>
            <a:r>
              <a:rPr lang="en-US" sz="2800" dirty="0" smtClean="0"/>
              <a:t>EV will oscillate indefinitely among the peaks</a:t>
            </a:r>
          </a:p>
          <a:p>
            <a:pPr marL="514350" indent="-514350">
              <a:buFont typeface="+mj-lt"/>
              <a:buAutoNum type="arabicPeriod"/>
              <a:defRPr/>
            </a:pPr>
            <a:r>
              <a:rPr lang="en-US" sz="2800" dirty="0" smtClean="0"/>
              <a:t>Opposing pressures result in a dynamic equilibrium in the middle of the valley</a:t>
            </a:r>
            <a:endParaRPr lang="en-US" sz="2800" dirty="0"/>
          </a:p>
        </p:txBody>
      </p:sp>
    </p:spTree>
  </p:cSld>
  <p:clrMapOvr>
    <a:masterClrMapping/>
  </p:clrMapOvr>
  <p:transition>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en-US" smtClean="0"/>
              <a:t>Report writing tips</a:t>
            </a:r>
          </a:p>
        </p:txBody>
      </p:sp>
      <p:sp>
        <p:nvSpPr>
          <p:cNvPr id="285699" name="Rectangle 3"/>
          <p:cNvSpPr>
            <a:spLocks noGrp="1" noChangeArrowheads="1"/>
          </p:cNvSpPr>
          <p:nvPr>
            <p:ph type="body" idx="1"/>
          </p:nvPr>
        </p:nvSpPr>
        <p:spPr>
          <a:xfrm>
            <a:off x="152400" y="1752600"/>
            <a:ext cx="8763000" cy="4267200"/>
          </a:xfrm>
        </p:spPr>
        <p:txBody>
          <a:bodyPr/>
          <a:lstStyle/>
          <a:p>
            <a:pPr eaLnBrk="1" hangingPunct="1">
              <a:lnSpc>
                <a:spcPct val="80000"/>
              </a:lnSpc>
            </a:pPr>
            <a:r>
              <a:rPr lang="en-US" altLang="en-US" sz="2400" smtClean="0"/>
              <a:t>Use easily readable fonts, including in tables &amp; graphs (11 pnt fonts are typically best, 10 pnt is the absolute smallest)</a:t>
            </a:r>
          </a:p>
          <a:p>
            <a:pPr eaLnBrk="1" hangingPunct="1">
              <a:lnSpc>
                <a:spcPct val="80000"/>
              </a:lnSpc>
            </a:pPr>
            <a:r>
              <a:rPr lang="en-US" altLang="en-US" sz="2400" smtClean="0"/>
              <a:t>Number all figures and tables and refer to each and every one in the main text body (hint: use autonumbering)</a:t>
            </a:r>
          </a:p>
          <a:p>
            <a:pPr eaLnBrk="1" hangingPunct="1">
              <a:lnSpc>
                <a:spcPct val="80000"/>
              </a:lnSpc>
            </a:pPr>
            <a:r>
              <a:rPr lang="en-US" altLang="en-US" sz="2400" smtClean="0"/>
              <a:t>Capitalize named articles (e.g., ``see Table 5'', not ``see table 5'')</a:t>
            </a:r>
          </a:p>
          <a:p>
            <a:pPr eaLnBrk="1" hangingPunct="1">
              <a:lnSpc>
                <a:spcPct val="80000"/>
              </a:lnSpc>
            </a:pPr>
            <a:r>
              <a:rPr lang="en-US" altLang="en-US" sz="2400" smtClean="0"/>
              <a:t>Keep important figures and tables as close to the referring text as possible, while placing less important ones in an appendix</a:t>
            </a:r>
          </a:p>
          <a:p>
            <a:pPr eaLnBrk="1" hangingPunct="1">
              <a:lnSpc>
                <a:spcPct val="80000"/>
              </a:lnSpc>
            </a:pPr>
            <a:r>
              <a:rPr lang="en-US" altLang="en-US" sz="2400" smtClean="0"/>
              <a:t>Always provide standard deviations (typically in between parentheses) when listing averages</a:t>
            </a:r>
          </a:p>
        </p:txBody>
      </p:sp>
    </p:spTree>
    <p:extLst>
      <p:ext uri="{BB962C8B-B14F-4D97-AF65-F5344CB8AC3E}">
        <p14:creationId xmlns:p14="http://schemas.microsoft.com/office/powerpoint/2010/main" val="413102295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5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5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5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5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smtClean="0"/>
              <a:t>Report writing tips</a:t>
            </a:r>
          </a:p>
        </p:txBody>
      </p:sp>
      <p:sp>
        <p:nvSpPr>
          <p:cNvPr id="288771" name="Rectangle 3"/>
          <p:cNvSpPr>
            <a:spLocks noGrp="1" noChangeArrowheads="1"/>
          </p:cNvSpPr>
          <p:nvPr>
            <p:ph type="body" idx="1"/>
          </p:nvPr>
        </p:nvSpPr>
        <p:spPr>
          <a:xfrm>
            <a:off x="152400" y="1752600"/>
            <a:ext cx="8991600" cy="4267200"/>
          </a:xfrm>
        </p:spPr>
        <p:txBody>
          <a:bodyPr/>
          <a:lstStyle/>
          <a:p>
            <a:pPr eaLnBrk="1" hangingPunct="1">
              <a:lnSpc>
                <a:spcPct val="80000"/>
              </a:lnSpc>
            </a:pPr>
            <a:r>
              <a:rPr lang="en-US" altLang="en-US" sz="2400" dirty="0" smtClean="0"/>
              <a:t>Use descriptive titles, captions on tables and figures so that they are self-explanatory</a:t>
            </a:r>
          </a:p>
          <a:p>
            <a:pPr eaLnBrk="1" hangingPunct="1">
              <a:lnSpc>
                <a:spcPct val="80000"/>
              </a:lnSpc>
            </a:pPr>
            <a:r>
              <a:rPr lang="en-US" altLang="en-US" sz="2400" dirty="0" smtClean="0"/>
              <a:t>Always include axis labels in graphs</a:t>
            </a:r>
          </a:p>
          <a:p>
            <a:pPr eaLnBrk="1" hangingPunct="1">
              <a:lnSpc>
                <a:spcPct val="80000"/>
              </a:lnSpc>
            </a:pPr>
            <a:r>
              <a:rPr lang="en-US" altLang="en-US" sz="2400" dirty="0" smtClean="0"/>
              <a:t>Write in a (semi-)formal style (never use first person singular, instead say, for instance, ``the author'‘)</a:t>
            </a:r>
          </a:p>
          <a:p>
            <a:pPr eaLnBrk="1" hangingPunct="1">
              <a:lnSpc>
                <a:spcPct val="80000"/>
              </a:lnSpc>
            </a:pPr>
            <a:r>
              <a:rPr lang="en-US" altLang="en-US" sz="2400" dirty="0" smtClean="0"/>
              <a:t>Format tabular material in proper tables with grid lines</a:t>
            </a:r>
          </a:p>
          <a:p>
            <a:pPr eaLnBrk="1" hangingPunct="1">
              <a:lnSpc>
                <a:spcPct val="80000"/>
              </a:lnSpc>
            </a:pPr>
            <a:r>
              <a:rPr lang="en-US" altLang="en-US" sz="2400" dirty="0" smtClean="0"/>
              <a:t>Avoid making explicit physical layout references like “in the </a:t>
            </a:r>
            <a:r>
              <a:rPr lang="en-US" altLang="en-US" sz="2400" i="1" dirty="0" smtClean="0"/>
              <a:t>below</a:t>
            </a:r>
            <a:r>
              <a:rPr lang="en-US" altLang="en-US" sz="2400" dirty="0" smtClean="0"/>
              <a:t> table” or “in the figure </a:t>
            </a:r>
            <a:r>
              <a:rPr lang="en-US" altLang="en-US" sz="2400" i="1" dirty="0" smtClean="0"/>
              <a:t>on the next page</a:t>
            </a:r>
            <a:r>
              <a:rPr lang="en-US" altLang="en-US" sz="2400" dirty="0" smtClean="0"/>
              <a:t>”; instead use logical layout references like “in Table” or “in the previous paragraph”</a:t>
            </a:r>
          </a:p>
          <a:p>
            <a:pPr eaLnBrk="1" hangingPunct="1">
              <a:lnSpc>
                <a:spcPct val="80000"/>
              </a:lnSpc>
            </a:pPr>
            <a:r>
              <a:rPr lang="en-US" altLang="en-US" sz="2400" dirty="0" smtClean="0"/>
              <a:t>Provide all the required information, but avoid extraneous data (information is good, data is bad)</a:t>
            </a:r>
          </a:p>
        </p:txBody>
      </p:sp>
    </p:spTree>
    <p:extLst>
      <p:ext uri="{BB962C8B-B14F-4D97-AF65-F5344CB8AC3E}">
        <p14:creationId xmlns:p14="http://schemas.microsoft.com/office/powerpoint/2010/main" val="42457377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8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8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8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87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8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Constraint Handling</a:t>
            </a:r>
          </a:p>
        </p:txBody>
      </p:sp>
      <p:sp>
        <p:nvSpPr>
          <p:cNvPr id="66563" name="Content Placeholder 2"/>
          <p:cNvSpPr>
            <a:spLocks noGrp="1"/>
          </p:cNvSpPr>
          <p:nvPr>
            <p:ph idx="1"/>
          </p:nvPr>
        </p:nvSpPr>
        <p:spPr/>
        <p:txBody>
          <a:bodyPr/>
          <a:lstStyle/>
          <a:p>
            <a:r>
              <a:rPr lang="en-US" altLang="en-US" smtClean="0"/>
              <a:t>Ignore constraints</a:t>
            </a:r>
          </a:p>
          <a:p>
            <a:r>
              <a:rPr lang="en-US" altLang="en-US" smtClean="0"/>
              <a:t>Kill invalid offspring</a:t>
            </a:r>
          </a:p>
          <a:p>
            <a:r>
              <a:rPr lang="en-US" altLang="en-US" smtClean="0"/>
              <a:t>Feasible phenotype mapping decoder</a:t>
            </a:r>
          </a:p>
          <a:p>
            <a:r>
              <a:rPr lang="en-US" altLang="en-US" smtClean="0"/>
              <a:t>Repair function</a:t>
            </a:r>
          </a:p>
          <a:p>
            <a:r>
              <a:rPr lang="en-US" altLang="en-US" smtClean="0"/>
              <a:t>Feasible solution space closed under variation operators</a:t>
            </a:r>
          </a:p>
          <a:p>
            <a:r>
              <a:rPr lang="en-US" altLang="en-US" smtClean="0"/>
              <a:t>Penalty function</a:t>
            </a:r>
          </a:p>
          <a:p>
            <a:endParaRPr lang="en-US" altLang="en-US" smtClean="0"/>
          </a:p>
        </p:txBody>
      </p:sp>
    </p:spTree>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Computational Basis</a:t>
            </a:r>
          </a:p>
        </p:txBody>
      </p:sp>
      <p:sp>
        <p:nvSpPr>
          <p:cNvPr id="25603" name="Rectangle 3"/>
          <p:cNvSpPr>
            <a:spLocks noGrp="1" noChangeArrowheads="1"/>
          </p:cNvSpPr>
          <p:nvPr>
            <p:ph type="body" idx="1"/>
          </p:nvPr>
        </p:nvSpPr>
        <p:spPr>
          <a:xfrm>
            <a:off x="304800" y="1752600"/>
            <a:ext cx="8686800" cy="4267200"/>
          </a:xfrm>
        </p:spPr>
        <p:txBody>
          <a:bodyPr/>
          <a:lstStyle/>
          <a:p>
            <a:pPr eaLnBrk="1" hangingPunct="1">
              <a:buFont typeface="Wingdings" panose="05000000000000000000" pitchFamily="2" charset="2"/>
              <a:buNone/>
            </a:pPr>
            <a:endParaRPr lang="en-US" altLang="en-US" smtClean="0"/>
          </a:p>
          <a:p>
            <a:pPr eaLnBrk="1" hangingPunct="1"/>
            <a:r>
              <a:rPr lang="en-US" altLang="en-US" smtClean="0"/>
              <a:t>Trial-and-error (aka Generate-and-test)</a:t>
            </a:r>
          </a:p>
          <a:p>
            <a:pPr eaLnBrk="1" hangingPunct="1"/>
            <a:r>
              <a:rPr lang="en-US" altLang="en-US" smtClean="0"/>
              <a:t>Graduated solution quality</a:t>
            </a:r>
          </a:p>
          <a:p>
            <a:pPr eaLnBrk="1" hangingPunct="1"/>
            <a:r>
              <a:rPr lang="en-US" altLang="en-US" smtClean="0"/>
              <a:t>Stochastic local search of adaptive solution landscape</a:t>
            </a:r>
          </a:p>
          <a:p>
            <a:pPr eaLnBrk="1" hangingPunct="1"/>
            <a:r>
              <a:rPr lang="en-US" altLang="en-US" smtClean="0"/>
              <a:t>Local vs. global optima</a:t>
            </a:r>
          </a:p>
          <a:p>
            <a:pPr eaLnBrk="1" hangingPunct="1"/>
            <a:r>
              <a:rPr lang="en-US" altLang="en-US" smtClean="0"/>
              <a:t>Unimodal vs. multimodal problems</a:t>
            </a:r>
          </a:p>
        </p:txBody>
      </p:sp>
    </p:spTree>
  </p:cSld>
  <p:clrMapOvr>
    <a:masterClrMapping/>
  </p:clrMapOvr>
  <p:transition>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Ignore constraints</a:t>
            </a:r>
          </a:p>
        </p:txBody>
      </p:sp>
      <p:sp>
        <p:nvSpPr>
          <p:cNvPr id="67587" name="Content Placeholder 2"/>
          <p:cNvSpPr>
            <a:spLocks noGrp="1"/>
          </p:cNvSpPr>
          <p:nvPr>
            <p:ph idx="1"/>
          </p:nvPr>
        </p:nvSpPr>
        <p:spPr/>
        <p:txBody>
          <a:bodyPr/>
          <a:lstStyle/>
          <a:p>
            <a:r>
              <a:rPr lang="en-US" altLang="en-US" smtClean="0"/>
              <a:t> Ignore the constraints under the motto: all is well that ends well</a:t>
            </a:r>
          </a:p>
        </p:txBody>
      </p:sp>
    </p:spTree>
  </p:cSld>
  <p:clrMapOvr>
    <a:masterClrMapping/>
  </p:clrMapOvr>
  <p:transition>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Kill invalid offspring</a:t>
            </a:r>
          </a:p>
        </p:txBody>
      </p:sp>
      <p:sp>
        <p:nvSpPr>
          <p:cNvPr id="68611" name="Content Placeholder 2"/>
          <p:cNvSpPr>
            <a:spLocks noGrp="1"/>
          </p:cNvSpPr>
          <p:nvPr>
            <p:ph idx="1"/>
          </p:nvPr>
        </p:nvSpPr>
        <p:spPr/>
        <p:txBody>
          <a:bodyPr/>
          <a:lstStyle/>
          <a:p>
            <a:endParaRPr lang="en-US" altLang="en-US" smtClean="0"/>
          </a:p>
        </p:txBody>
      </p:sp>
    </p:spTree>
  </p:cSld>
  <p:clrMapOvr>
    <a:masterClrMapping/>
  </p:clrMapOvr>
  <p:transition>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66738" y="304800"/>
            <a:ext cx="8001000" cy="1216025"/>
          </a:xfrm>
        </p:spPr>
        <p:txBody>
          <a:bodyPr/>
          <a:lstStyle/>
          <a:p>
            <a:r>
              <a:rPr lang="en-US" altLang="en-US" smtClean="0"/>
              <a:t>Feasible phenotype mapping decoder</a:t>
            </a:r>
          </a:p>
        </p:txBody>
      </p:sp>
      <p:sp>
        <p:nvSpPr>
          <p:cNvPr id="69635" name="Content Placeholder 2"/>
          <p:cNvSpPr>
            <a:spLocks noGrp="1"/>
          </p:cNvSpPr>
          <p:nvPr>
            <p:ph idx="1"/>
          </p:nvPr>
        </p:nvSpPr>
        <p:spPr/>
        <p:txBody>
          <a:bodyPr/>
          <a:lstStyle/>
          <a:p>
            <a:endParaRPr lang="en-US" altLang="en-US" smtClean="0"/>
          </a:p>
        </p:txBody>
      </p:sp>
    </p:spTree>
  </p:cSld>
  <p:clrMapOvr>
    <a:masterClrMapping/>
  </p:clrMapOvr>
  <p:transition>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66738" y="304800"/>
            <a:ext cx="8001000" cy="1216025"/>
          </a:xfrm>
        </p:spPr>
        <p:txBody>
          <a:bodyPr/>
          <a:lstStyle/>
          <a:p>
            <a:r>
              <a:rPr lang="en-US" altLang="en-US" smtClean="0"/>
              <a:t>Repair function</a:t>
            </a:r>
          </a:p>
        </p:txBody>
      </p:sp>
      <p:sp>
        <p:nvSpPr>
          <p:cNvPr id="70659" name="Content Placeholder 2"/>
          <p:cNvSpPr>
            <a:spLocks noGrp="1"/>
          </p:cNvSpPr>
          <p:nvPr>
            <p:ph idx="1"/>
          </p:nvPr>
        </p:nvSpPr>
        <p:spPr/>
        <p:txBody>
          <a:bodyPr/>
          <a:lstStyle/>
          <a:p>
            <a:endParaRPr lang="en-US" altLang="en-US" smtClean="0"/>
          </a:p>
        </p:txBody>
      </p:sp>
    </p:spTree>
  </p:cSld>
  <p:clrMapOvr>
    <a:masterClrMapping/>
  </p:clrMapOvr>
  <p:transition>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566738" y="304800"/>
            <a:ext cx="8001000" cy="1216025"/>
          </a:xfrm>
        </p:spPr>
        <p:txBody>
          <a:bodyPr/>
          <a:lstStyle/>
          <a:p>
            <a:r>
              <a:rPr lang="en-US" altLang="en-US" smtClean="0"/>
              <a:t>Feasible solution space closed under variation operators</a:t>
            </a:r>
          </a:p>
        </p:txBody>
      </p:sp>
      <p:sp>
        <p:nvSpPr>
          <p:cNvPr id="71683" name="Content Placeholder 2"/>
          <p:cNvSpPr>
            <a:spLocks noGrp="1"/>
          </p:cNvSpPr>
          <p:nvPr>
            <p:ph idx="1"/>
          </p:nvPr>
        </p:nvSpPr>
        <p:spPr/>
        <p:txBody>
          <a:bodyPr/>
          <a:lstStyle/>
          <a:p>
            <a:endParaRPr lang="en-US" altLang="en-US" smtClean="0"/>
          </a:p>
        </p:txBody>
      </p:sp>
    </p:spTree>
  </p:cSld>
  <p:clrMapOvr>
    <a:masterClrMapping/>
  </p:clrMapOvr>
  <p:transition>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66738" y="304800"/>
            <a:ext cx="8001000" cy="1216025"/>
          </a:xfrm>
        </p:spPr>
        <p:txBody>
          <a:bodyPr/>
          <a:lstStyle/>
          <a:p>
            <a:r>
              <a:rPr lang="en-US" altLang="en-US" smtClean="0"/>
              <a:t>Penalty function</a:t>
            </a:r>
          </a:p>
        </p:txBody>
      </p:sp>
      <p:sp>
        <p:nvSpPr>
          <p:cNvPr id="72707" name="Content Placeholder 2"/>
          <p:cNvSpPr>
            <a:spLocks noGrp="1"/>
          </p:cNvSpPr>
          <p:nvPr>
            <p:ph idx="1"/>
          </p:nvPr>
        </p:nvSpPr>
        <p:spPr/>
        <p:txBody>
          <a:bodyPr/>
          <a:lstStyle/>
          <a:p>
            <a:endParaRPr lang="en-US" altLang="en-US" smtClean="0"/>
          </a:p>
        </p:txBody>
      </p:sp>
    </p:spTree>
  </p:cSld>
  <p:clrMapOvr>
    <a:masterClrMapping/>
  </p:clrMapOvr>
  <p:transition>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Multi-Objective Optimization</a:t>
            </a:r>
            <a:endParaRPr lang="en-US" dirty="0"/>
          </a:p>
        </p:txBody>
      </p:sp>
      <p:sp>
        <p:nvSpPr>
          <p:cNvPr id="3" name="Content Placeholder 2"/>
          <p:cNvSpPr>
            <a:spLocks noGrp="1"/>
          </p:cNvSpPr>
          <p:nvPr>
            <p:ph idx="1"/>
          </p:nvPr>
        </p:nvSpPr>
        <p:spPr/>
        <p:txBody>
          <a:bodyPr/>
          <a:lstStyle/>
          <a:p>
            <a:r>
              <a:rPr lang="en-US" dirty="0" smtClean="0"/>
              <a:t>Single vs multi-objective optimization</a:t>
            </a:r>
          </a:p>
          <a:p>
            <a:r>
              <a:rPr lang="en-US" dirty="0" err="1" smtClean="0"/>
              <a:t>Scalarization</a:t>
            </a:r>
            <a:endParaRPr lang="en-US" dirty="0" smtClean="0"/>
          </a:p>
          <a:p>
            <a:r>
              <a:rPr lang="en-US" dirty="0" smtClean="0"/>
              <a:t>Fixed weighted sum drawbacks</a:t>
            </a:r>
          </a:p>
          <a:p>
            <a:endParaRPr lang="en-US" dirty="0" smtClean="0"/>
          </a:p>
          <a:p>
            <a:endParaRPr lang="en-US" dirty="0"/>
          </a:p>
        </p:txBody>
      </p:sp>
    </p:spTree>
    <p:extLst>
      <p:ext uri="{BB962C8B-B14F-4D97-AF65-F5344CB8AC3E}">
        <p14:creationId xmlns:p14="http://schemas.microsoft.com/office/powerpoint/2010/main" val="3029279678"/>
      </p:ext>
    </p:extLst>
  </p:cSld>
  <p:clrMapOvr>
    <a:masterClrMapping/>
  </p:clrMapOvr>
  <p:transition>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dirty="0" smtClean="0"/>
              <a:t>Multi-Objective EAs (MOEAs)</a:t>
            </a:r>
          </a:p>
        </p:txBody>
      </p:sp>
      <p:sp>
        <p:nvSpPr>
          <p:cNvPr id="73731" name="Rectangle 3"/>
          <p:cNvSpPr>
            <a:spLocks noGrp="1" noChangeArrowheads="1"/>
          </p:cNvSpPr>
          <p:nvPr>
            <p:ph type="body" idx="1"/>
          </p:nvPr>
        </p:nvSpPr>
        <p:spPr>
          <a:xfrm>
            <a:off x="76200" y="1676400"/>
            <a:ext cx="8991600" cy="4343400"/>
          </a:xfrm>
        </p:spPr>
        <p:txBody>
          <a:bodyPr/>
          <a:lstStyle/>
          <a:p>
            <a:pPr eaLnBrk="1" hangingPunct="1"/>
            <a:r>
              <a:rPr lang="en-US" altLang="en-US" sz="2600" dirty="0" smtClean="0"/>
              <a:t>First MOEA in 1984 by Schaffer: Vector-Evaluated Genetic Algorithm (VEGA)</a:t>
            </a:r>
          </a:p>
          <a:p>
            <a:pPr eaLnBrk="1" hangingPunct="1"/>
            <a:r>
              <a:rPr lang="en-US" altLang="en-US" sz="2600" dirty="0" smtClean="0"/>
              <a:t>In 1989 Goldberg proposed MOEAs based on domination</a:t>
            </a:r>
          </a:p>
          <a:p>
            <a:pPr eaLnBrk="1" hangingPunct="1"/>
            <a:r>
              <a:rPr lang="en-US" altLang="en-US" sz="2600" dirty="0" smtClean="0"/>
              <a:t>Objectives typically conflict</a:t>
            </a:r>
          </a:p>
          <a:p>
            <a:pPr eaLnBrk="1" hangingPunct="1"/>
            <a:r>
              <a:rPr lang="en-US" altLang="en-US" sz="2600" dirty="0" smtClean="0"/>
              <a:t>In a standard EA, an individual </a:t>
            </a:r>
            <a:r>
              <a:rPr lang="en-US" altLang="en-US" sz="2600" b="1" dirty="0" smtClean="0">
                <a:solidFill>
                  <a:srgbClr val="FF0000"/>
                </a:solidFill>
              </a:rPr>
              <a:t>A</a:t>
            </a:r>
            <a:r>
              <a:rPr lang="en-US" altLang="en-US" sz="2600" dirty="0" smtClean="0"/>
              <a:t> is said to be better than an individual </a:t>
            </a:r>
            <a:r>
              <a:rPr lang="en-US" altLang="en-US" sz="2600" b="1" dirty="0" smtClean="0">
                <a:solidFill>
                  <a:srgbClr val="FF0000"/>
                </a:solidFill>
              </a:rPr>
              <a:t>B</a:t>
            </a:r>
            <a:r>
              <a:rPr lang="en-US" altLang="en-US" sz="2600" dirty="0" smtClean="0"/>
              <a:t> if </a:t>
            </a:r>
            <a:r>
              <a:rPr lang="en-US" altLang="en-US" sz="2600" b="1" dirty="0" smtClean="0">
                <a:solidFill>
                  <a:srgbClr val="FF0000"/>
                </a:solidFill>
              </a:rPr>
              <a:t>A</a:t>
            </a:r>
            <a:r>
              <a:rPr lang="en-US" altLang="en-US" sz="2600" dirty="0" smtClean="0"/>
              <a:t> has a higher fitness value than </a:t>
            </a:r>
            <a:r>
              <a:rPr lang="en-US" altLang="en-US" sz="2600" b="1" dirty="0" smtClean="0">
                <a:solidFill>
                  <a:srgbClr val="FF0000"/>
                </a:solidFill>
              </a:rPr>
              <a:t>B</a:t>
            </a:r>
          </a:p>
          <a:p>
            <a:pPr eaLnBrk="1" hangingPunct="1"/>
            <a:r>
              <a:rPr lang="en-US" altLang="en-US" sz="2600" dirty="0" smtClean="0"/>
              <a:t>In a MOEA, an individual </a:t>
            </a:r>
            <a:r>
              <a:rPr lang="en-US" altLang="en-US" sz="2600" b="1" dirty="0" smtClean="0">
                <a:solidFill>
                  <a:srgbClr val="FF0000"/>
                </a:solidFill>
              </a:rPr>
              <a:t>A</a:t>
            </a:r>
            <a:r>
              <a:rPr lang="en-US" altLang="en-US" sz="2600" dirty="0" smtClean="0"/>
              <a:t> is said to be better than an individual </a:t>
            </a:r>
            <a:r>
              <a:rPr lang="en-US" altLang="en-US" sz="2600" b="1" dirty="0" smtClean="0">
                <a:solidFill>
                  <a:srgbClr val="FF0000"/>
                </a:solidFill>
              </a:rPr>
              <a:t>B</a:t>
            </a:r>
            <a:r>
              <a:rPr lang="en-US" altLang="en-US" sz="2600" dirty="0" smtClean="0"/>
              <a:t> if </a:t>
            </a:r>
            <a:r>
              <a:rPr lang="en-US" altLang="en-US" sz="2600" b="1" dirty="0" smtClean="0">
                <a:solidFill>
                  <a:srgbClr val="FF0000"/>
                </a:solidFill>
              </a:rPr>
              <a:t>A</a:t>
            </a:r>
            <a:r>
              <a:rPr lang="en-US" altLang="en-US" sz="2600" dirty="0" smtClean="0"/>
              <a:t> </a:t>
            </a:r>
            <a:r>
              <a:rPr lang="en-US" altLang="en-US" sz="2600" b="1" i="1" dirty="0" smtClean="0"/>
              <a:t>dominates</a:t>
            </a:r>
            <a:r>
              <a:rPr lang="en-US" altLang="en-US" sz="2600" dirty="0" smtClean="0"/>
              <a:t> </a:t>
            </a:r>
            <a:r>
              <a:rPr lang="en-US" altLang="en-US" sz="2600" b="1" dirty="0" smtClean="0">
                <a:solidFill>
                  <a:srgbClr val="FF0000"/>
                </a:solidFill>
              </a:rPr>
              <a:t>B</a:t>
            </a:r>
          </a:p>
        </p:txBody>
      </p:sp>
    </p:spTree>
  </p:cSld>
  <p:clrMapOvr>
    <a:masterClrMapping/>
  </p:clrMapOvr>
  <p:transition>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mtClean="0"/>
              <a:t>Domination in MOEAs</a:t>
            </a:r>
          </a:p>
        </p:txBody>
      </p:sp>
      <p:sp>
        <p:nvSpPr>
          <p:cNvPr id="74755"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An individual </a:t>
            </a:r>
            <a:r>
              <a:rPr lang="en-US" altLang="en-US" b="1" smtClean="0">
                <a:solidFill>
                  <a:srgbClr val="FF0000"/>
                </a:solidFill>
              </a:rPr>
              <a:t>A</a:t>
            </a:r>
            <a:r>
              <a:rPr lang="en-US" altLang="en-US" smtClean="0"/>
              <a:t> is said to dominate individual </a:t>
            </a:r>
            <a:r>
              <a:rPr lang="en-US" altLang="en-US" b="1" smtClean="0">
                <a:solidFill>
                  <a:srgbClr val="FF0000"/>
                </a:solidFill>
              </a:rPr>
              <a:t>B</a:t>
            </a:r>
            <a:r>
              <a:rPr lang="en-US" altLang="en-US" smtClean="0"/>
              <a:t> iff:</a:t>
            </a:r>
          </a:p>
          <a:p>
            <a:pPr lvl="1" eaLnBrk="1" hangingPunct="1"/>
            <a:r>
              <a:rPr lang="en-US" altLang="en-US" b="1" smtClean="0">
                <a:solidFill>
                  <a:srgbClr val="FF0000"/>
                </a:solidFill>
              </a:rPr>
              <a:t>A</a:t>
            </a:r>
            <a:r>
              <a:rPr lang="en-US" altLang="en-US" smtClean="0"/>
              <a:t> is no worse than </a:t>
            </a:r>
            <a:r>
              <a:rPr lang="en-US" altLang="en-US" b="1" smtClean="0">
                <a:solidFill>
                  <a:srgbClr val="FF0000"/>
                </a:solidFill>
              </a:rPr>
              <a:t>B</a:t>
            </a:r>
            <a:r>
              <a:rPr lang="en-US" altLang="en-US" smtClean="0"/>
              <a:t> in all objectives</a:t>
            </a:r>
          </a:p>
          <a:p>
            <a:pPr lvl="1" eaLnBrk="1" hangingPunct="1"/>
            <a:r>
              <a:rPr lang="en-US" altLang="en-US" b="1" smtClean="0">
                <a:solidFill>
                  <a:srgbClr val="FF0000"/>
                </a:solidFill>
              </a:rPr>
              <a:t>A</a:t>
            </a:r>
            <a:r>
              <a:rPr lang="en-US" altLang="en-US" smtClean="0"/>
              <a:t> is strictly better than </a:t>
            </a:r>
            <a:r>
              <a:rPr lang="en-US" altLang="en-US" b="1" smtClean="0">
                <a:solidFill>
                  <a:srgbClr val="FF0000"/>
                </a:solidFill>
              </a:rPr>
              <a:t>B</a:t>
            </a:r>
            <a:r>
              <a:rPr lang="en-US" altLang="en-US" smtClean="0"/>
              <a:t> in at least one objective</a:t>
            </a:r>
          </a:p>
        </p:txBody>
      </p:sp>
    </p:spTree>
  </p:cSld>
  <p:clrMapOvr>
    <a:masterClrMapping/>
  </p:clrMapOvr>
  <p:transition>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z="3400" smtClean="0"/>
              <a:t>Pareto Optimality (Vilfredo Pareto)</a:t>
            </a:r>
          </a:p>
        </p:txBody>
      </p:sp>
      <p:sp>
        <p:nvSpPr>
          <p:cNvPr id="75779" name="Rectangle 3"/>
          <p:cNvSpPr>
            <a:spLocks noGrp="1" noChangeArrowheads="1"/>
          </p:cNvSpPr>
          <p:nvPr>
            <p:ph type="body" idx="1"/>
          </p:nvPr>
        </p:nvSpPr>
        <p:spPr/>
        <p:txBody>
          <a:bodyPr/>
          <a:lstStyle/>
          <a:p>
            <a:pPr eaLnBrk="1" hangingPunct="1"/>
            <a:r>
              <a:rPr lang="en-US" altLang="en-US" sz="2600" smtClean="0"/>
              <a:t>Given a set of alternative allocations of, say, goods or income for a set of individuals, a movement from one allocation to another that can make at least one individual better off without making any other individual worse off is called a </a:t>
            </a:r>
            <a:r>
              <a:rPr lang="en-US" altLang="en-US" sz="2600" b="1" smtClean="0"/>
              <a:t>Pareto Improvement</a:t>
            </a:r>
            <a:r>
              <a:rPr lang="en-US" altLang="en-US" sz="2600" smtClean="0"/>
              <a:t>. An allocation is </a:t>
            </a:r>
            <a:r>
              <a:rPr lang="en-US" altLang="en-US" sz="2600" b="1" smtClean="0"/>
              <a:t>Pareto Optimal</a:t>
            </a:r>
            <a:r>
              <a:rPr lang="en-US" altLang="en-US" sz="2600" smtClean="0"/>
              <a:t> when no further Pareto Improvements can be made. This is often called a </a:t>
            </a:r>
            <a:r>
              <a:rPr lang="en-US" altLang="en-US" sz="2600" b="1" smtClean="0"/>
              <a:t>Strong Pareto Optimum</a:t>
            </a:r>
            <a:r>
              <a:rPr lang="en-US" altLang="en-US" sz="2600" smtClean="0"/>
              <a:t> (SPO). </a:t>
            </a:r>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Biological Metaphors</a:t>
            </a:r>
          </a:p>
        </p:txBody>
      </p:sp>
      <p:sp>
        <p:nvSpPr>
          <p:cNvPr id="26627" name="Rectangle 3"/>
          <p:cNvSpPr>
            <a:spLocks noGrp="1" noChangeArrowheads="1"/>
          </p:cNvSpPr>
          <p:nvPr>
            <p:ph type="body" idx="1"/>
          </p:nvPr>
        </p:nvSpPr>
        <p:spPr/>
        <p:txBody>
          <a:bodyPr/>
          <a:lstStyle/>
          <a:p>
            <a:pPr eaLnBrk="1" hangingPunct="1"/>
            <a:r>
              <a:rPr lang="en-US" altLang="en-US" dirty="0" smtClean="0"/>
              <a:t>Darwinian Evolution</a:t>
            </a:r>
          </a:p>
          <a:p>
            <a:pPr lvl="1" eaLnBrk="1" hangingPunct="1"/>
            <a:r>
              <a:rPr lang="en-US" altLang="en-US" dirty="0" smtClean="0"/>
              <a:t>Macroscopic view of evolution</a:t>
            </a:r>
          </a:p>
          <a:p>
            <a:pPr lvl="1" eaLnBrk="1" hangingPunct="1"/>
            <a:r>
              <a:rPr lang="en-US" altLang="en-US" dirty="0" smtClean="0"/>
              <a:t>Natural selection</a:t>
            </a:r>
          </a:p>
          <a:p>
            <a:pPr lvl="1" eaLnBrk="1" hangingPunct="1"/>
            <a:r>
              <a:rPr lang="en-US" altLang="en-US" dirty="0" smtClean="0"/>
              <a:t>Survival of the fittest</a:t>
            </a:r>
          </a:p>
          <a:p>
            <a:pPr lvl="1" eaLnBrk="1" hangingPunct="1"/>
            <a:r>
              <a:rPr lang="en-US" altLang="en-US" dirty="0" smtClean="0"/>
              <a:t>Random variation</a:t>
            </a:r>
          </a:p>
        </p:txBody>
      </p:sp>
    </p:spTree>
  </p:cSld>
  <p:clrMapOvr>
    <a:masterClrMapping/>
  </p:clrMapOvr>
  <p:transition>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t>Pareto Optimality in MOEAs</a:t>
            </a:r>
          </a:p>
        </p:txBody>
      </p:sp>
      <p:sp>
        <p:nvSpPr>
          <p:cNvPr id="76803" name="Rectangle 3"/>
          <p:cNvSpPr>
            <a:spLocks noGrp="1" noChangeArrowheads="1"/>
          </p:cNvSpPr>
          <p:nvPr>
            <p:ph type="body" idx="1"/>
          </p:nvPr>
        </p:nvSpPr>
        <p:spPr/>
        <p:txBody>
          <a:bodyPr/>
          <a:lstStyle/>
          <a:p>
            <a:pPr eaLnBrk="1" hangingPunct="1"/>
            <a:r>
              <a:rPr lang="en-US" altLang="en-US" smtClean="0"/>
              <a:t>Among a set of solutions P, the non-dominated subset of solutions P’ are those that are not dominated by any member of the set P</a:t>
            </a:r>
          </a:p>
          <a:p>
            <a:pPr eaLnBrk="1" hangingPunct="1"/>
            <a:r>
              <a:rPr lang="en-US" altLang="en-US" smtClean="0"/>
              <a:t>The non-dominated subset of the entire feasible search space S is the globally Pareto-optimal set</a:t>
            </a:r>
          </a:p>
        </p:txBody>
      </p:sp>
    </p:spTree>
  </p:cSld>
  <p:clrMapOvr>
    <a:masterClrMapping/>
  </p:clrMapOvr>
  <p:transition>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smtClean="0"/>
              <a:t>Goals of MOEAs</a:t>
            </a:r>
          </a:p>
        </p:txBody>
      </p:sp>
      <p:sp>
        <p:nvSpPr>
          <p:cNvPr id="77827" name="Rectangle 3"/>
          <p:cNvSpPr>
            <a:spLocks noGrp="1" noChangeArrowheads="1"/>
          </p:cNvSpPr>
          <p:nvPr>
            <p:ph type="body" idx="1"/>
          </p:nvPr>
        </p:nvSpPr>
        <p:spPr/>
        <p:txBody>
          <a:bodyPr/>
          <a:lstStyle/>
          <a:p>
            <a:pPr eaLnBrk="1" hangingPunct="1"/>
            <a:r>
              <a:rPr lang="en-US" altLang="en-US" smtClean="0"/>
              <a:t>Identify the Global Pareto-Optimal set of solutions (aka the Pareto Optimal Front)</a:t>
            </a:r>
          </a:p>
          <a:p>
            <a:pPr eaLnBrk="1" hangingPunct="1"/>
            <a:r>
              <a:rPr lang="en-US" altLang="en-US" smtClean="0"/>
              <a:t>Find a sufficient coverage of that set</a:t>
            </a:r>
          </a:p>
          <a:p>
            <a:pPr eaLnBrk="1" hangingPunct="1"/>
            <a:r>
              <a:rPr lang="en-US" altLang="en-US" smtClean="0"/>
              <a:t>Find an even distribution of solutions</a:t>
            </a:r>
          </a:p>
        </p:txBody>
      </p:sp>
    </p:spTree>
  </p:cSld>
  <p:clrMapOvr>
    <a:masterClrMapping/>
  </p:clrMapOvr>
  <p:transition>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t>MOEA metrics</a:t>
            </a:r>
          </a:p>
        </p:txBody>
      </p:sp>
      <p:sp>
        <p:nvSpPr>
          <p:cNvPr id="78851"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Convergence: How close is a generated solution set to the true Pareto-optimal front</a:t>
            </a:r>
          </a:p>
          <a:p>
            <a:pPr eaLnBrk="1" hangingPunct="1">
              <a:buFont typeface="Wingdings" panose="05000000000000000000" pitchFamily="2" charset="2"/>
              <a:buNone/>
            </a:pPr>
            <a:endParaRPr lang="en-US" altLang="en-US" smtClean="0"/>
          </a:p>
          <a:p>
            <a:pPr eaLnBrk="1" hangingPunct="1"/>
            <a:r>
              <a:rPr lang="en-US" altLang="en-US" smtClean="0"/>
              <a:t>Diversity: Are the generated solutions evenly distributed, or are they in clusters</a:t>
            </a:r>
          </a:p>
        </p:txBody>
      </p:sp>
    </p:spTree>
  </p:cSld>
  <p:clrMapOvr>
    <a:masterClrMapping/>
  </p:clrMapOvr>
  <p:transition>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Deterioration in MOEAs</a:t>
            </a:r>
          </a:p>
        </p:txBody>
      </p:sp>
      <p:sp>
        <p:nvSpPr>
          <p:cNvPr id="79875" name="Rectangle 3"/>
          <p:cNvSpPr>
            <a:spLocks noGrp="1" noChangeArrowheads="1"/>
          </p:cNvSpPr>
          <p:nvPr>
            <p:ph type="body" idx="1"/>
          </p:nvPr>
        </p:nvSpPr>
        <p:spPr/>
        <p:txBody>
          <a:bodyPr/>
          <a:lstStyle/>
          <a:p>
            <a:pPr eaLnBrk="1" hangingPunct="1"/>
            <a:r>
              <a:rPr lang="en-US" altLang="en-US" smtClean="0"/>
              <a:t>Competition can result in the loss of a non-dominated solution which dominated a previously generated solution</a:t>
            </a:r>
          </a:p>
          <a:p>
            <a:pPr eaLnBrk="1" hangingPunct="1"/>
            <a:r>
              <a:rPr lang="en-US" altLang="en-US" smtClean="0"/>
              <a:t>This loss in its turn can result in the previously generated solution being regenerated and surviving</a:t>
            </a:r>
          </a:p>
        </p:txBody>
      </p:sp>
    </p:spTree>
  </p:cSld>
  <p:clrMapOvr>
    <a:masterClrMapping/>
  </p:clrMapOvr>
  <p:transition>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Nonelitist</a:t>
            </a:r>
            <a:r>
              <a:rPr lang="en-US" dirty="0" smtClean="0"/>
              <a:t> MOEAs</a:t>
            </a:r>
            <a:endParaRPr lang="en-US" dirty="0"/>
          </a:p>
        </p:txBody>
      </p:sp>
      <p:sp>
        <p:nvSpPr>
          <p:cNvPr id="3" name="Content Placeholder 2"/>
          <p:cNvSpPr>
            <a:spLocks noGrp="1"/>
          </p:cNvSpPr>
          <p:nvPr>
            <p:ph idx="1"/>
          </p:nvPr>
        </p:nvSpPr>
        <p:spPr>
          <a:xfrm>
            <a:off x="0" y="1752600"/>
            <a:ext cx="9220200" cy="4267200"/>
          </a:xfrm>
        </p:spPr>
        <p:txBody>
          <a:bodyPr/>
          <a:lstStyle/>
          <a:p>
            <a:r>
              <a:rPr lang="en-US" dirty="0" smtClean="0"/>
              <a:t>[1993] </a:t>
            </a:r>
            <a:r>
              <a:rPr lang="en-US" dirty="0" err="1" smtClean="0"/>
              <a:t>Multiobjective</a:t>
            </a:r>
            <a:r>
              <a:rPr lang="en-US" dirty="0" smtClean="0"/>
              <a:t> Genetic Algorithm (MOGA): fitness=#dominated individuals+1 employs fitness sharing for diversity</a:t>
            </a:r>
          </a:p>
          <a:p>
            <a:r>
              <a:rPr lang="en-US" dirty="0" smtClean="0"/>
              <a:t>[1994] </a:t>
            </a:r>
            <a:r>
              <a:rPr lang="en-US" dirty="0" err="1" smtClean="0"/>
              <a:t>Nondominated</a:t>
            </a:r>
            <a:r>
              <a:rPr lang="en-US" dirty="0" smtClean="0"/>
              <a:t> Sorting Genetic Algorithms (NSGA): population sorted into </a:t>
            </a:r>
            <a:r>
              <a:rPr lang="en-US" dirty="0" err="1" smtClean="0"/>
              <a:t>nondominated</a:t>
            </a:r>
            <a:r>
              <a:rPr lang="en-US" dirty="0" smtClean="0"/>
              <a:t> fronts, fitness equal to number of dominated individuals, employs fitness sharing on a per front basis</a:t>
            </a:r>
            <a:endParaRPr lang="en-US" dirty="0"/>
          </a:p>
        </p:txBody>
      </p:sp>
    </p:spTree>
    <p:extLst>
      <p:ext uri="{BB962C8B-B14F-4D97-AF65-F5344CB8AC3E}">
        <p14:creationId xmlns:p14="http://schemas.microsoft.com/office/powerpoint/2010/main" val="1543066522"/>
      </p:ext>
    </p:extLst>
  </p:cSld>
  <p:clrMapOvr>
    <a:masterClrMapping/>
  </p:clrMapOvr>
  <p:transition>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Elitist MOEAs</a:t>
            </a:r>
            <a:endParaRPr lang="en-US" dirty="0"/>
          </a:p>
        </p:txBody>
      </p:sp>
      <p:sp>
        <p:nvSpPr>
          <p:cNvPr id="3" name="Content Placeholder 2"/>
          <p:cNvSpPr>
            <a:spLocks noGrp="1"/>
          </p:cNvSpPr>
          <p:nvPr>
            <p:ph idx="1"/>
          </p:nvPr>
        </p:nvSpPr>
        <p:spPr/>
        <p:txBody>
          <a:bodyPr/>
          <a:lstStyle/>
          <a:p>
            <a:r>
              <a:rPr lang="en-US" dirty="0" smtClean="0"/>
              <a:t>EC research in 1990s showed power of elitism, inspiring elitist MOEAs</a:t>
            </a:r>
          </a:p>
          <a:p>
            <a:r>
              <a:rPr lang="en-US" dirty="0" smtClean="0"/>
              <a:t>Three prominent elitist MOEAs were:</a:t>
            </a:r>
          </a:p>
          <a:p>
            <a:pPr lvl="1"/>
            <a:r>
              <a:rPr lang="en-US" dirty="0" smtClean="0"/>
              <a:t>[2000] Fast Elitist </a:t>
            </a:r>
            <a:r>
              <a:rPr lang="en-US" dirty="0" err="1" smtClean="0"/>
              <a:t>Nondominated</a:t>
            </a:r>
            <a:r>
              <a:rPr lang="en-US" dirty="0" smtClean="0"/>
              <a:t> Sorting Genetic </a:t>
            </a:r>
            <a:r>
              <a:rPr lang="en-US" dirty="0" err="1" smtClean="0"/>
              <a:t>Algoritm</a:t>
            </a:r>
            <a:r>
              <a:rPr lang="en-US" dirty="0" smtClean="0"/>
              <a:t> II (NSGA-II)</a:t>
            </a:r>
          </a:p>
          <a:p>
            <a:pPr lvl="1"/>
            <a:r>
              <a:rPr lang="en-US" dirty="0"/>
              <a:t>[2000] Pareto Archived Evolutionary Strategy (PAES</a:t>
            </a:r>
            <a:r>
              <a:rPr lang="en-US" dirty="0" smtClean="0"/>
              <a:t>)</a:t>
            </a:r>
          </a:p>
          <a:p>
            <a:pPr lvl="1"/>
            <a:r>
              <a:rPr lang="en-US" dirty="0"/>
              <a:t>[2001] Strength Pareto EA (SPEA-2</a:t>
            </a:r>
            <a:r>
              <a:rPr lang="en-US" dirty="0" smtClean="0"/>
              <a:t>)</a:t>
            </a:r>
            <a:endParaRPr lang="en-US" dirty="0"/>
          </a:p>
          <a:p>
            <a:pPr lvl="1"/>
            <a:endParaRPr lang="en-US" dirty="0"/>
          </a:p>
        </p:txBody>
      </p:sp>
    </p:spTree>
    <p:extLst>
      <p:ext uri="{BB962C8B-B14F-4D97-AF65-F5344CB8AC3E}">
        <p14:creationId xmlns:p14="http://schemas.microsoft.com/office/powerpoint/2010/main" val="1651275415"/>
      </p:ext>
    </p:extLst>
  </p:cSld>
  <p:clrMapOvr>
    <a:masterClrMapping/>
  </p:clrMapOvr>
  <p:transition>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t>NSGA-II</a:t>
            </a:r>
          </a:p>
        </p:txBody>
      </p:sp>
      <p:sp>
        <p:nvSpPr>
          <p:cNvPr id="80899" name="Rectangle 3"/>
          <p:cNvSpPr>
            <a:spLocks noGrp="1" noChangeArrowheads="1"/>
          </p:cNvSpPr>
          <p:nvPr>
            <p:ph type="body" idx="1"/>
          </p:nvPr>
        </p:nvSpPr>
        <p:spPr/>
        <p:txBody>
          <a:bodyPr/>
          <a:lstStyle/>
          <a:p>
            <a:pPr eaLnBrk="1" hangingPunct="1"/>
            <a:r>
              <a:rPr lang="en-US" altLang="en-US" smtClean="0"/>
              <a:t>Initialization – before primary loop</a:t>
            </a:r>
          </a:p>
          <a:p>
            <a:pPr lvl="1" eaLnBrk="1" hangingPunct="1"/>
            <a:r>
              <a:rPr lang="en-US" altLang="en-US" smtClean="0"/>
              <a:t>Create initial population P</a:t>
            </a:r>
            <a:r>
              <a:rPr lang="en-US" altLang="en-US" baseline="-25000" smtClean="0"/>
              <a:t>0</a:t>
            </a:r>
          </a:p>
          <a:p>
            <a:pPr lvl="1" eaLnBrk="1" hangingPunct="1"/>
            <a:r>
              <a:rPr lang="en-US" altLang="en-US" smtClean="0"/>
              <a:t>Sort P</a:t>
            </a:r>
            <a:r>
              <a:rPr lang="en-US" altLang="en-US" baseline="-25000" smtClean="0"/>
              <a:t>0</a:t>
            </a:r>
            <a:r>
              <a:rPr lang="en-US" altLang="en-US" smtClean="0"/>
              <a:t> on the basis of non-domination</a:t>
            </a:r>
          </a:p>
          <a:p>
            <a:pPr lvl="1" eaLnBrk="1" hangingPunct="1"/>
            <a:r>
              <a:rPr lang="en-US" altLang="en-US" smtClean="0"/>
              <a:t>Best level is level 1</a:t>
            </a:r>
          </a:p>
          <a:p>
            <a:pPr lvl="1" eaLnBrk="1" hangingPunct="1"/>
            <a:r>
              <a:rPr lang="en-US" altLang="en-US" smtClean="0"/>
              <a:t>Fitness is set to level number; lower number, higher fitness</a:t>
            </a:r>
          </a:p>
          <a:p>
            <a:pPr lvl="1" eaLnBrk="1" hangingPunct="1"/>
            <a:r>
              <a:rPr lang="en-US" altLang="en-US" smtClean="0"/>
              <a:t>Binary Tournament Selection</a:t>
            </a:r>
          </a:p>
          <a:p>
            <a:pPr lvl="1" eaLnBrk="1" hangingPunct="1"/>
            <a:r>
              <a:rPr lang="en-US" altLang="en-US" smtClean="0"/>
              <a:t>Mutation and Recombination create Q</a:t>
            </a:r>
            <a:r>
              <a:rPr lang="en-US" altLang="en-US" baseline="-25000" smtClean="0"/>
              <a:t>0</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smtClean="0"/>
              <a:t>NSGA-II (cont.)</a:t>
            </a:r>
          </a:p>
        </p:txBody>
      </p:sp>
      <p:sp>
        <p:nvSpPr>
          <p:cNvPr id="81923" name="Rectangle 3"/>
          <p:cNvSpPr>
            <a:spLocks noGrp="1" noChangeArrowheads="1"/>
          </p:cNvSpPr>
          <p:nvPr>
            <p:ph type="body" idx="1"/>
          </p:nvPr>
        </p:nvSpPr>
        <p:spPr/>
        <p:txBody>
          <a:bodyPr/>
          <a:lstStyle/>
          <a:p>
            <a:pPr eaLnBrk="1" hangingPunct="1"/>
            <a:r>
              <a:rPr lang="en-US" altLang="en-US" smtClean="0"/>
              <a:t>Primary Loop</a:t>
            </a:r>
          </a:p>
          <a:p>
            <a:pPr lvl="1" eaLnBrk="1" hangingPunct="1"/>
            <a:r>
              <a:rPr lang="en-US" altLang="en-US" smtClean="0"/>
              <a:t>R</a:t>
            </a:r>
            <a:r>
              <a:rPr lang="en-US" altLang="en-US" baseline="-25000" smtClean="0"/>
              <a:t>t</a:t>
            </a:r>
            <a:r>
              <a:rPr lang="en-US" altLang="en-US" smtClean="0"/>
              <a:t> = P</a:t>
            </a:r>
            <a:r>
              <a:rPr lang="en-US" altLang="en-US" baseline="-25000" smtClean="0"/>
              <a:t>t</a:t>
            </a:r>
            <a:r>
              <a:rPr lang="en-US" altLang="en-US" smtClean="0"/>
              <a:t> + Q</a:t>
            </a:r>
            <a:r>
              <a:rPr lang="en-US" altLang="en-US" baseline="-25000" smtClean="0"/>
              <a:t>t</a:t>
            </a:r>
          </a:p>
          <a:p>
            <a:pPr lvl="1" eaLnBrk="1" hangingPunct="1"/>
            <a:r>
              <a:rPr lang="en-US" altLang="en-US" smtClean="0"/>
              <a:t>Sort R</a:t>
            </a:r>
            <a:r>
              <a:rPr lang="en-US" altLang="en-US" baseline="-25000" smtClean="0"/>
              <a:t>t</a:t>
            </a:r>
            <a:r>
              <a:rPr lang="en-US" altLang="en-US" smtClean="0"/>
              <a:t> on the basis of non-domination</a:t>
            </a:r>
          </a:p>
          <a:p>
            <a:pPr lvl="1" eaLnBrk="1" hangingPunct="1"/>
            <a:r>
              <a:rPr lang="en-US" altLang="en-US" smtClean="0"/>
              <a:t>Create P</a:t>
            </a:r>
            <a:r>
              <a:rPr lang="en-US" altLang="en-US" baseline="-25000" smtClean="0"/>
              <a:t>t + 1</a:t>
            </a:r>
            <a:r>
              <a:rPr lang="en-US" altLang="en-US" smtClean="0"/>
              <a:t> by adding the best individuals from R</a:t>
            </a:r>
            <a:r>
              <a:rPr lang="en-US" altLang="en-US" baseline="-25000" smtClean="0"/>
              <a:t>t</a:t>
            </a:r>
          </a:p>
          <a:p>
            <a:pPr lvl="1" eaLnBrk="1" hangingPunct="1"/>
            <a:r>
              <a:rPr lang="en-US" altLang="en-US" smtClean="0"/>
              <a:t>Create Q</a:t>
            </a:r>
            <a:r>
              <a:rPr lang="en-US" altLang="en-US" baseline="-25000" smtClean="0"/>
              <a:t>t + 1</a:t>
            </a:r>
            <a:r>
              <a:rPr lang="en-US" altLang="en-US" smtClean="0"/>
              <a:t> by performing Binary Tournament Selection, Recombination, and Mutation on P</a:t>
            </a:r>
            <a:r>
              <a:rPr lang="en-US" altLang="en-US" baseline="-25000" smtClean="0"/>
              <a:t>t + 1</a:t>
            </a:r>
          </a:p>
        </p:txBody>
      </p:sp>
    </p:spTree>
  </p:cSld>
  <p:clrMapOvr>
    <a:masterClrMapping/>
  </p:clrMapOvr>
  <p:transition>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NSGA-II (cont.)</a:t>
            </a:r>
          </a:p>
        </p:txBody>
      </p:sp>
      <p:sp>
        <p:nvSpPr>
          <p:cNvPr id="82947" name="Content Placeholder 2"/>
          <p:cNvSpPr>
            <a:spLocks noGrp="1"/>
          </p:cNvSpPr>
          <p:nvPr>
            <p:ph idx="1"/>
          </p:nvPr>
        </p:nvSpPr>
        <p:spPr/>
        <p:txBody>
          <a:bodyPr/>
          <a:lstStyle/>
          <a:p>
            <a:r>
              <a:rPr lang="en-US" altLang="en-US" smtClean="0"/>
              <a:t>Crowding distance metric: average side length of cuboid defined by nearest neighbors in same front</a:t>
            </a:r>
          </a:p>
          <a:p>
            <a:r>
              <a:rPr lang="en-US" altLang="en-US" smtClean="0"/>
              <a:t>Parent tournament selection employs crowding distance as a tie breaker</a:t>
            </a:r>
          </a:p>
        </p:txBody>
      </p:sp>
    </p:spTree>
  </p:cSld>
  <p:clrMapOvr>
    <a:masterClrMapping/>
  </p:clrMapOvr>
  <p:transition>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mtClean="0"/>
              <a:t>Epsilon-MOEA</a:t>
            </a:r>
          </a:p>
        </p:txBody>
      </p:sp>
      <p:sp>
        <p:nvSpPr>
          <p:cNvPr id="83971" name="Rectangle 3"/>
          <p:cNvSpPr>
            <a:spLocks noGrp="1" noChangeArrowheads="1"/>
          </p:cNvSpPr>
          <p:nvPr>
            <p:ph type="body" idx="1"/>
          </p:nvPr>
        </p:nvSpPr>
        <p:spPr/>
        <p:txBody>
          <a:bodyPr/>
          <a:lstStyle/>
          <a:p>
            <a:pPr eaLnBrk="1" hangingPunct="1"/>
            <a:r>
              <a:rPr lang="en-US" altLang="en-US" smtClean="0"/>
              <a:t>Steady State</a:t>
            </a:r>
          </a:p>
          <a:p>
            <a:pPr eaLnBrk="1" hangingPunct="1"/>
            <a:r>
              <a:rPr lang="en-US" altLang="en-US" smtClean="0"/>
              <a:t>Elitist</a:t>
            </a:r>
          </a:p>
          <a:p>
            <a:pPr eaLnBrk="1" hangingPunct="1"/>
            <a:r>
              <a:rPr lang="en-US" altLang="en-US" smtClean="0"/>
              <a:t>No deterioration</a:t>
            </a:r>
          </a:p>
        </p:txBody>
      </p:sp>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Biological Metaphors</a:t>
            </a:r>
          </a:p>
        </p:txBody>
      </p:sp>
      <p:sp>
        <p:nvSpPr>
          <p:cNvPr id="27651" name="Rectangle 3"/>
          <p:cNvSpPr>
            <a:spLocks noGrp="1" noChangeArrowheads="1"/>
          </p:cNvSpPr>
          <p:nvPr>
            <p:ph type="body" idx="1"/>
          </p:nvPr>
        </p:nvSpPr>
        <p:spPr/>
        <p:txBody>
          <a:bodyPr/>
          <a:lstStyle/>
          <a:p>
            <a:pPr eaLnBrk="1" hangingPunct="1"/>
            <a:r>
              <a:rPr lang="en-US" altLang="en-US" smtClean="0"/>
              <a:t>(Mendelian) Genetics</a:t>
            </a:r>
          </a:p>
          <a:p>
            <a:pPr lvl="1" eaLnBrk="1" hangingPunct="1"/>
            <a:r>
              <a:rPr lang="en-US" altLang="en-US" smtClean="0"/>
              <a:t>Genotype (functional unit of inheritance)</a:t>
            </a:r>
          </a:p>
          <a:p>
            <a:pPr lvl="1" eaLnBrk="1" hangingPunct="1"/>
            <a:r>
              <a:rPr lang="en-US" altLang="en-US" smtClean="0"/>
              <a:t>Genotypes vs. phenotypes</a:t>
            </a:r>
          </a:p>
          <a:p>
            <a:pPr lvl="1" eaLnBrk="1" hangingPunct="1"/>
            <a:r>
              <a:rPr lang="en-US" altLang="en-US" smtClean="0"/>
              <a:t>Pleitropy: one gene affects multiple phenotypic traits</a:t>
            </a:r>
          </a:p>
          <a:p>
            <a:pPr lvl="1" eaLnBrk="1" hangingPunct="1"/>
            <a:r>
              <a:rPr lang="en-US" altLang="en-US" smtClean="0"/>
              <a:t>Polygeny: one phenotypic trait is affected by multiple genes</a:t>
            </a:r>
          </a:p>
          <a:p>
            <a:pPr lvl="1" eaLnBrk="1" hangingPunct="1"/>
            <a:r>
              <a:rPr lang="en-US" altLang="en-US" smtClean="0"/>
              <a:t>Chromosomes (haploid vs. diploid)</a:t>
            </a:r>
          </a:p>
          <a:p>
            <a:pPr lvl="1" eaLnBrk="1" hangingPunct="1"/>
            <a:r>
              <a:rPr lang="en-US" altLang="en-US" smtClean="0"/>
              <a:t>Loci and alleles</a:t>
            </a:r>
          </a:p>
        </p:txBody>
      </p:sp>
    </p:spTree>
  </p:cSld>
  <p:clrMapOvr>
    <a:masterClrMapping/>
  </p:clrMapOvr>
  <p:transition>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mtClean="0"/>
              <a:t>Epsilon-MOEA (cont.)</a:t>
            </a:r>
          </a:p>
        </p:txBody>
      </p:sp>
      <p:sp>
        <p:nvSpPr>
          <p:cNvPr id="84995" name="Rectangle 3"/>
          <p:cNvSpPr>
            <a:spLocks noGrp="1" noChangeArrowheads="1"/>
          </p:cNvSpPr>
          <p:nvPr>
            <p:ph type="body" idx="1"/>
          </p:nvPr>
        </p:nvSpPr>
        <p:spPr>
          <a:xfrm>
            <a:off x="228600" y="1752600"/>
            <a:ext cx="8534400" cy="4267200"/>
          </a:xfrm>
        </p:spPr>
        <p:txBody>
          <a:bodyPr/>
          <a:lstStyle/>
          <a:p>
            <a:pPr eaLnBrk="1" hangingPunct="1"/>
            <a:r>
              <a:rPr lang="en-US" altLang="en-US" sz="2600" smtClean="0"/>
              <a:t>Create an initial population P(0)</a:t>
            </a:r>
          </a:p>
          <a:p>
            <a:pPr eaLnBrk="1" hangingPunct="1"/>
            <a:r>
              <a:rPr lang="en-US" altLang="en-US" sz="2600" smtClean="0"/>
              <a:t>Epsilon non-dominated solutions from P(0) are put into an archive population E(0)</a:t>
            </a:r>
          </a:p>
          <a:p>
            <a:pPr eaLnBrk="1" hangingPunct="1"/>
            <a:r>
              <a:rPr lang="en-US" altLang="en-US" sz="2600" smtClean="0"/>
              <a:t>Choose one individual from E, and one from P</a:t>
            </a:r>
          </a:p>
          <a:p>
            <a:pPr eaLnBrk="1" hangingPunct="1"/>
            <a:r>
              <a:rPr lang="en-US" altLang="en-US" sz="2600" smtClean="0"/>
              <a:t>These individuals mate and produce an offspring, c</a:t>
            </a:r>
          </a:p>
          <a:p>
            <a:pPr eaLnBrk="1" hangingPunct="1"/>
            <a:r>
              <a:rPr lang="en-US" altLang="en-US" sz="2600" smtClean="0"/>
              <a:t>A special array B is created for c, which consists of abbreviated versions of the objective values from c</a:t>
            </a:r>
          </a:p>
        </p:txBody>
      </p:sp>
    </p:spTree>
  </p:cSld>
  <p:clrMapOvr>
    <a:masterClrMapping/>
  </p:clrMapOvr>
  <p:transition>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smtClean="0"/>
              <a:t>Epsilon-MOEA (cont.)</a:t>
            </a:r>
          </a:p>
        </p:txBody>
      </p:sp>
      <p:sp>
        <p:nvSpPr>
          <p:cNvPr id="86019" name="Rectangle 3"/>
          <p:cNvSpPr>
            <a:spLocks noGrp="1" noChangeArrowheads="1"/>
          </p:cNvSpPr>
          <p:nvPr>
            <p:ph type="body" idx="1"/>
          </p:nvPr>
        </p:nvSpPr>
        <p:spPr/>
        <p:txBody>
          <a:bodyPr/>
          <a:lstStyle/>
          <a:p>
            <a:pPr eaLnBrk="1" hangingPunct="1">
              <a:lnSpc>
                <a:spcPct val="90000"/>
              </a:lnSpc>
            </a:pPr>
            <a:r>
              <a:rPr lang="en-US" altLang="en-US" sz="2600" smtClean="0"/>
              <a:t>An attempt to insert c into the archive population E</a:t>
            </a:r>
          </a:p>
          <a:p>
            <a:pPr eaLnBrk="1" hangingPunct="1">
              <a:lnSpc>
                <a:spcPct val="90000"/>
              </a:lnSpc>
            </a:pPr>
            <a:r>
              <a:rPr lang="en-US" altLang="en-US" sz="2600" smtClean="0"/>
              <a:t>The domination check is conducted using the B array instead of the actual objective values</a:t>
            </a:r>
          </a:p>
          <a:p>
            <a:pPr eaLnBrk="1" hangingPunct="1">
              <a:lnSpc>
                <a:spcPct val="90000"/>
              </a:lnSpc>
            </a:pPr>
            <a:r>
              <a:rPr lang="en-US" altLang="en-US" sz="2600" smtClean="0"/>
              <a:t>If c dominates a member of the archive, that member will be replaced with c</a:t>
            </a:r>
          </a:p>
          <a:p>
            <a:pPr eaLnBrk="1" hangingPunct="1">
              <a:lnSpc>
                <a:spcPct val="90000"/>
              </a:lnSpc>
            </a:pPr>
            <a:r>
              <a:rPr lang="en-US" altLang="en-US" sz="2600" smtClean="0"/>
              <a:t>The individual c can also be inserted into P in a similar manner using a standard domination check</a:t>
            </a:r>
          </a:p>
        </p:txBody>
      </p:sp>
    </p:spTree>
  </p:cSld>
  <p:clrMapOvr>
    <a:masterClrMapping/>
  </p:clrMapOvr>
  <p:transition>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smtClean="0"/>
              <a:t>SNDL-MOEA</a:t>
            </a:r>
          </a:p>
        </p:txBody>
      </p:sp>
      <p:sp>
        <p:nvSpPr>
          <p:cNvPr id="87043" name="Rectangle 3"/>
          <p:cNvSpPr>
            <a:spLocks noGrp="1" noChangeArrowheads="1"/>
          </p:cNvSpPr>
          <p:nvPr>
            <p:ph type="body" idx="1"/>
          </p:nvPr>
        </p:nvSpPr>
        <p:spPr>
          <a:xfrm>
            <a:off x="381000" y="1752600"/>
            <a:ext cx="8305800" cy="4267200"/>
          </a:xfrm>
        </p:spPr>
        <p:txBody>
          <a:bodyPr/>
          <a:lstStyle/>
          <a:p>
            <a:pPr eaLnBrk="1" hangingPunct="1"/>
            <a:r>
              <a:rPr lang="en-US" altLang="en-US" sz="2600" smtClean="0"/>
              <a:t>Desired Features</a:t>
            </a:r>
          </a:p>
          <a:p>
            <a:pPr lvl="1" eaLnBrk="1" hangingPunct="1"/>
            <a:r>
              <a:rPr lang="en-US" altLang="en-US" sz="2200" smtClean="0"/>
              <a:t>Deterioration Prevention</a:t>
            </a:r>
          </a:p>
          <a:p>
            <a:pPr lvl="1" eaLnBrk="1" hangingPunct="1"/>
            <a:r>
              <a:rPr lang="en-US" altLang="en-US" sz="2200" smtClean="0"/>
              <a:t>Stored non-domination levels (NSGA-II)</a:t>
            </a:r>
          </a:p>
          <a:p>
            <a:pPr lvl="1" eaLnBrk="1" hangingPunct="1"/>
            <a:r>
              <a:rPr lang="en-US" altLang="en-US" sz="2200" smtClean="0"/>
              <a:t>Number and size of levels user configurable</a:t>
            </a:r>
          </a:p>
          <a:p>
            <a:pPr lvl="1" eaLnBrk="1" hangingPunct="1"/>
            <a:r>
              <a:rPr lang="en-US" altLang="en-US" sz="2200" smtClean="0"/>
              <a:t>Selection methods utilizing levels in different ways</a:t>
            </a:r>
          </a:p>
          <a:p>
            <a:pPr lvl="1" eaLnBrk="1" hangingPunct="1"/>
            <a:r>
              <a:rPr lang="en-US" altLang="en-US" sz="2200" smtClean="0"/>
              <a:t>Problem specific representation</a:t>
            </a:r>
          </a:p>
          <a:p>
            <a:pPr lvl="1" eaLnBrk="1" hangingPunct="1"/>
            <a:r>
              <a:rPr lang="en-US" altLang="en-US" sz="2200" smtClean="0"/>
              <a:t>Problem specific “compartments” (E-MOEA)</a:t>
            </a:r>
          </a:p>
          <a:p>
            <a:pPr lvl="1" eaLnBrk="1" hangingPunct="1"/>
            <a:r>
              <a:rPr lang="en-US" altLang="en-US" sz="2200" smtClean="0"/>
              <a:t>Problem specific mutation and crossover</a:t>
            </a:r>
          </a:p>
        </p:txBody>
      </p:sp>
    </p:spTree>
  </p:cSld>
  <p:clrMapOvr>
    <a:masterClrMapping/>
  </p:clrMapOvr>
  <p:transition>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GB" altLang="en-US" dirty="0" smtClean="0"/>
              <a:t>Evolutionary Programming (EP)</a:t>
            </a:r>
          </a:p>
        </p:txBody>
      </p:sp>
      <p:sp>
        <p:nvSpPr>
          <p:cNvPr id="90115" name="Rectangle 3"/>
          <p:cNvSpPr>
            <a:spLocks noGrp="1" noChangeArrowheads="1"/>
          </p:cNvSpPr>
          <p:nvPr>
            <p:ph type="body" idx="1"/>
          </p:nvPr>
        </p:nvSpPr>
        <p:spPr>
          <a:xfrm>
            <a:off x="304800" y="1752600"/>
            <a:ext cx="8534400" cy="4267200"/>
          </a:xfrm>
        </p:spPr>
        <p:txBody>
          <a:bodyPr/>
          <a:lstStyle/>
          <a:p>
            <a:pPr eaLnBrk="1" hangingPunct="1">
              <a:lnSpc>
                <a:spcPct val="90000"/>
              </a:lnSpc>
            </a:pPr>
            <a:r>
              <a:rPr lang="en-US" altLang="en-US" sz="2800" dirty="0" smtClean="0"/>
              <a:t>Traditional application domain:       machine learning by FSMs</a:t>
            </a:r>
          </a:p>
          <a:p>
            <a:pPr eaLnBrk="1" hangingPunct="1">
              <a:lnSpc>
                <a:spcPct val="90000"/>
              </a:lnSpc>
            </a:pPr>
            <a:r>
              <a:rPr lang="en-US" altLang="en-US" sz="2800" dirty="0" smtClean="0"/>
              <a:t>Contemporary application domain: (numerical) optimization</a:t>
            </a:r>
          </a:p>
          <a:p>
            <a:pPr eaLnBrk="1" hangingPunct="1">
              <a:lnSpc>
                <a:spcPct val="90000"/>
              </a:lnSpc>
            </a:pPr>
            <a:r>
              <a:rPr lang="en-US" altLang="en-US" sz="2800" dirty="0" smtClean="0"/>
              <a:t>arbitrary representation and mutation operators, no recombination</a:t>
            </a:r>
          </a:p>
          <a:p>
            <a:pPr eaLnBrk="1" hangingPunct="1">
              <a:lnSpc>
                <a:spcPct val="90000"/>
              </a:lnSpc>
            </a:pPr>
            <a:r>
              <a:rPr lang="en-US" altLang="en-US" sz="2800" dirty="0" smtClean="0"/>
              <a:t>contemporary EP = traditional EP + ES</a:t>
            </a:r>
          </a:p>
          <a:p>
            <a:pPr lvl="1" eaLnBrk="1" hangingPunct="1">
              <a:lnSpc>
                <a:spcPct val="90000"/>
              </a:lnSpc>
            </a:pPr>
            <a:r>
              <a:rPr lang="en-US" altLang="en-US" dirty="0" smtClean="0"/>
              <a:t>self-adaptation of parameters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74675" y="304800"/>
            <a:ext cx="8001000" cy="1066800"/>
          </a:xfrm>
        </p:spPr>
        <p:txBody>
          <a:bodyPr/>
          <a:lstStyle/>
          <a:p>
            <a:pPr eaLnBrk="1" hangingPunct="1"/>
            <a:r>
              <a:rPr lang="en-GB" altLang="en-US" smtClean="0"/>
              <a:t>EP technical summary tableau</a:t>
            </a:r>
          </a:p>
        </p:txBody>
      </p:sp>
      <p:graphicFrame>
        <p:nvGraphicFramePr>
          <p:cNvPr id="329760" name="Group 32"/>
          <p:cNvGraphicFramePr>
            <a:graphicFrameLocks noGrp="1"/>
          </p:cNvGraphicFramePr>
          <p:nvPr>
            <p:ph type="tbl" idx="1"/>
          </p:nvPr>
        </p:nvGraphicFramePr>
        <p:xfrm>
          <a:off x="609600" y="1981200"/>
          <a:ext cx="8077200" cy="3946525"/>
        </p:xfrm>
        <a:graphic>
          <a:graphicData uri="http://schemas.openxmlformats.org/drawingml/2006/table">
            <a:tbl>
              <a:tblPr/>
              <a:tblGrid>
                <a:gridCol w="3581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Representation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Real-valued vectors</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Recombination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None</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Mutation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Gaussian perturbation</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Parent selection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Deterministic </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Survivor selection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Probabilistic (</a:t>
                      </a:r>
                      <a:r>
                        <a:rPr kumimoji="0" lang="en-GB" sz="2600" b="0" i="0" u="none" strike="noStrike" cap="none" normalizeH="0" baseline="0" smtClean="0">
                          <a:ln>
                            <a:noFill/>
                          </a:ln>
                          <a:solidFill>
                            <a:schemeClr val="tx1"/>
                          </a:solidFill>
                          <a:effectLst/>
                          <a:latin typeface="Verdana" pitchFamily="34" charset="0"/>
                          <a:sym typeface="Symbol" pitchFamily="18" charset="2"/>
                        </a:rPr>
                        <a:t></a:t>
                      </a:r>
                      <a:r>
                        <a:rPr kumimoji="0" lang="en-GB" sz="2600" b="0" i="0" u="none" strike="noStrike" cap="none" normalizeH="0" baseline="0" smtClean="0">
                          <a:ln>
                            <a:noFill/>
                          </a:ln>
                          <a:solidFill>
                            <a:schemeClr val="tx1"/>
                          </a:solidFill>
                          <a:effectLst/>
                          <a:latin typeface="Verdana" pitchFamily="34" charset="0"/>
                        </a:rPr>
                        <a:t>+</a:t>
                      </a:r>
                      <a:r>
                        <a:rPr kumimoji="0" lang="en-GB" sz="2600" b="0" i="0" u="none" strike="noStrike" cap="none" normalizeH="0" baseline="0" smtClean="0">
                          <a:ln>
                            <a:noFill/>
                          </a:ln>
                          <a:solidFill>
                            <a:schemeClr val="tx1"/>
                          </a:solidFill>
                          <a:effectLst/>
                          <a:latin typeface="Verdana" pitchFamily="34" charset="0"/>
                          <a:sym typeface="Symbol" pitchFamily="18" charset="2"/>
                        </a:rPr>
                        <a:t></a:t>
                      </a:r>
                      <a:r>
                        <a:rPr kumimoji="0" lang="en-GB" sz="2600" b="0" i="0" u="none" strike="noStrike" cap="none" normalizeH="0" baseline="0" smtClean="0">
                          <a:ln>
                            <a:noFill/>
                          </a:ln>
                          <a:solidFill>
                            <a:schemeClr val="tx1"/>
                          </a:solidFill>
                          <a:effectLst/>
                          <a:latin typeface="Verdana" pitchFamily="34" charset="0"/>
                        </a:rPr>
                        <a:t>)</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801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Specialty</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Self-adaptation of mutation step sizes (in meta-EP)</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smtClean="0"/>
              <a:t>Historical EP perspective</a:t>
            </a:r>
          </a:p>
        </p:txBody>
      </p:sp>
      <p:sp>
        <p:nvSpPr>
          <p:cNvPr id="92163" name="Rectangle 3"/>
          <p:cNvSpPr>
            <a:spLocks noGrp="1" noChangeArrowheads="1"/>
          </p:cNvSpPr>
          <p:nvPr>
            <p:ph type="body" idx="1"/>
          </p:nvPr>
        </p:nvSpPr>
        <p:spPr/>
        <p:txBody>
          <a:bodyPr/>
          <a:lstStyle/>
          <a:p>
            <a:pPr eaLnBrk="1" hangingPunct="1"/>
            <a:r>
              <a:rPr lang="en-US" altLang="en-US" dirty="0" smtClean="0"/>
              <a:t>EP aimed at achieving intelligence</a:t>
            </a:r>
          </a:p>
          <a:p>
            <a:pPr eaLnBrk="1" hangingPunct="1"/>
            <a:r>
              <a:rPr lang="en-GB" altLang="en-US" dirty="0" smtClean="0"/>
              <a:t>Intelligence viewed as adaptive behaviour</a:t>
            </a:r>
          </a:p>
          <a:p>
            <a:pPr eaLnBrk="1" hangingPunct="1"/>
            <a:r>
              <a:rPr lang="en-GB" altLang="en-US" dirty="0" smtClean="0"/>
              <a:t>Prediction of the environment was considered a prerequisite to adaptive behaviour</a:t>
            </a:r>
          </a:p>
          <a:p>
            <a:pPr eaLnBrk="1" hangingPunct="1"/>
            <a:r>
              <a:rPr lang="en-GB" altLang="en-US" dirty="0" smtClean="0"/>
              <a:t>Thus: capability to predict is key to intelligence</a:t>
            </a:r>
            <a:endParaRPr lang="en-US" altLang="en-US" dirty="0" smtClean="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2163">
                                            <p:txEl>
                                              <p:pRg st="3" end="3"/>
                                            </p:txEl>
                                          </p:spTgt>
                                        </p:tgtEl>
                                        <p:attrNameLst>
                                          <p:attrName>style.visibility</p:attrName>
                                        </p:attrNameLst>
                                      </p:cBhvr>
                                      <p:to>
                                        <p:strVal val="visible"/>
                                      </p:to>
                                    </p:set>
                                    <p:anim calcmode="lin" valueType="num">
                                      <p:cBhvr additive="base">
                                        <p:cTn id="15"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GB" altLang="en-US" smtClean="0"/>
              <a:t>Prediction by finite state machines</a:t>
            </a:r>
          </a:p>
        </p:txBody>
      </p:sp>
      <p:sp>
        <p:nvSpPr>
          <p:cNvPr id="93187" name="Rectangle 3"/>
          <p:cNvSpPr>
            <a:spLocks noGrp="1" noChangeArrowheads="1"/>
          </p:cNvSpPr>
          <p:nvPr>
            <p:ph type="body" idx="1"/>
          </p:nvPr>
        </p:nvSpPr>
        <p:spPr>
          <a:xfrm>
            <a:off x="566738" y="1752600"/>
            <a:ext cx="8348662" cy="4267200"/>
          </a:xfrm>
        </p:spPr>
        <p:txBody>
          <a:bodyPr/>
          <a:lstStyle/>
          <a:p>
            <a:pPr eaLnBrk="1" hangingPunct="1"/>
            <a:r>
              <a:rPr lang="en-GB" altLang="en-US" dirty="0" smtClean="0"/>
              <a:t>Finite state machine (FSM): </a:t>
            </a:r>
          </a:p>
          <a:p>
            <a:pPr lvl="1" eaLnBrk="1" hangingPunct="1"/>
            <a:r>
              <a:rPr lang="en-GB" altLang="en-US" dirty="0" smtClean="0"/>
              <a:t>States S</a:t>
            </a:r>
          </a:p>
          <a:p>
            <a:pPr lvl="1" eaLnBrk="1" hangingPunct="1"/>
            <a:r>
              <a:rPr lang="en-GB" altLang="en-US" dirty="0" smtClean="0"/>
              <a:t>Inputs I</a:t>
            </a:r>
          </a:p>
          <a:p>
            <a:pPr lvl="1" eaLnBrk="1" hangingPunct="1"/>
            <a:r>
              <a:rPr lang="en-GB" altLang="en-US" dirty="0" smtClean="0"/>
              <a:t>Outputs O </a:t>
            </a:r>
          </a:p>
          <a:p>
            <a:pPr lvl="1" eaLnBrk="1" hangingPunct="1"/>
            <a:r>
              <a:rPr lang="en-GB" altLang="en-US" dirty="0" smtClean="0"/>
              <a:t>Transition function </a:t>
            </a:r>
            <a:r>
              <a:rPr lang="en-GB" altLang="en-US" dirty="0" smtClean="0">
                <a:sym typeface="Symbol" panose="05050102010706020507" pitchFamily="18" charset="2"/>
              </a:rPr>
              <a:t> : S x I  S x O</a:t>
            </a:r>
          </a:p>
          <a:p>
            <a:pPr lvl="1" eaLnBrk="1" hangingPunct="1"/>
            <a:r>
              <a:rPr lang="en-GB" altLang="en-US" dirty="0" smtClean="0">
                <a:sym typeface="Symbol" panose="05050102010706020507" pitchFamily="18" charset="2"/>
              </a:rPr>
              <a:t>Transforms input stream into output stream</a:t>
            </a:r>
            <a:endParaRPr lang="en-GB" altLang="en-US" dirty="0" smtClean="0"/>
          </a:p>
          <a:p>
            <a:pPr eaLnBrk="1" hangingPunct="1"/>
            <a:r>
              <a:rPr lang="en-GB" altLang="en-US" dirty="0" smtClean="0"/>
              <a:t>Can be used for predictions, e.g., to predict next input symbol in a sequence</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GB" altLang="en-US" smtClean="0"/>
              <a:t>FSM example</a:t>
            </a:r>
          </a:p>
        </p:txBody>
      </p:sp>
      <p:sp>
        <p:nvSpPr>
          <p:cNvPr id="94211" name="Rectangle 3"/>
          <p:cNvSpPr>
            <a:spLocks noGrp="1" noChangeArrowheads="1"/>
          </p:cNvSpPr>
          <p:nvPr>
            <p:ph type="body" idx="1"/>
          </p:nvPr>
        </p:nvSpPr>
        <p:spPr/>
        <p:txBody>
          <a:bodyPr/>
          <a:lstStyle/>
          <a:p>
            <a:pPr eaLnBrk="1" hangingPunct="1"/>
            <a:r>
              <a:rPr lang="en-GB" altLang="en-US" smtClean="0"/>
              <a:t>Consider the FSM with: </a:t>
            </a:r>
          </a:p>
          <a:p>
            <a:pPr lvl="1" eaLnBrk="1" hangingPunct="1"/>
            <a:r>
              <a:rPr lang="en-GB" altLang="en-US" smtClean="0"/>
              <a:t>S = {A, B, C}</a:t>
            </a:r>
          </a:p>
          <a:p>
            <a:pPr lvl="1" eaLnBrk="1" hangingPunct="1"/>
            <a:r>
              <a:rPr lang="en-GB" altLang="en-US" smtClean="0"/>
              <a:t>I = {0, 1}</a:t>
            </a:r>
          </a:p>
          <a:p>
            <a:pPr lvl="1" eaLnBrk="1" hangingPunct="1"/>
            <a:r>
              <a:rPr lang="en-GB" altLang="en-US" smtClean="0"/>
              <a:t>O = {a, b, c}</a:t>
            </a:r>
          </a:p>
          <a:p>
            <a:pPr lvl="1" eaLnBrk="1" hangingPunct="1"/>
            <a:r>
              <a:rPr lang="en-GB" altLang="en-US" smtClean="0">
                <a:sym typeface="Symbol" panose="05050102010706020507" pitchFamily="18" charset="2"/>
              </a:rPr>
              <a:t> given by a diagram </a:t>
            </a:r>
            <a:endParaRPr lang="en-GB" altLang="en-US" smtClean="0"/>
          </a:p>
        </p:txBody>
      </p:sp>
      <p:pic>
        <p:nvPicPr>
          <p:cNvPr id="94212" name="Picture 4" descr="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362200"/>
            <a:ext cx="365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ltLang="en-US" dirty="0" smtClean="0"/>
              <a:t>FSM as predictor</a:t>
            </a:r>
          </a:p>
        </p:txBody>
      </p:sp>
      <p:sp>
        <p:nvSpPr>
          <p:cNvPr id="68611" name="Rectangle 3"/>
          <p:cNvSpPr>
            <a:spLocks noGrp="1" noChangeArrowheads="1"/>
          </p:cNvSpPr>
          <p:nvPr>
            <p:ph type="body" idx="1"/>
          </p:nvPr>
        </p:nvSpPr>
        <p:spPr>
          <a:xfrm>
            <a:off x="228600" y="1752600"/>
            <a:ext cx="8339138" cy="4267200"/>
          </a:xfrm>
        </p:spPr>
        <p:txBody>
          <a:bodyPr/>
          <a:lstStyle/>
          <a:p>
            <a:pPr marL="0" indent="0" eaLnBrk="1" hangingPunct="1">
              <a:buNone/>
            </a:pPr>
            <a:r>
              <a:rPr lang="en-US" altLang="en-US" dirty="0" smtClean="0"/>
              <a:t>Consider the following FSM:</a:t>
            </a:r>
          </a:p>
          <a:p>
            <a:pPr eaLnBrk="1" hangingPunct="1"/>
            <a:r>
              <a:rPr lang="en-US" altLang="en-US" dirty="0" smtClean="0"/>
              <a:t>Task: predict next input</a:t>
            </a:r>
          </a:p>
          <a:p>
            <a:pPr eaLnBrk="1" hangingPunct="1"/>
            <a:r>
              <a:rPr lang="en-US" altLang="en-US" dirty="0" smtClean="0"/>
              <a:t>Quality: % of </a:t>
            </a:r>
            <a:r>
              <a:rPr lang="en-US" altLang="en-US" dirty="0" err="1" smtClean="0"/>
              <a:t>out</a:t>
            </a:r>
            <a:r>
              <a:rPr lang="en-US" altLang="en-US" baseline="-25000" dirty="0" err="1" smtClean="0"/>
              <a:t>i</a:t>
            </a:r>
            <a:r>
              <a:rPr lang="en-US" altLang="en-US" dirty="0" smtClean="0"/>
              <a:t> </a:t>
            </a:r>
            <a:r>
              <a:rPr lang="en-US" altLang="en-US" dirty="0"/>
              <a:t>= </a:t>
            </a:r>
            <a:r>
              <a:rPr lang="en-US" altLang="en-US" dirty="0" smtClean="0"/>
              <a:t>in</a:t>
            </a:r>
            <a:r>
              <a:rPr lang="en-US" altLang="en-US" baseline="-25000" dirty="0" smtClean="0"/>
              <a:t>(i+1)</a:t>
            </a:r>
            <a:endParaRPr lang="en-US" altLang="en-US" dirty="0" smtClean="0"/>
          </a:p>
          <a:p>
            <a:pPr eaLnBrk="1" hangingPunct="1"/>
            <a:r>
              <a:rPr lang="en-US" altLang="en-US" dirty="0" smtClean="0"/>
              <a:t>Given initial state C</a:t>
            </a:r>
          </a:p>
          <a:p>
            <a:pPr eaLnBrk="1" hangingPunct="1"/>
            <a:r>
              <a:rPr lang="en-US" altLang="en-US" dirty="0" smtClean="0"/>
              <a:t>Input sequence 011101</a:t>
            </a:r>
          </a:p>
          <a:p>
            <a:pPr eaLnBrk="1" hangingPunct="1"/>
            <a:r>
              <a:rPr lang="en-US" altLang="en-US" dirty="0" smtClean="0"/>
              <a:t>Leads to output 110111</a:t>
            </a:r>
          </a:p>
          <a:p>
            <a:pPr eaLnBrk="1" hangingPunct="1"/>
            <a:r>
              <a:rPr lang="en-US" altLang="en-US" dirty="0" smtClean="0"/>
              <a:t>Quality: 3 out of 5</a:t>
            </a:r>
          </a:p>
        </p:txBody>
      </p:sp>
      <p:pic>
        <p:nvPicPr>
          <p:cNvPr id="95236" name="Picture 4" descr="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0" y="2514600"/>
            <a:ext cx="32639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smtClean="0"/>
              <a:t>Introductory example:</a:t>
            </a:r>
            <a:br>
              <a:rPr lang="en-US" altLang="en-US" smtClean="0"/>
            </a:br>
            <a:r>
              <a:rPr lang="en-US" altLang="en-US" smtClean="0"/>
              <a:t>evolving FSMs to predict primes</a:t>
            </a:r>
          </a:p>
        </p:txBody>
      </p:sp>
      <p:sp>
        <p:nvSpPr>
          <p:cNvPr id="96259" name="Rectangle 3"/>
          <p:cNvSpPr>
            <a:spLocks noGrp="1" noChangeArrowheads="1"/>
          </p:cNvSpPr>
          <p:nvPr>
            <p:ph type="body" idx="1"/>
          </p:nvPr>
        </p:nvSpPr>
        <p:spPr/>
        <p:txBody>
          <a:bodyPr/>
          <a:lstStyle/>
          <a:p>
            <a:pPr eaLnBrk="1" hangingPunct="1">
              <a:lnSpc>
                <a:spcPct val="90000"/>
              </a:lnSpc>
            </a:pPr>
            <a:r>
              <a:rPr lang="en-GB" altLang="en-US" dirty="0" smtClean="0">
                <a:sym typeface="Symbol" panose="05050102010706020507" pitchFamily="18" charset="2"/>
              </a:rPr>
              <a:t>P</a:t>
            </a:r>
            <a:r>
              <a:rPr lang="en-GB" altLang="en-US" dirty="0" smtClean="0"/>
              <a:t>(n) = 1 if n is prime, 0 otherwise</a:t>
            </a:r>
          </a:p>
          <a:p>
            <a:pPr eaLnBrk="1" hangingPunct="1">
              <a:lnSpc>
                <a:spcPct val="90000"/>
              </a:lnSpc>
            </a:pPr>
            <a:r>
              <a:rPr lang="en-GB" altLang="en-US" dirty="0" smtClean="0"/>
              <a:t>I = </a:t>
            </a:r>
            <a:r>
              <a:rPr lang="en-GB" altLang="en-US" b="1" i="1" dirty="0" smtClean="0"/>
              <a:t>N</a:t>
            </a:r>
            <a:r>
              <a:rPr lang="en-GB" altLang="en-US" dirty="0" smtClean="0"/>
              <a:t> = {1,2,3,…, n, …}</a:t>
            </a:r>
          </a:p>
          <a:p>
            <a:pPr eaLnBrk="1" hangingPunct="1">
              <a:lnSpc>
                <a:spcPct val="90000"/>
              </a:lnSpc>
            </a:pPr>
            <a:r>
              <a:rPr lang="en-GB" altLang="en-US" dirty="0" smtClean="0"/>
              <a:t>O = {0,1}</a:t>
            </a:r>
          </a:p>
          <a:p>
            <a:pPr eaLnBrk="1" hangingPunct="1">
              <a:lnSpc>
                <a:spcPct val="90000"/>
              </a:lnSpc>
            </a:pPr>
            <a:r>
              <a:rPr lang="en-GB" altLang="en-US" dirty="0" smtClean="0"/>
              <a:t>Correct prediction: </a:t>
            </a:r>
            <a:r>
              <a:rPr lang="en-GB" altLang="en-US" dirty="0" err="1" smtClean="0"/>
              <a:t>out</a:t>
            </a:r>
            <a:r>
              <a:rPr lang="en-GB" altLang="en-US" baseline="-25000" dirty="0" err="1" smtClean="0"/>
              <a:t>i</a:t>
            </a:r>
            <a:r>
              <a:rPr lang="en-GB" altLang="en-US" dirty="0" smtClean="0"/>
              <a:t>= P(in</a:t>
            </a:r>
            <a:r>
              <a:rPr lang="en-GB" altLang="en-US" baseline="-25000" dirty="0" smtClean="0"/>
              <a:t>(i+1)</a:t>
            </a:r>
            <a:r>
              <a:rPr lang="en-GB" altLang="en-US" dirty="0" smtClean="0"/>
              <a:t>)</a:t>
            </a:r>
            <a:r>
              <a:rPr lang="en-US" altLang="en-US" dirty="0" smtClean="0"/>
              <a:t> </a:t>
            </a:r>
          </a:p>
          <a:p>
            <a:pPr eaLnBrk="1" hangingPunct="1">
              <a:lnSpc>
                <a:spcPct val="90000"/>
              </a:lnSpc>
            </a:pPr>
            <a:r>
              <a:rPr lang="en-US" altLang="en-US" dirty="0" smtClean="0"/>
              <a:t>Fitness function:</a:t>
            </a:r>
          </a:p>
          <a:p>
            <a:pPr lvl="1" eaLnBrk="1" hangingPunct="1">
              <a:lnSpc>
                <a:spcPct val="90000"/>
              </a:lnSpc>
            </a:pPr>
            <a:r>
              <a:rPr lang="en-US" altLang="en-US" dirty="0" smtClean="0"/>
              <a:t>1 point for correct prediction of next input</a:t>
            </a:r>
          </a:p>
          <a:p>
            <a:pPr lvl="1" eaLnBrk="1" hangingPunct="1">
              <a:lnSpc>
                <a:spcPct val="90000"/>
              </a:lnSpc>
            </a:pPr>
            <a:r>
              <a:rPr lang="en-US" altLang="en-US" dirty="0" smtClean="0"/>
              <a:t>0 point for incorrect prediction</a:t>
            </a:r>
          </a:p>
          <a:p>
            <a:pPr lvl="1" eaLnBrk="1" hangingPunct="1">
              <a:lnSpc>
                <a:spcPct val="90000"/>
              </a:lnSpc>
            </a:pPr>
            <a:r>
              <a:rPr lang="en-US" altLang="en-US" dirty="0" smtClean="0"/>
              <a:t>Penalty for “too many” states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62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Computational Problem Classes</a:t>
            </a:r>
          </a:p>
        </p:txBody>
      </p:sp>
      <p:sp>
        <p:nvSpPr>
          <p:cNvPr id="28675" name="Content Placeholder 2"/>
          <p:cNvSpPr>
            <a:spLocks noGrp="1"/>
          </p:cNvSpPr>
          <p:nvPr>
            <p:ph idx="1"/>
          </p:nvPr>
        </p:nvSpPr>
        <p:spPr/>
        <p:txBody>
          <a:bodyPr/>
          <a:lstStyle/>
          <a:p>
            <a:r>
              <a:rPr lang="en-US" altLang="en-US" smtClean="0"/>
              <a:t>Optimization problems</a:t>
            </a:r>
          </a:p>
          <a:p>
            <a:r>
              <a:rPr lang="en-US" altLang="en-US" smtClean="0"/>
              <a:t>Modeling (aka system identification) problems</a:t>
            </a:r>
          </a:p>
          <a:p>
            <a:r>
              <a:rPr lang="en-US" altLang="en-US" smtClean="0"/>
              <a:t>Simulation problems</a:t>
            </a:r>
          </a:p>
        </p:txBody>
      </p:sp>
    </p:spTree>
  </p:cSld>
  <p:clrMapOvr>
    <a:masterClrMapping/>
  </p:clrMapOvr>
  <p:transition>
    <p:push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smtClean="0"/>
              <a:t>Introductory example:</a:t>
            </a:r>
            <a:br>
              <a:rPr lang="en-US" altLang="en-US" smtClean="0"/>
            </a:br>
            <a:r>
              <a:rPr lang="en-US" altLang="en-US" smtClean="0"/>
              <a:t>evolving FSMs to predict primes</a:t>
            </a:r>
          </a:p>
        </p:txBody>
      </p:sp>
      <p:sp>
        <p:nvSpPr>
          <p:cNvPr id="70659" name="Rectangle 3"/>
          <p:cNvSpPr>
            <a:spLocks noGrp="1" noChangeArrowheads="1"/>
          </p:cNvSpPr>
          <p:nvPr>
            <p:ph type="body" idx="1"/>
          </p:nvPr>
        </p:nvSpPr>
        <p:spPr/>
        <p:txBody>
          <a:bodyPr/>
          <a:lstStyle/>
          <a:p>
            <a:pPr eaLnBrk="1" hangingPunct="1">
              <a:lnSpc>
                <a:spcPct val="90000"/>
              </a:lnSpc>
            </a:pPr>
            <a:r>
              <a:rPr lang="en-GB" altLang="en-US" sz="2600" dirty="0" smtClean="0">
                <a:sym typeface="Symbol" panose="05050102010706020507" pitchFamily="18" charset="2"/>
              </a:rPr>
              <a:t>Parent selection: each FSM is mutated once</a:t>
            </a:r>
          </a:p>
          <a:p>
            <a:pPr eaLnBrk="1" hangingPunct="1">
              <a:lnSpc>
                <a:spcPct val="90000"/>
              </a:lnSpc>
            </a:pPr>
            <a:r>
              <a:rPr lang="en-GB" altLang="en-US" sz="2600" dirty="0" smtClean="0">
                <a:sym typeface="Symbol" panose="05050102010706020507" pitchFamily="18" charset="2"/>
              </a:rPr>
              <a:t>Mutation operators (one selected randomly)</a:t>
            </a:r>
            <a:r>
              <a:rPr lang="en-US" altLang="en-US" sz="2600" dirty="0" smtClean="0"/>
              <a:t>:</a:t>
            </a:r>
          </a:p>
          <a:p>
            <a:pPr lvl="1" eaLnBrk="1" hangingPunct="1">
              <a:lnSpc>
                <a:spcPct val="90000"/>
              </a:lnSpc>
            </a:pPr>
            <a:r>
              <a:rPr lang="en-US" altLang="en-US" sz="2200" dirty="0" smtClean="0"/>
              <a:t>Change an output symbol</a:t>
            </a:r>
          </a:p>
          <a:p>
            <a:pPr lvl="1" eaLnBrk="1" hangingPunct="1">
              <a:lnSpc>
                <a:spcPct val="90000"/>
              </a:lnSpc>
            </a:pPr>
            <a:r>
              <a:rPr lang="en-US" altLang="en-US" sz="2200" dirty="0" smtClean="0"/>
              <a:t>Change a state transition (i.e., redirect edge) </a:t>
            </a:r>
          </a:p>
          <a:p>
            <a:pPr lvl="1" eaLnBrk="1" hangingPunct="1">
              <a:lnSpc>
                <a:spcPct val="90000"/>
              </a:lnSpc>
            </a:pPr>
            <a:r>
              <a:rPr lang="en-US" altLang="en-US" sz="2200" dirty="0" smtClean="0"/>
              <a:t>Add a state</a:t>
            </a:r>
          </a:p>
          <a:p>
            <a:pPr lvl="1" eaLnBrk="1" hangingPunct="1">
              <a:lnSpc>
                <a:spcPct val="90000"/>
              </a:lnSpc>
            </a:pPr>
            <a:r>
              <a:rPr lang="en-US" altLang="en-US" sz="2200" dirty="0" smtClean="0"/>
              <a:t>Delete a state</a:t>
            </a:r>
          </a:p>
          <a:p>
            <a:pPr lvl="1" eaLnBrk="1" hangingPunct="1">
              <a:lnSpc>
                <a:spcPct val="90000"/>
              </a:lnSpc>
            </a:pPr>
            <a:r>
              <a:rPr lang="en-US" altLang="en-US" sz="2200" dirty="0" smtClean="0"/>
              <a:t>Change the initial state	</a:t>
            </a:r>
          </a:p>
          <a:p>
            <a:pPr eaLnBrk="1" hangingPunct="1">
              <a:lnSpc>
                <a:spcPct val="90000"/>
              </a:lnSpc>
            </a:pPr>
            <a:r>
              <a:rPr lang="en-US" altLang="en-US" sz="2600" dirty="0" smtClean="0"/>
              <a:t>Survivor selection: </a:t>
            </a:r>
            <a:r>
              <a:rPr lang="en-GB" altLang="en-US" sz="2600" dirty="0" smtClean="0"/>
              <a:t>(</a:t>
            </a:r>
            <a:r>
              <a:rPr lang="en-GB" altLang="en-US" sz="2600" dirty="0" smtClean="0">
                <a:sym typeface="Symbol" panose="05050102010706020507" pitchFamily="18" charset="2"/>
              </a:rPr>
              <a:t></a:t>
            </a:r>
            <a:r>
              <a:rPr lang="en-GB" altLang="en-US" sz="2600" dirty="0" smtClean="0"/>
              <a:t>+</a:t>
            </a:r>
            <a:r>
              <a:rPr lang="en-GB" altLang="en-US" sz="2600" dirty="0" smtClean="0">
                <a:sym typeface="Symbol" panose="05050102010706020507" pitchFamily="18" charset="2"/>
              </a:rPr>
              <a:t></a:t>
            </a:r>
            <a:r>
              <a:rPr lang="en-GB" altLang="en-US" sz="2600" dirty="0" smtClean="0"/>
              <a:t>)</a:t>
            </a:r>
          </a:p>
          <a:p>
            <a:pPr eaLnBrk="1" hangingPunct="1">
              <a:lnSpc>
                <a:spcPct val="90000"/>
              </a:lnSpc>
            </a:pPr>
            <a:r>
              <a:rPr lang="en-US" altLang="en-US" sz="2600" dirty="0" smtClean="0"/>
              <a:t>Results: overfitting, after 202 inputs best FSM had one state and both outputs were 0, i.e., it always predicted “not prime”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065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en-US" smtClean="0"/>
              <a:t>Modern EP</a:t>
            </a:r>
          </a:p>
        </p:txBody>
      </p:sp>
      <p:sp>
        <p:nvSpPr>
          <p:cNvPr id="98307" name="Rectangle 3"/>
          <p:cNvSpPr>
            <a:spLocks noGrp="1" noChangeArrowheads="1"/>
          </p:cNvSpPr>
          <p:nvPr>
            <p:ph type="body" idx="1"/>
          </p:nvPr>
        </p:nvSpPr>
        <p:spPr/>
        <p:txBody>
          <a:bodyPr/>
          <a:lstStyle/>
          <a:p>
            <a:pPr eaLnBrk="1" hangingPunct="1"/>
            <a:r>
              <a:rPr lang="en-US" altLang="en-US" smtClean="0"/>
              <a:t>No predefined representation in general</a:t>
            </a:r>
          </a:p>
          <a:p>
            <a:pPr eaLnBrk="1" hangingPunct="1"/>
            <a:r>
              <a:rPr lang="en-US" altLang="en-US" smtClean="0"/>
              <a:t>Thus: no predefined mutation (must match representation)</a:t>
            </a:r>
          </a:p>
          <a:p>
            <a:pPr eaLnBrk="1" hangingPunct="1"/>
            <a:r>
              <a:rPr lang="en-US" altLang="en-US" smtClean="0"/>
              <a:t>Often applies self-adaptation of mutation parameters</a:t>
            </a:r>
          </a:p>
          <a:p>
            <a:pPr eaLnBrk="1" hangingPunct="1"/>
            <a:r>
              <a:rPr lang="en-US" altLang="en-US" smtClean="0"/>
              <a:t>In the sequel we present </a:t>
            </a:r>
            <a:r>
              <a:rPr lang="en-US" altLang="en-US" i="1" smtClean="0"/>
              <a:t>one EP variant</a:t>
            </a:r>
            <a:r>
              <a:rPr lang="en-US" altLang="en-US" smtClean="0"/>
              <a:t>, not the canonical EP </a:t>
            </a:r>
          </a:p>
        </p:txBody>
      </p:sp>
    </p:spTree>
  </p:cSld>
  <p:clrMapOvr>
    <a:masterClrMapping/>
  </p:clrMapOvr>
  <p:transition>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ltLang="en-US" smtClean="0"/>
              <a:t>Representation 	</a:t>
            </a:r>
          </a:p>
        </p:txBody>
      </p:sp>
      <p:sp>
        <p:nvSpPr>
          <p:cNvPr id="99331" name="Rectangle 3"/>
          <p:cNvSpPr>
            <a:spLocks noGrp="1" noChangeArrowheads="1"/>
          </p:cNvSpPr>
          <p:nvPr>
            <p:ph type="body" idx="1"/>
          </p:nvPr>
        </p:nvSpPr>
        <p:spPr/>
        <p:txBody>
          <a:bodyPr/>
          <a:lstStyle/>
          <a:p>
            <a:pPr eaLnBrk="1" hangingPunct="1"/>
            <a:r>
              <a:rPr lang="en-US" altLang="en-US" smtClean="0"/>
              <a:t>For continuous parameter optimisation</a:t>
            </a:r>
          </a:p>
          <a:p>
            <a:pPr eaLnBrk="1" hangingPunct="1"/>
            <a:r>
              <a:rPr lang="en-GB" altLang="en-US" smtClean="0"/>
              <a:t>Chromosomes consist of two parts:</a:t>
            </a:r>
          </a:p>
          <a:p>
            <a:pPr lvl="1" eaLnBrk="1" hangingPunct="1"/>
            <a:r>
              <a:rPr lang="en-GB" altLang="en-US" smtClean="0"/>
              <a:t>Object variables: x</a:t>
            </a:r>
            <a:r>
              <a:rPr lang="en-GB" altLang="en-US" baseline="-25000" smtClean="0"/>
              <a:t>1</a:t>
            </a:r>
            <a:r>
              <a:rPr lang="en-GB" altLang="en-US" smtClean="0"/>
              <a:t>,…,x</a:t>
            </a:r>
            <a:r>
              <a:rPr lang="en-GB" altLang="en-US" baseline="-25000" smtClean="0"/>
              <a:t>n</a:t>
            </a:r>
            <a:endParaRPr lang="en-GB" altLang="en-US" smtClean="0"/>
          </a:p>
          <a:p>
            <a:pPr lvl="1" eaLnBrk="1" hangingPunct="1">
              <a:spcAft>
                <a:spcPct val="20000"/>
              </a:spcAft>
            </a:pPr>
            <a:r>
              <a:rPr lang="en-GB" altLang="en-US" smtClean="0"/>
              <a:t>Mutation step sizes: </a:t>
            </a:r>
            <a:r>
              <a:rPr lang="en-GB" altLang="en-US" smtClean="0">
                <a:sym typeface="Symbol" panose="05050102010706020507" pitchFamily="18" charset="2"/>
              </a:rPr>
              <a:t></a:t>
            </a:r>
            <a:r>
              <a:rPr lang="en-GB" altLang="en-US" baseline="-25000" smtClean="0"/>
              <a:t>1</a:t>
            </a:r>
            <a:r>
              <a:rPr lang="en-GB" altLang="en-US" smtClean="0"/>
              <a:t>,…,</a:t>
            </a:r>
            <a:r>
              <a:rPr lang="en-GB" altLang="en-US" smtClean="0">
                <a:sym typeface="Symbol" panose="05050102010706020507" pitchFamily="18" charset="2"/>
              </a:rPr>
              <a:t></a:t>
            </a:r>
            <a:r>
              <a:rPr lang="en-GB" altLang="en-US" baseline="-25000" smtClean="0"/>
              <a:t>n</a:t>
            </a:r>
            <a:endParaRPr lang="en-GB" altLang="en-US" smtClean="0"/>
          </a:p>
          <a:p>
            <a:pPr eaLnBrk="1" hangingPunct="1">
              <a:spcAft>
                <a:spcPct val="20000"/>
              </a:spcAft>
            </a:pPr>
            <a:r>
              <a:rPr lang="en-GB" altLang="en-US" smtClean="0"/>
              <a:t>Full size: </a:t>
            </a:r>
            <a:r>
              <a:rPr lang="en-GB" altLang="en-US" smtClean="0">
                <a:sym typeface="Symbol" panose="05050102010706020507" pitchFamily="18" charset="2"/>
              </a:rPr>
              <a:t></a:t>
            </a:r>
            <a:r>
              <a:rPr lang="en-GB" altLang="en-US" smtClean="0"/>
              <a:t> x</a:t>
            </a:r>
            <a:r>
              <a:rPr lang="en-GB" altLang="en-US" baseline="-25000" smtClean="0"/>
              <a:t>1</a:t>
            </a:r>
            <a:r>
              <a:rPr lang="en-GB" altLang="en-US" smtClean="0"/>
              <a:t>,…,x</a:t>
            </a:r>
            <a:r>
              <a:rPr lang="en-GB" altLang="en-US" baseline="-25000" smtClean="0"/>
              <a:t>n</a:t>
            </a:r>
            <a:r>
              <a:rPr lang="en-GB" altLang="en-US" smtClean="0"/>
              <a:t>,</a:t>
            </a:r>
            <a:r>
              <a:rPr lang="en-GB" altLang="en-US" baseline="-25000" smtClean="0"/>
              <a:t> </a:t>
            </a:r>
            <a:r>
              <a:rPr lang="en-GB" altLang="en-US" smtClean="0">
                <a:sym typeface="Symbol" panose="05050102010706020507" pitchFamily="18" charset="2"/>
              </a:rPr>
              <a:t></a:t>
            </a:r>
            <a:r>
              <a:rPr lang="en-GB" altLang="en-US" baseline="-25000" smtClean="0"/>
              <a:t>1</a:t>
            </a:r>
            <a:r>
              <a:rPr lang="en-GB" altLang="en-US" smtClean="0"/>
              <a:t>,…,</a:t>
            </a:r>
            <a:r>
              <a:rPr lang="en-GB" altLang="en-US" smtClean="0">
                <a:sym typeface="Symbol" panose="05050102010706020507" pitchFamily="18" charset="2"/>
              </a:rPr>
              <a:t></a:t>
            </a:r>
            <a:r>
              <a:rPr lang="en-GB" altLang="en-US" baseline="-25000" smtClean="0"/>
              <a:t>n</a:t>
            </a:r>
            <a:r>
              <a:rPr lang="en-GB" altLang="en-US" baseline="-40000" smtClean="0">
                <a:sym typeface="Symbol" panose="05050102010706020507" pitchFamily="18" charset="2"/>
              </a:rPr>
              <a:t> </a:t>
            </a:r>
            <a:r>
              <a:rPr lang="en-GB" altLang="en-US" smtClean="0">
                <a:sym typeface="Symbol" panose="05050102010706020507" pitchFamily="18" charset="2"/>
              </a:rPr>
              <a:t> </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GB" altLang="en-US" smtClean="0"/>
              <a:t>Mutation</a:t>
            </a:r>
            <a:endParaRPr lang="en-GB" altLang="en-US" smtClean="0">
              <a:sym typeface="Symbol" panose="05050102010706020507" pitchFamily="18" charset="2"/>
            </a:endParaRPr>
          </a:p>
        </p:txBody>
      </p:sp>
      <p:sp>
        <p:nvSpPr>
          <p:cNvPr id="100355" name="Rectangle 3"/>
          <p:cNvSpPr>
            <a:spLocks noGrp="1" noChangeArrowheads="1"/>
          </p:cNvSpPr>
          <p:nvPr>
            <p:ph type="body" idx="1"/>
          </p:nvPr>
        </p:nvSpPr>
        <p:spPr/>
        <p:txBody>
          <a:bodyPr/>
          <a:lstStyle/>
          <a:p>
            <a:pPr eaLnBrk="1" hangingPunct="1">
              <a:lnSpc>
                <a:spcPct val="90000"/>
              </a:lnSpc>
            </a:pPr>
            <a:r>
              <a:rPr lang="en-GB" altLang="en-US" sz="2600" smtClean="0">
                <a:sym typeface="Symbol" panose="05050102010706020507" pitchFamily="18" charset="2"/>
              </a:rPr>
              <a:t>Chromosomes: </a:t>
            </a:r>
            <a:r>
              <a:rPr lang="en-GB" altLang="en-US" sz="2600" smtClean="0"/>
              <a:t> x</a:t>
            </a:r>
            <a:r>
              <a:rPr lang="en-GB" altLang="en-US" sz="2600" baseline="-25000" smtClean="0"/>
              <a:t>1</a:t>
            </a:r>
            <a:r>
              <a:rPr lang="en-GB" altLang="en-US" sz="2600" smtClean="0"/>
              <a:t>,…,x</a:t>
            </a:r>
            <a:r>
              <a:rPr lang="en-GB" altLang="en-US" sz="2600" baseline="-25000" smtClean="0"/>
              <a:t>n</a:t>
            </a:r>
            <a:r>
              <a:rPr lang="en-GB" altLang="en-US" sz="2600" smtClean="0"/>
              <a:t>,</a:t>
            </a:r>
            <a:r>
              <a:rPr lang="en-GB" altLang="en-US" sz="2600" baseline="-25000" smtClean="0"/>
              <a:t> </a:t>
            </a:r>
            <a:r>
              <a:rPr lang="en-GB" altLang="en-US" sz="2600" smtClean="0">
                <a:sym typeface="Symbol" panose="05050102010706020507" pitchFamily="18" charset="2"/>
              </a:rPr>
              <a:t></a:t>
            </a:r>
            <a:r>
              <a:rPr lang="en-GB" altLang="en-US" sz="2600" baseline="-25000" smtClean="0"/>
              <a:t>1</a:t>
            </a:r>
            <a:r>
              <a:rPr lang="en-GB" altLang="en-US" sz="2600" smtClean="0"/>
              <a:t>,…,</a:t>
            </a:r>
            <a:r>
              <a:rPr lang="en-GB" altLang="en-US" sz="2600" smtClean="0">
                <a:sym typeface="Symbol" panose="05050102010706020507" pitchFamily="18" charset="2"/>
              </a:rPr>
              <a:t></a:t>
            </a:r>
            <a:r>
              <a:rPr lang="en-GB" altLang="en-US" sz="2600" baseline="-25000" smtClean="0"/>
              <a:t>n</a:t>
            </a:r>
            <a:r>
              <a:rPr lang="en-GB" altLang="en-US" sz="2600" baseline="-40000" smtClean="0">
                <a:sym typeface="Symbol" panose="05050102010706020507" pitchFamily="18" charset="2"/>
              </a:rPr>
              <a:t> </a:t>
            </a:r>
            <a:r>
              <a:rPr lang="en-GB" altLang="en-US" sz="2600" smtClean="0">
                <a:sym typeface="Symbol" panose="05050102010706020507" pitchFamily="18" charset="2"/>
              </a:rPr>
              <a:t> </a:t>
            </a:r>
          </a:p>
          <a:p>
            <a:pPr eaLnBrk="1" hangingPunct="1">
              <a:lnSpc>
                <a:spcPct val="90000"/>
              </a:lnSpc>
            </a:pPr>
            <a:r>
              <a:rPr lang="en-GB" altLang="en-US" sz="2600" smtClean="0">
                <a:sym typeface="Symbol" panose="05050102010706020507" pitchFamily="18" charset="2"/>
              </a:rPr>
              <a:t></a:t>
            </a:r>
            <a:r>
              <a:rPr lang="en-GB" altLang="en-US" sz="2600" baseline="-25000" smtClean="0"/>
              <a:t>i</a:t>
            </a:r>
            <a:r>
              <a:rPr lang="en-GB" altLang="en-US" sz="2600" smtClean="0">
                <a:sym typeface="Symbol" panose="05050102010706020507" pitchFamily="18" charset="2"/>
              </a:rPr>
              <a:t>’ = </a:t>
            </a:r>
            <a:r>
              <a:rPr lang="en-GB" altLang="en-US" sz="2600" baseline="-25000" smtClean="0"/>
              <a:t>i</a:t>
            </a:r>
            <a:r>
              <a:rPr lang="en-GB" altLang="en-US" sz="2600" smtClean="0">
                <a:sym typeface="Symbol" panose="05050102010706020507" pitchFamily="18" charset="2"/>
              </a:rPr>
              <a:t> </a:t>
            </a:r>
            <a:r>
              <a:rPr lang="en-GB" altLang="en-US" sz="1700" smtClean="0">
                <a:cs typeface="Arial" panose="020B0604020202020204" pitchFamily="34" charset="0"/>
                <a:sym typeface="Symbol" panose="05050102010706020507" pitchFamily="18" charset="2"/>
              </a:rPr>
              <a:t>•</a:t>
            </a:r>
            <a:r>
              <a:rPr lang="en-GB" altLang="en-US" sz="2600" smtClean="0">
                <a:cs typeface="Arial" panose="020B0604020202020204" pitchFamily="34" charset="0"/>
                <a:sym typeface="Symbol" panose="05050102010706020507" pitchFamily="18" charset="2"/>
              </a:rPr>
              <a:t> </a:t>
            </a:r>
            <a:r>
              <a:rPr lang="en-GB" altLang="en-US" sz="2600" smtClean="0">
                <a:sym typeface="Symbol" panose="05050102010706020507" pitchFamily="18" charset="2"/>
              </a:rPr>
              <a:t>(1 +  </a:t>
            </a:r>
            <a:r>
              <a:rPr lang="en-GB" altLang="en-US" sz="1700" smtClean="0">
                <a:cs typeface="Arial" panose="020B0604020202020204" pitchFamily="34" charset="0"/>
                <a:sym typeface="Symbol" panose="05050102010706020507" pitchFamily="18" charset="2"/>
              </a:rPr>
              <a:t>•</a:t>
            </a:r>
            <a:r>
              <a:rPr lang="en-GB" altLang="en-US" sz="2600" smtClean="0">
                <a:sym typeface="Symbol" panose="05050102010706020507" pitchFamily="18" charset="2"/>
              </a:rPr>
              <a:t> N(0,1))</a:t>
            </a:r>
          </a:p>
          <a:p>
            <a:pPr eaLnBrk="1" hangingPunct="1">
              <a:lnSpc>
                <a:spcPct val="90000"/>
              </a:lnSpc>
            </a:pPr>
            <a:r>
              <a:rPr lang="en-GB" altLang="en-US" sz="2600" smtClean="0"/>
              <a:t>x’</a:t>
            </a:r>
            <a:r>
              <a:rPr lang="en-GB" altLang="en-US" sz="2600" baseline="-25000" smtClean="0"/>
              <a:t>i</a:t>
            </a:r>
            <a:r>
              <a:rPr lang="en-GB" altLang="en-US" sz="2600" smtClean="0"/>
              <a:t> = x</a:t>
            </a:r>
            <a:r>
              <a:rPr lang="en-GB" altLang="en-US" sz="2600" baseline="-25000" smtClean="0"/>
              <a:t>i</a:t>
            </a:r>
            <a:r>
              <a:rPr lang="en-GB" altLang="en-US" sz="2600" smtClean="0"/>
              <a:t> + </a:t>
            </a:r>
            <a:r>
              <a:rPr lang="en-GB" altLang="en-US" sz="2600" smtClean="0">
                <a:sym typeface="Symbol" panose="05050102010706020507" pitchFamily="18" charset="2"/>
              </a:rPr>
              <a:t></a:t>
            </a:r>
            <a:r>
              <a:rPr lang="en-GB" altLang="en-US" sz="2600" baseline="-25000" smtClean="0"/>
              <a:t>i</a:t>
            </a:r>
            <a:r>
              <a:rPr lang="en-GB" altLang="en-US" sz="2600" smtClean="0">
                <a:sym typeface="Symbol" panose="05050102010706020507" pitchFamily="18" charset="2"/>
              </a:rPr>
              <a:t>’</a:t>
            </a:r>
            <a:r>
              <a:rPr lang="en-GB" altLang="en-US" sz="2600" smtClean="0"/>
              <a:t> </a:t>
            </a:r>
            <a:r>
              <a:rPr lang="en-GB" altLang="en-US" sz="1700" smtClean="0">
                <a:cs typeface="Arial" panose="020B0604020202020204" pitchFamily="34" charset="0"/>
                <a:sym typeface="Symbol" panose="05050102010706020507" pitchFamily="18" charset="2"/>
              </a:rPr>
              <a:t>•</a:t>
            </a:r>
            <a:r>
              <a:rPr lang="en-GB" altLang="en-US" sz="2600" smtClean="0"/>
              <a:t> N</a:t>
            </a:r>
            <a:r>
              <a:rPr lang="en-GB" altLang="en-US" sz="2600" baseline="-25000" smtClean="0"/>
              <a:t>i</a:t>
            </a:r>
            <a:r>
              <a:rPr lang="en-GB" altLang="en-US" sz="2600" smtClean="0"/>
              <a:t>(0,1)</a:t>
            </a:r>
          </a:p>
          <a:p>
            <a:pPr eaLnBrk="1" hangingPunct="1">
              <a:lnSpc>
                <a:spcPct val="90000"/>
              </a:lnSpc>
            </a:pPr>
            <a:r>
              <a:rPr lang="en-GB" altLang="en-US" sz="2600" smtClean="0">
                <a:sym typeface="Symbol" panose="05050102010706020507" pitchFamily="18" charset="2"/>
              </a:rPr>
              <a:t>  0.2</a:t>
            </a:r>
          </a:p>
          <a:p>
            <a:pPr eaLnBrk="1" hangingPunct="1">
              <a:lnSpc>
                <a:spcPct val="90000"/>
              </a:lnSpc>
            </a:pPr>
            <a:r>
              <a:rPr lang="en-GB" altLang="en-US" sz="2600" smtClean="0"/>
              <a:t>boundary rule: </a:t>
            </a:r>
            <a:r>
              <a:rPr lang="en-GB" altLang="en-US" sz="2600" smtClean="0">
                <a:sym typeface="Symbol" panose="05050102010706020507" pitchFamily="18" charset="2"/>
              </a:rPr>
              <a:t>’ &lt; </a:t>
            </a:r>
            <a:r>
              <a:rPr lang="en-GB" altLang="en-US" sz="2600" baseline="-25000" smtClean="0">
                <a:sym typeface="Symbol" panose="05050102010706020507" pitchFamily="18" charset="2"/>
              </a:rPr>
              <a:t>0</a:t>
            </a:r>
            <a:r>
              <a:rPr lang="en-GB" altLang="en-US" sz="2600" smtClean="0">
                <a:sym typeface="Symbol" panose="05050102010706020507" pitchFamily="18" charset="2"/>
              </a:rPr>
              <a:t>  ’ = </a:t>
            </a:r>
            <a:r>
              <a:rPr lang="en-GB" altLang="en-US" sz="2600" baseline="-25000" smtClean="0">
                <a:sym typeface="Symbol" panose="05050102010706020507" pitchFamily="18" charset="2"/>
              </a:rPr>
              <a:t>0 </a:t>
            </a:r>
          </a:p>
          <a:p>
            <a:pPr eaLnBrk="1" hangingPunct="1">
              <a:lnSpc>
                <a:spcPct val="90000"/>
              </a:lnSpc>
            </a:pPr>
            <a:r>
              <a:rPr lang="en-GB" altLang="en-US" sz="2600" smtClean="0">
                <a:sym typeface="Symbol" panose="05050102010706020507" pitchFamily="18" charset="2"/>
              </a:rPr>
              <a:t>Other variants proposed &amp; tried:</a:t>
            </a:r>
          </a:p>
          <a:p>
            <a:pPr lvl="1" eaLnBrk="1" hangingPunct="1">
              <a:lnSpc>
                <a:spcPct val="90000"/>
              </a:lnSpc>
            </a:pPr>
            <a:r>
              <a:rPr lang="en-GB" altLang="en-US" sz="2200" smtClean="0">
                <a:sym typeface="Symbol" panose="05050102010706020507" pitchFamily="18" charset="2"/>
              </a:rPr>
              <a:t>Lognormal scheme as in ES</a:t>
            </a:r>
          </a:p>
          <a:p>
            <a:pPr lvl="1" eaLnBrk="1" hangingPunct="1">
              <a:lnSpc>
                <a:spcPct val="90000"/>
              </a:lnSpc>
            </a:pPr>
            <a:r>
              <a:rPr lang="en-GB" altLang="en-US" sz="2200" smtClean="0">
                <a:sym typeface="Symbol" panose="05050102010706020507" pitchFamily="18" charset="2"/>
              </a:rPr>
              <a:t>Using variance instead of standard deviation</a:t>
            </a:r>
          </a:p>
          <a:p>
            <a:pPr lvl="1" eaLnBrk="1" hangingPunct="1">
              <a:lnSpc>
                <a:spcPct val="90000"/>
              </a:lnSpc>
            </a:pPr>
            <a:r>
              <a:rPr lang="en-GB" altLang="en-US" sz="2200" smtClean="0">
                <a:sym typeface="Symbol" panose="05050102010706020507" pitchFamily="18" charset="2"/>
              </a:rPr>
              <a:t>Mutate -last</a:t>
            </a:r>
          </a:p>
          <a:p>
            <a:pPr lvl="1" eaLnBrk="1" hangingPunct="1">
              <a:lnSpc>
                <a:spcPct val="90000"/>
              </a:lnSpc>
            </a:pPr>
            <a:r>
              <a:rPr lang="en-GB" altLang="en-US" sz="2200" smtClean="0">
                <a:sym typeface="Symbol" panose="05050102010706020507" pitchFamily="18" charset="2"/>
              </a:rPr>
              <a:t>Other distributions, e.g, Cauchy instead of Gaussian</a:t>
            </a:r>
          </a:p>
        </p:txBody>
      </p:sp>
    </p:spTree>
  </p:cSld>
  <p:clrMapOvr>
    <a:masterClrMapping/>
  </p:clrMapOvr>
  <p:transition>
    <p:push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tLang="en-US" smtClean="0"/>
              <a:t>Recombination </a:t>
            </a:r>
          </a:p>
        </p:txBody>
      </p:sp>
      <p:sp>
        <p:nvSpPr>
          <p:cNvPr id="101379" name="Rectangle 3"/>
          <p:cNvSpPr>
            <a:spLocks noGrp="1" noChangeArrowheads="1"/>
          </p:cNvSpPr>
          <p:nvPr>
            <p:ph type="body" idx="1"/>
          </p:nvPr>
        </p:nvSpPr>
        <p:spPr/>
        <p:txBody>
          <a:bodyPr/>
          <a:lstStyle/>
          <a:p>
            <a:pPr eaLnBrk="1" hangingPunct="1"/>
            <a:r>
              <a:rPr lang="en-US" altLang="en-US" smtClean="0"/>
              <a:t>None</a:t>
            </a:r>
          </a:p>
          <a:p>
            <a:pPr eaLnBrk="1" hangingPunct="1"/>
            <a:r>
              <a:rPr lang="en-US" altLang="en-US" smtClean="0"/>
              <a:t>Rationale: one point in the search space stands for a species, not for an individual and there can be no crossover between species</a:t>
            </a:r>
          </a:p>
          <a:p>
            <a:pPr eaLnBrk="1" hangingPunct="1"/>
            <a:r>
              <a:rPr lang="en-US" altLang="en-US" smtClean="0"/>
              <a:t>Much historical debate “mutation vs. crossover”</a:t>
            </a:r>
          </a:p>
          <a:p>
            <a:pPr eaLnBrk="1" hangingPunct="1"/>
            <a:r>
              <a:rPr lang="en-US" altLang="en-US" smtClean="0"/>
              <a:t>Pragmatic approach seems to prevail today</a:t>
            </a:r>
          </a:p>
        </p:txBody>
      </p:sp>
    </p:spTree>
  </p:cSld>
  <p:clrMapOvr>
    <a:masterClrMapping/>
  </p:clrMapOvr>
  <p:transition>
    <p:push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n-US" smtClean="0"/>
              <a:t>Parent selection</a:t>
            </a:r>
          </a:p>
        </p:txBody>
      </p:sp>
      <p:sp>
        <p:nvSpPr>
          <p:cNvPr id="102403" name="Rectangle 3"/>
          <p:cNvSpPr>
            <a:spLocks noGrp="1" noChangeArrowheads="1"/>
          </p:cNvSpPr>
          <p:nvPr>
            <p:ph type="body" idx="1"/>
          </p:nvPr>
        </p:nvSpPr>
        <p:spPr/>
        <p:txBody>
          <a:bodyPr/>
          <a:lstStyle/>
          <a:p>
            <a:pPr eaLnBrk="1" hangingPunct="1"/>
            <a:r>
              <a:rPr lang="en-US" altLang="en-US" smtClean="0"/>
              <a:t>Each individual creates one child by mutation</a:t>
            </a:r>
          </a:p>
          <a:p>
            <a:pPr eaLnBrk="1" hangingPunct="1"/>
            <a:r>
              <a:rPr lang="en-US" altLang="en-US" smtClean="0"/>
              <a:t>Thus: </a:t>
            </a:r>
          </a:p>
          <a:p>
            <a:pPr lvl="1" eaLnBrk="1" hangingPunct="1"/>
            <a:r>
              <a:rPr lang="en-US" altLang="en-US" smtClean="0"/>
              <a:t>Deterministic</a:t>
            </a:r>
          </a:p>
          <a:p>
            <a:pPr lvl="1" eaLnBrk="1" hangingPunct="1"/>
            <a:r>
              <a:rPr lang="en-US" altLang="en-US" smtClean="0"/>
              <a:t>Not biased by fitness</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en-US" smtClean="0"/>
              <a:t>Survivor selection</a:t>
            </a:r>
          </a:p>
        </p:txBody>
      </p:sp>
      <p:sp>
        <p:nvSpPr>
          <p:cNvPr id="103427" name="Rectangle 3"/>
          <p:cNvSpPr>
            <a:spLocks noGrp="1" noChangeArrowheads="1"/>
          </p:cNvSpPr>
          <p:nvPr>
            <p:ph type="body" idx="1"/>
          </p:nvPr>
        </p:nvSpPr>
        <p:spPr>
          <a:xfrm>
            <a:off x="152400" y="1752600"/>
            <a:ext cx="8991600" cy="4267200"/>
          </a:xfrm>
        </p:spPr>
        <p:txBody>
          <a:bodyPr/>
          <a:lstStyle/>
          <a:p>
            <a:pPr eaLnBrk="1" hangingPunct="1">
              <a:lnSpc>
                <a:spcPct val="90000"/>
              </a:lnSpc>
            </a:pPr>
            <a:r>
              <a:rPr lang="en-GB" altLang="en-US" dirty="0" smtClean="0"/>
              <a:t>P(t): </a:t>
            </a:r>
            <a:r>
              <a:rPr lang="en-GB" altLang="en-US" dirty="0" smtClean="0">
                <a:sym typeface="Symbol" panose="05050102010706020507" pitchFamily="18" charset="2"/>
              </a:rPr>
              <a:t></a:t>
            </a:r>
            <a:r>
              <a:rPr lang="en-GB" altLang="en-US" dirty="0" smtClean="0"/>
              <a:t> parents, P’(t): </a:t>
            </a:r>
            <a:r>
              <a:rPr lang="en-GB" altLang="en-US" dirty="0" smtClean="0">
                <a:sym typeface="Symbol" panose="05050102010706020507" pitchFamily="18" charset="2"/>
              </a:rPr>
              <a:t></a:t>
            </a:r>
            <a:r>
              <a:rPr lang="en-GB" altLang="en-US" dirty="0" smtClean="0"/>
              <a:t> offspring </a:t>
            </a:r>
          </a:p>
          <a:p>
            <a:pPr eaLnBrk="1" hangingPunct="1">
              <a:lnSpc>
                <a:spcPct val="90000"/>
              </a:lnSpc>
            </a:pPr>
            <a:r>
              <a:rPr lang="en-GB" altLang="en-US" dirty="0" smtClean="0"/>
              <a:t>Pairwise competitions, round-robin format:</a:t>
            </a:r>
          </a:p>
          <a:p>
            <a:pPr lvl="1" eaLnBrk="1" hangingPunct="1">
              <a:lnSpc>
                <a:spcPct val="90000"/>
              </a:lnSpc>
            </a:pPr>
            <a:r>
              <a:rPr lang="en-GB" altLang="en-US" dirty="0" smtClean="0"/>
              <a:t>Each solution x from P(t) </a:t>
            </a:r>
            <a:r>
              <a:rPr lang="en-GB" altLang="en-US" dirty="0" smtClean="0">
                <a:sym typeface="Symbol" panose="05050102010706020507" pitchFamily="18" charset="2"/>
              </a:rPr>
              <a:t></a:t>
            </a:r>
            <a:r>
              <a:rPr lang="en-GB" altLang="en-US" dirty="0" smtClean="0"/>
              <a:t> P’(t) is evaluated against q other randomly chosen solutions </a:t>
            </a:r>
          </a:p>
          <a:p>
            <a:pPr lvl="1" eaLnBrk="1" hangingPunct="1">
              <a:lnSpc>
                <a:spcPct val="90000"/>
              </a:lnSpc>
            </a:pPr>
            <a:r>
              <a:rPr lang="en-GB" altLang="en-US" dirty="0" smtClean="0"/>
              <a:t>For each comparison, a "win" is assigned if x is better than its opponent</a:t>
            </a:r>
          </a:p>
          <a:p>
            <a:pPr lvl="1" eaLnBrk="1" hangingPunct="1">
              <a:lnSpc>
                <a:spcPct val="90000"/>
              </a:lnSpc>
            </a:pPr>
            <a:r>
              <a:rPr lang="en-GB" altLang="en-US" dirty="0" smtClean="0"/>
              <a:t>The </a:t>
            </a:r>
            <a:r>
              <a:rPr lang="en-GB" altLang="en-US" dirty="0" smtClean="0">
                <a:sym typeface="Symbol" panose="05050102010706020507" pitchFamily="18" charset="2"/>
              </a:rPr>
              <a:t></a:t>
            </a:r>
            <a:r>
              <a:rPr lang="en-GB" altLang="en-US" dirty="0" smtClean="0"/>
              <a:t> solutions with greatest number of wins are retained to be parents of next generation</a:t>
            </a:r>
          </a:p>
          <a:p>
            <a:pPr eaLnBrk="1" hangingPunct="1">
              <a:lnSpc>
                <a:spcPct val="90000"/>
              </a:lnSpc>
            </a:pPr>
            <a:r>
              <a:rPr lang="en-GB" altLang="en-US" dirty="0" smtClean="0"/>
              <a:t>Parameter q allows tuning selection pressure (typically </a:t>
            </a:r>
            <a:r>
              <a:rPr lang="en-GB" altLang="en-US" i="1" dirty="0" smtClean="0"/>
              <a:t>q</a:t>
            </a:r>
            <a:r>
              <a:rPr lang="en-GB" altLang="en-US" dirty="0" smtClean="0"/>
              <a:t> = 10)</a:t>
            </a:r>
            <a:endParaRPr lang="en-US" altLang="en-US" dirty="0" smtClean="0"/>
          </a:p>
        </p:txBody>
      </p:sp>
    </p:spTree>
  </p:cSld>
  <p:clrMapOvr>
    <a:masterClrMapping/>
  </p:clrMapOvr>
  <p:transition>
    <p:push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52400" y="304800"/>
            <a:ext cx="8839200" cy="1216025"/>
          </a:xfrm>
        </p:spPr>
        <p:txBody>
          <a:bodyPr/>
          <a:lstStyle/>
          <a:p>
            <a:pPr eaLnBrk="1" hangingPunct="1"/>
            <a:r>
              <a:rPr lang="en-US" altLang="en-US" dirty="0" smtClean="0"/>
              <a:t>Example application: </a:t>
            </a:r>
            <a:br>
              <a:rPr lang="en-US" altLang="en-US" dirty="0" smtClean="0"/>
            </a:br>
            <a:r>
              <a:rPr lang="en-US" altLang="en-US" dirty="0" smtClean="0"/>
              <a:t>the Ackley function (</a:t>
            </a:r>
            <a:r>
              <a:rPr lang="en-US" altLang="en-US" dirty="0" err="1" smtClean="0"/>
              <a:t>B</a:t>
            </a:r>
            <a:r>
              <a:rPr lang="en-US" altLang="en-US" dirty="0" err="1" smtClean="0">
                <a:cs typeface="Arial" panose="020B0604020202020204" pitchFamily="34" charset="0"/>
              </a:rPr>
              <a:t>ä</a:t>
            </a:r>
            <a:r>
              <a:rPr lang="en-US" altLang="en-US" dirty="0" err="1" smtClean="0"/>
              <a:t>ck</a:t>
            </a:r>
            <a:r>
              <a:rPr lang="en-US" altLang="en-US" dirty="0" smtClean="0"/>
              <a:t> et al ’93)</a:t>
            </a:r>
            <a:endParaRPr lang="en-GB" altLang="en-US" dirty="0" smtClean="0"/>
          </a:p>
        </p:txBody>
      </p:sp>
      <p:sp>
        <p:nvSpPr>
          <p:cNvPr id="104451" name="Rectangle 3"/>
          <p:cNvSpPr>
            <a:spLocks noGrp="1" noChangeArrowheads="1"/>
          </p:cNvSpPr>
          <p:nvPr>
            <p:ph type="body" idx="1"/>
          </p:nvPr>
        </p:nvSpPr>
        <p:spPr>
          <a:xfrm>
            <a:off x="304800" y="1752600"/>
            <a:ext cx="8534400" cy="4267200"/>
          </a:xfrm>
        </p:spPr>
        <p:txBody>
          <a:bodyPr/>
          <a:lstStyle/>
          <a:p>
            <a:pPr eaLnBrk="1" hangingPunct="1">
              <a:lnSpc>
                <a:spcPct val="90000"/>
              </a:lnSpc>
            </a:pPr>
            <a:r>
              <a:rPr lang="en-US" altLang="en-US" sz="2600" dirty="0" smtClean="0"/>
              <a:t>The Ackley function (with </a:t>
            </a:r>
            <a:r>
              <a:rPr lang="en-US" altLang="en-US" sz="2600" i="1" dirty="0" smtClean="0"/>
              <a:t>n</a:t>
            </a:r>
            <a:r>
              <a:rPr lang="en-US" altLang="en-US" sz="2600" dirty="0" smtClean="0"/>
              <a:t> =30):</a:t>
            </a:r>
          </a:p>
          <a:p>
            <a:pPr eaLnBrk="1" hangingPunct="1">
              <a:lnSpc>
                <a:spcPct val="90000"/>
              </a:lnSpc>
            </a:pPr>
            <a:endParaRPr lang="en-US" altLang="en-US" sz="2600" dirty="0" smtClean="0"/>
          </a:p>
          <a:p>
            <a:pPr eaLnBrk="1" hangingPunct="1">
              <a:lnSpc>
                <a:spcPct val="90000"/>
              </a:lnSpc>
            </a:pPr>
            <a:endParaRPr lang="en-US" altLang="en-US" sz="2600" dirty="0" smtClean="0"/>
          </a:p>
          <a:p>
            <a:pPr eaLnBrk="1" hangingPunct="1">
              <a:lnSpc>
                <a:spcPct val="90000"/>
              </a:lnSpc>
            </a:pPr>
            <a:r>
              <a:rPr lang="en-US" altLang="en-US" sz="2600" dirty="0" smtClean="0"/>
              <a:t>Representation: </a:t>
            </a:r>
          </a:p>
          <a:p>
            <a:pPr lvl="1" eaLnBrk="1" hangingPunct="1">
              <a:lnSpc>
                <a:spcPct val="90000"/>
              </a:lnSpc>
            </a:pPr>
            <a:r>
              <a:rPr lang="en-US" altLang="en-US" sz="2200" dirty="0" smtClean="0"/>
              <a:t>-30 &lt; </a:t>
            </a:r>
            <a:r>
              <a:rPr lang="en-US" altLang="en-US" sz="2200" i="1" dirty="0" smtClean="0"/>
              <a:t>x</a:t>
            </a:r>
            <a:r>
              <a:rPr lang="en-US" altLang="en-US" sz="2200" i="1" baseline="-25000" dirty="0" smtClean="0"/>
              <a:t>i</a:t>
            </a:r>
            <a:r>
              <a:rPr lang="en-US" altLang="en-US" sz="2200" dirty="0" smtClean="0"/>
              <a:t> &lt; 30 (coincidence of 30’s!)</a:t>
            </a:r>
          </a:p>
          <a:p>
            <a:pPr lvl="1" eaLnBrk="1" hangingPunct="1">
              <a:lnSpc>
                <a:spcPct val="90000"/>
              </a:lnSpc>
            </a:pPr>
            <a:r>
              <a:rPr lang="en-US" altLang="en-US" sz="2200" dirty="0" smtClean="0"/>
              <a:t>30 variances as step sizes</a:t>
            </a:r>
          </a:p>
          <a:p>
            <a:pPr eaLnBrk="1" hangingPunct="1">
              <a:lnSpc>
                <a:spcPct val="90000"/>
              </a:lnSpc>
            </a:pPr>
            <a:r>
              <a:rPr lang="en-GB" altLang="en-US" sz="2600" dirty="0" smtClean="0">
                <a:sym typeface="Symbol" panose="05050102010706020507" pitchFamily="18" charset="2"/>
              </a:rPr>
              <a:t>Mutation with changing object variables first! </a:t>
            </a:r>
            <a:endParaRPr lang="en-US" altLang="en-US" sz="2600" dirty="0" smtClean="0"/>
          </a:p>
          <a:p>
            <a:pPr eaLnBrk="1" hangingPunct="1">
              <a:lnSpc>
                <a:spcPct val="90000"/>
              </a:lnSpc>
            </a:pPr>
            <a:r>
              <a:rPr lang="en-US" altLang="en-US" sz="2600" dirty="0" smtClean="0"/>
              <a:t>Population size </a:t>
            </a:r>
            <a:r>
              <a:rPr lang="en-GB" altLang="en-US" sz="2600" dirty="0" smtClean="0">
                <a:sym typeface="Symbol" panose="05050102010706020507" pitchFamily="18" charset="2"/>
              </a:rPr>
              <a:t> = 200, selection </a:t>
            </a:r>
            <a:r>
              <a:rPr lang="en-GB" altLang="en-US" sz="2600" i="1" dirty="0" smtClean="0">
                <a:sym typeface="Symbol" panose="05050102010706020507" pitchFamily="18" charset="2"/>
              </a:rPr>
              <a:t>q</a:t>
            </a:r>
            <a:r>
              <a:rPr lang="en-GB" altLang="en-US" sz="2600" dirty="0" smtClean="0">
                <a:sym typeface="Symbol" panose="05050102010706020507" pitchFamily="18" charset="2"/>
              </a:rPr>
              <a:t> = 10</a:t>
            </a:r>
          </a:p>
          <a:p>
            <a:pPr eaLnBrk="1" hangingPunct="1">
              <a:lnSpc>
                <a:spcPct val="90000"/>
              </a:lnSpc>
            </a:pPr>
            <a:r>
              <a:rPr lang="en-US" altLang="en-US" sz="2600" dirty="0" smtClean="0"/>
              <a:t>Termination after 200,000 fitness </a:t>
            </a:r>
            <a:r>
              <a:rPr lang="en-US" altLang="en-US" sz="2600" dirty="0" err="1" smtClean="0"/>
              <a:t>evals</a:t>
            </a:r>
            <a:endParaRPr lang="en-US" altLang="en-US" sz="2600" dirty="0" smtClean="0"/>
          </a:p>
          <a:p>
            <a:pPr eaLnBrk="1" hangingPunct="1">
              <a:lnSpc>
                <a:spcPct val="90000"/>
              </a:lnSpc>
            </a:pPr>
            <a:r>
              <a:rPr lang="en-US" altLang="en-US" sz="2600" dirty="0" smtClean="0"/>
              <a:t>Results: average best solution is 1.4 </a:t>
            </a:r>
            <a:r>
              <a:rPr lang="en-GB" altLang="en-US" sz="1700" dirty="0" smtClean="0">
                <a:cs typeface="Arial" panose="020B0604020202020204" pitchFamily="34" charset="0"/>
                <a:sym typeface="Symbol" panose="05050102010706020507" pitchFamily="18" charset="2"/>
              </a:rPr>
              <a:t>•</a:t>
            </a:r>
            <a:r>
              <a:rPr lang="en-US" altLang="en-US" sz="2600" dirty="0" smtClean="0"/>
              <a:t> 10 </a:t>
            </a:r>
            <a:r>
              <a:rPr lang="en-US" altLang="en-US" sz="2600" baseline="30000" dirty="0" smtClean="0"/>
              <a:t>–2 </a:t>
            </a:r>
            <a:endParaRPr lang="en-GB" altLang="en-US" sz="2600" dirty="0" smtClean="0"/>
          </a:p>
        </p:txBody>
      </p:sp>
      <p:graphicFrame>
        <p:nvGraphicFramePr>
          <p:cNvPr id="104452" name="Object 4"/>
          <p:cNvGraphicFramePr>
            <a:graphicFrameLocks noChangeAspect="1"/>
          </p:cNvGraphicFramePr>
          <p:nvPr/>
        </p:nvGraphicFramePr>
        <p:xfrm>
          <a:off x="990600" y="2286000"/>
          <a:ext cx="7162800" cy="912813"/>
        </p:xfrm>
        <a:graphic>
          <a:graphicData uri="http://schemas.openxmlformats.org/presentationml/2006/ole">
            <mc:AlternateContent xmlns:mc="http://schemas.openxmlformats.org/markup-compatibility/2006">
              <mc:Choice xmlns:v="urn:schemas-microsoft-com:vml" Requires="v">
                <p:oleObj spid="_x0000_s2057" name="Equation" r:id="rId3" imgW="3871103" imgH="388458" progId="Equation.3">
                  <p:embed/>
                </p:oleObj>
              </mc:Choice>
              <mc:Fallback>
                <p:oleObj name="Equation" r:id="rId3" imgW="3871103" imgH="388458"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86000"/>
                        <a:ext cx="7162800"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566738" y="304800"/>
            <a:ext cx="8272462" cy="1216025"/>
          </a:xfrm>
        </p:spPr>
        <p:txBody>
          <a:bodyPr/>
          <a:lstStyle/>
          <a:p>
            <a:pPr eaLnBrk="1" hangingPunct="1"/>
            <a:r>
              <a:rPr lang="en-US" altLang="en-US" sz="3400" dirty="0" smtClean="0"/>
              <a:t>Example application: </a:t>
            </a:r>
            <a:br>
              <a:rPr lang="en-US" altLang="en-US" sz="3400" dirty="0" smtClean="0"/>
            </a:br>
            <a:r>
              <a:rPr lang="en-US" altLang="en-US" sz="3400" dirty="0" smtClean="0"/>
              <a:t>evolving checkers players (Fogel’02)</a:t>
            </a:r>
          </a:p>
        </p:txBody>
      </p:sp>
      <p:sp>
        <p:nvSpPr>
          <p:cNvPr id="105475" name="Rectangle 3"/>
          <p:cNvSpPr>
            <a:spLocks noGrp="1" noChangeArrowheads="1"/>
          </p:cNvSpPr>
          <p:nvPr>
            <p:ph type="body" idx="1"/>
          </p:nvPr>
        </p:nvSpPr>
        <p:spPr/>
        <p:txBody>
          <a:bodyPr/>
          <a:lstStyle/>
          <a:p>
            <a:pPr eaLnBrk="1" hangingPunct="1">
              <a:lnSpc>
                <a:spcPct val="90000"/>
              </a:lnSpc>
            </a:pPr>
            <a:r>
              <a:rPr lang="en-US" altLang="en-US" sz="2600" smtClean="0"/>
              <a:t>Neural nets for evaluating future values of moves are evolved</a:t>
            </a:r>
          </a:p>
          <a:p>
            <a:pPr eaLnBrk="1" hangingPunct="1">
              <a:lnSpc>
                <a:spcPct val="90000"/>
              </a:lnSpc>
            </a:pPr>
            <a:r>
              <a:rPr lang="en-US" altLang="en-US" sz="2600" smtClean="0"/>
              <a:t>NNs have fixed structure with 5046 weights, these are evolved + one weight for “kings”</a:t>
            </a:r>
          </a:p>
          <a:p>
            <a:pPr eaLnBrk="1" hangingPunct="1">
              <a:lnSpc>
                <a:spcPct val="90000"/>
              </a:lnSpc>
            </a:pPr>
            <a:r>
              <a:rPr lang="en-US" altLang="en-US" sz="2600" smtClean="0"/>
              <a:t>Representation: </a:t>
            </a:r>
          </a:p>
          <a:p>
            <a:pPr lvl="1" eaLnBrk="1" hangingPunct="1">
              <a:lnSpc>
                <a:spcPct val="90000"/>
              </a:lnSpc>
            </a:pPr>
            <a:r>
              <a:rPr lang="en-US" altLang="en-US" sz="2200" smtClean="0"/>
              <a:t>vector of 5046 real numbers for object variables (weights)</a:t>
            </a:r>
          </a:p>
          <a:p>
            <a:pPr lvl="1" eaLnBrk="1" hangingPunct="1">
              <a:lnSpc>
                <a:spcPct val="90000"/>
              </a:lnSpc>
            </a:pPr>
            <a:r>
              <a:rPr lang="en-US" altLang="en-US" sz="2200" smtClean="0"/>
              <a:t>vector of 5046 real numbers for </a:t>
            </a:r>
            <a:r>
              <a:rPr lang="en-US" altLang="en-US" sz="2200" smtClean="0">
                <a:sym typeface="Symbol" panose="05050102010706020507" pitchFamily="18" charset="2"/>
              </a:rPr>
              <a:t></a:t>
            </a:r>
            <a:r>
              <a:rPr lang="en-US" altLang="en-US" sz="2200" smtClean="0"/>
              <a:t>‘s</a:t>
            </a:r>
          </a:p>
          <a:p>
            <a:pPr eaLnBrk="1" hangingPunct="1">
              <a:lnSpc>
                <a:spcPct val="90000"/>
              </a:lnSpc>
            </a:pPr>
            <a:r>
              <a:rPr lang="en-US" altLang="en-US" sz="2600" smtClean="0"/>
              <a:t>Mutation: </a:t>
            </a:r>
          </a:p>
          <a:p>
            <a:pPr lvl="1" eaLnBrk="1" hangingPunct="1">
              <a:lnSpc>
                <a:spcPct val="90000"/>
              </a:lnSpc>
            </a:pPr>
            <a:r>
              <a:rPr lang="en-US" altLang="en-US" sz="2200" smtClean="0"/>
              <a:t>Gaussian, lognormal scheme with </a:t>
            </a:r>
            <a:r>
              <a:rPr lang="en-US" altLang="en-US" sz="2200" smtClean="0">
                <a:sym typeface="Symbol" panose="05050102010706020507" pitchFamily="18" charset="2"/>
              </a:rPr>
              <a:t></a:t>
            </a:r>
            <a:r>
              <a:rPr lang="en-US" altLang="en-US" sz="2200" smtClean="0"/>
              <a:t>-first</a:t>
            </a:r>
          </a:p>
          <a:p>
            <a:pPr lvl="1" eaLnBrk="1" hangingPunct="1">
              <a:lnSpc>
                <a:spcPct val="90000"/>
              </a:lnSpc>
            </a:pPr>
            <a:r>
              <a:rPr lang="en-US" altLang="en-US" sz="2200" smtClean="0"/>
              <a:t>Plus special mechanism for the kings’ weight</a:t>
            </a:r>
          </a:p>
          <a:p>
            <a:pPr eaLnBrk="1" hangingPunct="1">
              <a:lnSpc>
                <a:spcPct val="90000"/>
              </a:lnSpc>
            </a:pPr>
            <a:r>
              <a:rPr lang="en-US" altLang="en-US" sz="2600" smtClean="0"/>
              <a:t>Population size 15</a:t>
            </a:r>
          </a:p>
        </p:txBody>
      </p:sp>
    </p:spTree>
  </p:cSld>
  <p:clrMapOvr>
    <a:masterClrMapping/>
  </p:clrMapOvr>
  <p:transition>
    <p:push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74674" y="304800"/>
            <a:ext cx="8340725" cy="1216025"/>
          </a:xfrm>
        </p:spPr>
        <p:txBody>
          <a:bodyPr/>
          <a:lstStyle/>
          <a:p>
            <a:pPr eaLnBrk="1" hangingPunct="1"/>
            <a:r>
              <a:rPr lang="en-US" altLang="en-US" sz="3400" dirty="0" smtClean="0"/>
              <a:t>Example application: </a:t>
            </a:r>
            <a:br>
              <a:rPr lang="en-US" altLang="en-US" sz="3400" dirty="0" smtClean="0"/>
            </a:br>
            <a:r>
              <a:rPr lang="en-US" altLang="en-US" sz="3400" dirty="0" smtClean="0"/>
              <a:t>evolving checkers players (Fogel’02)</a:t>
            </a:r>
          </a:p>
        </p:txBody>
      </p:sp>
      <p:sp>
        <p:nvSpPr>
          <p:cNvPr id="106499" name="Rectangle 3"/>
          <p:cNvSpPr>
            <a:spLocks noGrp="1" noChangeArrowheads="1"/>
          </p:cNvSpPr>
          <p:nvPr>
            <p:ph type="body" idx="1"/>
          </p:nvPr>
        </p:nvSpPr>
        <p:spPr/>
        <p:txBody>
          <a:bodyPr/>
          <a:lstStyle/>
          <a:p>
            <a:pPr eaLnBrk="1" hangingPunct="1">
              <a:lnSpc>
                <a:spcPct val="90000"/>
              </a:lnSpc>
            </a:pPr>
            <a:r>
              <a:rPr lang="en-US" altLang="en-US" dirty="0" smtClean="0"/>
              <a:t>Tournament size </a:t>
            </a:r>
            <a:r>
              <a:rPr lang="en-US" altLang="en-US" i="1" dirty="0" smtClean="0"/>
              <a:t>q</a:t>
            </a:r>
            <a:r>
              <a:rPr lang="en-US" altLang="en-US" dirty="0" smtClean="0"/>
              <a:t> = 5</a:t>
            </a:r>
          </a:p>
          <a:p>
            <a:pPr eaLnBrk="1" hangingPunct="1">
              <a:lnSpc>
                <a:spcPct val="90000"/>
              </a:lnSpc>
            </a:pPr>
            <a:r>
              <a:rPr lang="en-US" altLang="en-US" dirty="0" smtClean="0"/>
              <a:t>Programs (with NN inside) play against other programs, no  human trainer or hard-wired intelligence</a:t>
            </a:r>
          </a:p>
          <a:p>
            <a:pPr eaLnBrk="1" hangingPunct="1">
              <a:lnSpc>
                <a:spcPct val="90000"/>
              </a:lnSpc>
            </a:pPr>
            <a:r>
              <a:rPr lang="en-US" altLang="en-US" dirty="0" smtClean="0"/>
              <a:t>After 840 generation (6 months!) best strategy was tested against humans via Internet</a:t>
            </a:r>
          </a:p>
          <a:p>
            <a:pPr eaLnBrk="1" hangingPunct="1">
              <a:lnSpc>
                <a:spcPct val="90000"/>
              </a:lnSpc>
            </a:pPr>
            <a:r>
              <a:rPr lang="en-US" altLang="en-US" dirty="0" smtClean="0"/>
              <a:t>Program earned “expert class” ranking outperforming 99.61% of all rated players </a:t>
            </a:r>
          </a:p>
        </p:txBody>
      </p:sp>
    </p:spTree>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file">
  <a:themeElements>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esentatiesjabloon_wit_en">
  <a:themeElements>
    <a:clrScheme name="presentatiesjabloon_wit_e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fontScheme name="presentatiesjabloon_wit_en">
      <a:majorFont>
        <a:latin typeface="Minion"/>
        <a:ea typeface=""/>
        <a:cs typeface=""/>
      </a:majorFont>
      <a:minorFont>
        <a:latin typeface="Min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 typeface="Arial" charset="0"/>
          <a:buNone/>
          <a:tabLst/>
          <a:defRPr kumimoji="0" lang="en-US" sz="2000" b="0" i="0" u="none" strike="noStrike" cap="none" normalizeH="0" baseline="0" smtClean="0">
            <a:ln>
              <a:noFill/>
            </a:ln>
            <a:solidFill>
              <a:schemeClr val="bg1"/>
            </a:solidFill>
            <a:effectLst/>
            <a:latin typeface="Minion"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 typeface="Arial" charset="0"/>
          <a:buNone/>
          <a:tabLst/>
          <a:defRPr kumimoji="0" lang="en-US" sz="2000" b="0" i="0" u="none" strike="noStrike" cap="none" normalizeH="0" baseline="0" smtClean="0">
            <a:ln>
              <a:noFill/>
            </a:ln>
            <a:solidFill>
              <a:schemeClr val="bg1"/>
            </a:solidFill>
            <a:effectLst/>
            <a:latin typeface="Minion" pitchFamily="2" charset="0"/>
          </a:defRPr>
        </a:defPPr>
      </a:lstStyle>
    </a:lnDef>
  </a:objectDefaults>
  <a:extraClrSchemeLst>
    <a:extraClrScheme>
      <a:clrScheme name="presentatiesjabloon_wit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sjabloon_wit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sjabloon_wit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sjabloon_wit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sjabloon_wit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sjabloon_wit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sjabloon_wit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sjabloon_wit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sjabloon_wit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sjabloon_wit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sjabloon_wit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sjabloon_wit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esjabloon_wit_e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99CC00"/>
        </a:folHlink>
      </a:clrScheme>
      <a:clrMap bg1="lt1" tx1="dk1" bg2="lt2" tx2="dk2" accent1="accent1" accent2="accent2" accent3="accent3" accent4="accent4" accent5="accent5" accent6="accent6" hlink="hlink" folHlink="folHlink"/>
    </a:extraClrScheme>
    <a:extraClrScheme>
      <a:clrScheme name="presentatiesjabloon_wit_e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3817</TotalTime>
  <Words>8158</Words>
  <Application>Microsoft Office PowerPoint</Application>
  <PresentationFormat>On-screen Show (4:3)</PresentationFormat>
  <Paragraphs>1186</Paragraphs>
  <Slides>195</Slides>
  <Notes>14</Notes>
  <HiddenSlides>0</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2</vt:i4>
      </vt:variant>
      <vt:variant>
        <vt:lpstr>Slide Titles</vt:lpstr>
      </vt:variant>
      <vt:variant>
        <vt:i4>195</vt:i4>
      </vt:variant>
    </vt:vector>
  </HeadingPairs>
  <TitlesOfParts>
    <vt:vector size="216" baseType="lpstr">
      <vt:lpstr>ＭＳ Ｐゴシック</vt:lpstr>
      <vt:lpstr>Arial</vt:lpstr>
      <vt:lpstr>Arial Black</vt:lpstr>
      <vt:lpstr>Bookshelf Symbol 1</vt:lpstr>
      <vt:lpstr>Bookshelf Symbol 2</vt:lpstr>
      <vt:lpstr>Calibri</vt:lpstr>
      <vt:lpstr>Gill Sans</vt:lpstr>
      <vt:lpstr>Minion</vt:lpstr>
      <vt:lpstr>Pristina</vt:lpstr>
      <vt:lpstr>Symbol</vt:lpstr>
      <vt:lpstr>Thonburi</vt:lpstr>
      <vt:lpstr>Times New Roman</vt:lpstr>
      <vt:lpstr>Verdana</vt:lpstr>
      <vt:lpstr>Wingdings</vt:lpstr>
      <vt:lpstr>Fireworks</vt:lpstr>
      <vt:lpstr>Profile</vt:lpstr>
      <vt:lpstr>Default Design</vt:lpstr>
      <vt:lpstr>Capsules</vt:lpstr>
      <vt:lpstr>presentatiesjabloon_wit_en</vt:lpstr>
      <vt:lpstr>Document</vt:lpstr>
      <vt:lpstr>Equation</vt:lpstr>
      <vt:lpstr>Evolutionary Computing</vt:lpstr>
      <vt:lpstr>Introduction</vt:lpstr>
      <vt:lpstr>Motivation</vt:lpstr>
      <vt:lpstr>Search Space</vt:lpstr>
      <vt:lpstr>Metaheuristics &amp; BBSAs</vt:lpstr>
      <vt:lpstr>Computational Basis</vt:lpstr>
      <vt:lpstr>Biological Metaphors</vt:lpstr>
      <vt:lpstr>Biological Metaphors</vt:lpstr>
      <vt:lpstr>Computational Problem Classes</vt:lpstr>
      <vt:lpstr>EA Pros</vt:lpstr>
      <vt:lpstr>EA Cons</vt:lpstr>
      <vt:lpstr>EA components</vt:lpstr>
      <vt:lpstr>PowerPoint Presentation</vt:lpstr>
      <vt:lpstr>EA Strategy Parameters</vt:lpstr>
      <vt:lpstr>Problem solving steps</vt:lpstr>
      <vt:lpstr>Function optimization problem</vt:lpstr>
      <vt:lpstr>Function optimization problem</vt:lpstr>
      <vt:lpstr>Function optimization problem</vt:lpstr>
      <vt:lpstr>PowerPoint Presentation</vt:lpstr>
      <vt:lpstr>Measuring performance</vt:lpstr>
      <vt:lpstr>Initialization</vt:lpstr>
      <vt:lpstr>Representation (§3.2.1)</vt:lpstr>
      <vt:lpstr>Simple Genetic Algorithm (SGA)</vt:lpstr>
      <vt:lpstr>Trace example errata for 1st printing of 1st edition of textbook</vt:lpstr>
      <vt:lpstr>Representations</vt:lpstr>
      <vt:lpstr>Permutation Representation</vt:lpstr>
      <vt:lpstr>Mutation vs. Recombination</vt:lpstr>
      <vt:lpstr>Mutation</vt:lpstr>
      <vt:lpstr>Mutation cont.</vt:lpstr>
      <vt:lpstr>Permutation Mutation</vt:lpstr>
      <vt:lpstr>Recombination</vt:lpstr>
      <vt:lpstr>Binary Representation: 1-point crossover</vt:lpstr>
      <vt:lpstr>Binary Representation: n-point crossover</vt:lpstr>
      <vt:lpstr>Binary Representation: Uniform crossover</vt:lpstr>
      <vt:lpstr>Real-Valued Representation: Crossover operators</vt:lpstr>
      <vt:lpstr>Real-Valued Representation: Single arithmetic crossover</vt:lpstr>
      <vt:lpstr>Real-Valued Representation: Simple arithmetic crossover </vt:lpstr>
      <vt:lpstr>Real-Valued Representation: Whole arithmetic crossover</vt:lpstr>
      <vt:lpstr>Real-Valued Representation: Blend Crossover</vt:lpstr>
      <vt:lpstr>Real-Valued Representation: Overview different possible offspring</vt:lpstr>
      <vt:lpstr>Permutation Recombination</vt:lpstr>
      <vt:lpstr>Order Crossover</vt:lpstr>
      <vt:lpstr>Cycle Crossover</vt:lpstr>
      <vt:lpstr>PMX</vt:lpstr>
      <vt:lpstr>Edge Crossover</vt:lpstr>
      <vt:lpstr>Population Models</vt:lpstr>
      <vt:lpstr>Parent selection</vt:lpstr>
      <vt:lpstr>Fitness Proportional Selection</vt:lpstr>
      <vt:lpstr>Rank-Based Selection</vt:lpstr>
      <vt:lpstr>Sampling methods</vt:lpstr>
      <vt:lpstr>Rank based sampling methods</vt:lpstr>
      <vt:lpstr>Survivor selection</vt:lpstr>
      <vt:lpstr>Termination</vt:lpstr>
      <vt:lpstr>Behavioral observables</vt:lpstr>
      <vt:lpstr>EA dynamics (1)</vt:lpstr>
      <vt:lpstr>EA dynamics (2)</vt:lpstr>
      <vt:lpstr>Report writing tips</vt:lpstr>
      <vt:lpstr>Report writing tips</vt:lpstr>
      <vt:lpstr>Constraint Handling</vt:lpstr>
      <vt:lpstr>Ignore constraints</vt:lpstr>
      <vt:lpstr>Kill invalid offspring</vt:lpstr>
      <vt:lpstr>Feasible phenotype mapping decoder</vt:lpstr>
      <vt:lpstr>Repair function</vt:lpstr>
      <vt:lpstr>Feasible solution space closed under variation operators</vt:lpstr>
      <vt:lpstr>Penalty function</vt:lpstr>
      <vt:lpstr>Multi-Objective Optimization</vt:lpstr>
      <vt:lpstr>Multi-Objective EAs (MOEAs)</vt:lpstr>
      <vt:lpstr>Domination in MOEAs</vt:lpstr>
      <vt:lpstr>Pareto Optimality (Vilfredo Pareto)</vt:lpstr>
      <vt:lpstr>Pareto Optimality in MOEAs</vt:lpstr>
      <vt:lpstr>Goals of MOEAs</vt:lpstr>
      <vt:lpstr>MOEA metrics</vt:lpstr>
      <vt:lpstr>Deterioration in MOEAs</vt:lpstr>
      <vt:lpstr>Nonelitist MOEAs</vt:lpstr>
      <vt:lpstr>Elitist MOEAs</vt:lpstr>
      <vt:lpstr>NSGA-II</vt:lpstr>
      <vt:lpstr>NSGA-II (cont.)</vt:lpstr>
      <vt:lpstr>NSGA-II (cont.)</vt:lpstr>
      <vt:lpstr>Epsilon-MOEA</vt:lpstr>
      <vt:lpstr>Epsilon-MOEA (cont.)</vt:lpstr>
      <vt:lpstr>Epsilon-MOEA (cont.)</vt:lpstr>
      <vt:lpstr>SNDL-MOEA</vt:lpstr>
      <vt:lpstr>Evolutionary Programming (EP)</vt:lpstr>
      <vt:lpstr>EP technical summary tableau</vt:lpstr>
      <vt:lpstr>Historical EP perspective</vt:lpstr>
      <vt:lpstr>Prediction by finite state machines</vt:lpstr>
      <vt:lpstr>FSM example</vt:lpstr>
      <vt:lpstr>FSM as predictor</vt:lpstr>
      <vt:lpstr>Introductory example: evolving FSMs to predict primes</vt:lpstr>
      <vt:lpstr>Introductory example: evolving FSMs to predict primes</vt:lpstr>
      <vt:lpstr>Modern EP</vt:lpstr>
      <vt:lpstr>Representation  </vt:lpstr>
      <vt:lpstr>Mutation</vt:lpstr>
      <vt:lpstr>Recombination </vt:lpstr>
      <vt:lpstr>Parent selection</vt:lpstr>
      <vt:lpstr>Survivor selection</vt:lpstr>
      <vt:lpstr>Example application:  the Ackley function (Bäck et al ’93)</vt:lpstr>
      <vt:lpstr>Example application:  evolving checkers players (Fogel’02)</vt:lpstr>
      <vt:lpstr>Example application:  evolving checkers players (Fogel’02)</vt:lpstr>
      <vt:lpstr>Deriving Gas-Phase Exposure History through Computationally Evolved Inverse Diffusion Analysis</vt:lpstr>
      <vt:lpstr>Introduction</vt:lpstr>
      <vt:lpstr>Background</vt:lpstr>
      <vt:lpstr>Problem Statement</vt:lpstr>
      <vt:lpstr>Gas-phase concentration history and material absorption</vt:lpstr>
      <vt:lpstr>Proposed Solution</vt:lpstr>
      <vt:lpstr>Related Research</vt:lpstr>
      <vt:lpstr>Interdisciplinary Work</vt:lpstr>
      <vt:lpstr>Genetic Programming Background</vt:lpstr>
      <vt:lpstr>Summary</vt:lpstr>
      <vt:lpstr>Genetic Programming (GP)</vt:lpstr>
      <vt:lpstr>Program induction examples</vt:lpstr>
      <vt:lpstr>GP specification</vt:lpstr>
      <vt:lpstr>Tree-based Representations: Initialization</vt:lpstr>
      <vt:lpstr>GP variation operators</vt:lpstr>
      <vt:lpstr>GP operators (continued)</vt:lpstr>
      <vt:lpstr>GP dynamics</vt:lpstr>
      <vt:lpstr>Learning Classifier Systems (LCS)</vt:lpstr>
      <vt:lpstr>Learning Classifier Systems (LCS)</vt:lpstr>
      <vt:lpstr>Learning Classifier Systems (LCS)</vt:lpstr>
      <vt:lpstr>PowerPoint Presentation</vt:lpstr>
      <vt:lpstr>Learning Classifier Systems (LCS)</vt:lpstr>
      <vt:lpstr>LCS specifics</vt:lpstr>
      <vt:lpstr>LCS specifics</vt:lpstr>
      <vt:lpstr>Parameter Tuning methods</vt:lpstr>
      <vt:lpstr>Parameter Tuning Challenges</vt:lpstr>
      <vt:lpstr>Static vs. dynamic parameters</vt:lpstr>
      <vt:lpstr>Tuning vs Control confusion</vt:lpstr>
      <vt:lpstr>Parameter Control</vt:lpstr>
      <vt:lpstr>Parameter Control methods</vt:lpstr>
      <vt:lpstr>Evaluation Function Control</vt:lpstr>
      <vt:lpstr>Penalty Function Control</vt:lpstr>
      <vt:lpstr>Parameter Control aspects</vt:lpstr>
      <vt:lpstr>Parameter Control:  Scope of Change</vt:lpstr>
      <vt:lpstr>Parameter control examples</vt:lpstr>
      <vt:lpstr>Population Size Control</vt:lpstr>
      <vt:lpstr>Population Size Control</vt:lpstr>
      <vt:lpstr>Population Size Control</vt:lpstr>
      <vt:lpstr>Population Size Control</vt:lpstr>
      <vt:lpstr>Population Size Control</vt:lpstr>
      <vt:lpstr>Population Size Control</vt:lpstr>
      <vt:lpstr>Population Size Control</vt:lpstr>
      <vt:lpstr>Motivation for new type of EA</vt:lpstr>
      <vt:lpstr>Approach for new type of EA</vt:lpstr>
      <vt:lpstr>Autonomous EAs (AutoEAs)</vt:lpstr>
      <vt:lpstr>Evolution Strategies (ES)</vt:lpstr>
      <vt:lpstr>What if … You Had Very Few Trials?</vt:lpstr>
      <vt:lpstr>ES history &amp; parameter control</vt:lpstr>
      <vt:lpstr> Uncorrelated mutation with one step size</vt:lpstr>
      <vt:lpstr>Mutants with equal likelihood</vt:lpstr>
      <vt:lpstr>Mutation case 2: Uncorrelated mutation with n ’s</vt:lpstr>
      <vt:lpstr>Mutants with equal likelihood</vt:lpstr>
      <vt:lpstr>Mutation case 3: Correlated mutations </vt:lpstr>
      <vt:lpstr>Correlated mutations cont’d</vt:lpstr>
      <vt:lpstr>Mutants with equal likelihood</vt:lpstr>
      <vt:lpstr>Recombination</vt:lpstr>
      <vt:lpstr>Names of recombinations </vt:lpstr>
      <vt:lpstr>Multimodal Problems</vt:lpstr>
      <vt:lpstr>Restricted Mating</vt:lpstr>
      <vt:lpstr>EA spaces</vt:lpstr>
      <vt:lpstr>Implicit diverse solution identification (1)</vt:lpstr>
      <vt:lpstr>Implicit diverse solution identification (2)</vt:lpstr>
      <vt:lpstr>Explicit 1: Fitness Sharing</vt:lpstr>
      <vt:lpstr>Explicit 2: Crowding</vt:lpstr>
      <vt:lpstr>Fitness Sharing vs. Crowding</vt:lpstr>
      <vt:lpstr>Game-Theoretic Problems</vt:lpstr>
      <vt:lpstr>Real-World Game-Theoretic Problems</vt:lpstr>
      <vt:lpstr>Armsraces</vt:lpstr>
      <vt:lpstr>Approximating incomputable games</vt:lpstr>
      <vt:lpstr>Evolutionary armsraces</vt:lpstr>
      <vt:lpstr>Coevolutionary Algorithm (CoEA)</vt:lpstr>
      <vt:lpstr>CoEA difficulties (1)</vt:lpstr>
      <vt:lpstr>CoEA difficulties (2)</vt:lpstr>
      <vt:lpstr>CoEA difficulties (3)</vt:lpstr>
      <vt:lpstr>CoEA difficulties (4)</vt:lpstr>
      <vt:lpstr>Case Study from Critical Infrastructure Protection</vt:lpstr>
      <vt:lpstr>Case Study from Automated Software Engineering</vt:lpstr>
      <vt:lpstr>No Free Lunch theorem (NFL)</vt:lpstr>
      <vt:lpstr>Michalewicz’s view on EA performance</vt:lpstr>
      <vt:lpstr>Memetic Algorithms (MAs)</vt:lpstr>
      <vt:lpstr>Local Search</vt:lpstr>
      <vt:lpstr>Memetic Algorithms (MAs)</vt:lpstr>
      <vt:lpstr>Structure of a Memetic Algorithm</vt:lpstr>
      <vt:lpstr>Adaptive Memetic Algorithms</vt:lpstr>
      <vt:lpstr>Memetic Algorithm Design Issues</vt:lpstr>
      <vt:lpstr>Black-Box Search Algorithms</vt:lpstr>
      <vt:lpstr>Practitioner’s Dilemma</vt:lpstr>
      <vt:lpstr>Theory-Practice Gap</vt:lpstr>
      <vt:lpstr>Two typical real-world problem categories</vt:lpstr>
      <vt:lpstr>Part I: Solving Single-Instance Problems Employing Automated BBSA Selection</vt:lpstr>
      <vt:lpstr>Requirements</vt:lpstr>
      <vt:lpstr>Automated BBSA Selection</vt:lpstr>
      <vt:lpstr>PowerPoint Presentation</vt:lpstr>
      <vt:lpstr>PowerPoint Presentation</vt:lpstr>
      <vt:lpstr>Part II: Repeatedly Solving Instances from the same Problem Class: Employ Hyper-heuristics</vt:lpstr>
      <vt:lpstr>Related Spring’22 classes</vt:lpstr>
    </vt:vector>
  </TitlesOfParts>
  <Company>Nintendo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Bobo</dc:creator>
  <cp:lastModifiedBy>Daniel Tauritz</cp:lastModifiedBy>
  <cp:revision>255</cp:revision>
  <dcterms:created xsi:type="dcterms:W3CDTF">2007-01-05T00:29:05Z</dcterms:created>
  <dcterms:modified xsi:type="dcterms:W3CDTF">2021-10-15T15:56:22Z</dcterms:modified>
</cp:coreProperties>
</file>