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301" r:id="rId3"/>
    <p:sldId id="302" r:id="rId4"/>
    <p:sldId id="303" r:id="rId5"/>
    <p:sldId id="304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300" r:id="rId21"/>
    <p:sldId id="276" r:id="rId22"/>
    <p:sldId id="277" r:id="rId23"/>
    <p:sldId id="278" r:id="rId24"/>
    <p:sldId id="280" r:id="rId25"/>
    <p:sldId id="281" r:id="rId26"/>
    <p:sldId id="282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8" r:id="rId36"/>
    <p:sldId id="299" r:id="rId37"/>
    <p:sldId id="293" r:id="rId38"/>
    <p:sldId id="294" r:id="rId39"/>
    <p:sldId id="295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4749"/>
    <a:srgbClr val="93853C"/>
    <a:srgbClr val="1B6917"/>
    <a:srgbClr val="E7CD79"/>
    <a:srgbClr val="4040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84" autoAdjust="0"/>
    <p:restoredTop sz="94668" autoAdjust="0"/>
  </p:normalViewPr>
  <p:slideViewPr>
    <p:cSldViewPr>
      <p:cViewPr varScale="1">
        <p:scale>
          <a:sx n="83" d="100"/>
          <a:sy n="83" d="100"/>
        </p:scale>
        <p:origin x="146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228600" cy="2286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ean\Dropbox\School\OURE\Resul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Sheet2!$H$3</c:f>
              <c:strCache>
                <c:ptCount val="1"/>
                <c:pt idx="0">
                  <c:v>Q1</c:v>
                </c:pt>
              </c:strCache>
            </c:strRef>
          </c:tx>
          <c:spPr>
            <a:noFill/>
          </c:spPr>
          <c:invertIfNegative val="0"/>
          <c:errBars>
            <c:errBarType val="minus"/>
            <c:errValType val="cust"/>
            <c:noEndCap val="0"/>
            <c:plus>
              <c:numLit>
                <c:formatCode>General</c:formatCode>
                <c:ptCount val="1"/>
                <c:pt idx="0">
                  <c:v>1</c:v>
                </c:pt>
              </c:numLit>
            </c:plus>
            <c:minus>
              <c:numRef>
                <c:f>Sheet2!$I$9:$M$9</c:f>
                <c:numCache>
                  <c:formatCode>General</c:formatCode>
                  <c:ptCount val="5"/>
                  <c:pt idx="0">
                    <c:v>59</c:v>
                  </c:pt>
                  <c:pt idx="1">
                    <c:v>106.5</c:v>
                  </c:pt>
                  <c:pt idx="2">
                    <c:v>60.25</c:v>
                  </c:pt>
                  <c:pt idx="3">
                    <c:v>51.5</c:v>
                  </c:pt>
                  <c:pt idx="4">
                    <c:v>48.75</c:v>
                  </c:pt>
                </c:numCache>
              </c:numRef>
            </c:minus>
          </c:errBars>
          <c:cat>
            <c:strRef>
              <c:f>Sheet2!$I$1:$M$1</c:f>
              <c:strCache>
                <c:ptCount val="5"/>
                <c:pt idx="0">
                  <c:v>Tree</c:v>
                </c:pt>
                <c:pt idx="1">
                  <c:v>Linear</c:v>
                </c:pt>
                <c:pt idx="2">
                  <c:v>Cartesian</c:v>
                </c:pt>
                <c:pt idx="3">
                  <c:v>Grammatical</c:v>
                </c:pt>
                <c:pt idx="4">
                  <c:v>Stack</c:v>
                </c:pt>
              </c:strCache>
            </c:strRef>
          </c:cat>
          <c:val>
            <c:numRef>
              <c:f>Sheet2!$I$3:$M$3</c:f>
              <c:numCache>
                <c:formatCode>General</c:formatCode>
                <c:ptCount val="5"/>
                <c:pt idx="0">
                  <c:v>1983</c:v>
                </c:pt>
                <c:pt idx="1">
                  <c:v>1951.5</c:v>
                </c:pt>
                <c:pt idx="2">
                  <c:v>1959.25</c:v>
                </c:pt>
                <c:pt idx="3">
                  <c:v>1863.5</c:v>
                </c:pt>
                <c:pt idx="4">
                  <c:v>1978.75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17-47A0-9E0A-A850B29E8AB4}"/>
            </c:ext>
          </c:extLst>
        </c:ser>
        <c:ser>
          <c:idx val="1"/>
          <c:order val="1"/>
          <c:tx>
            <c:strRef>
              <c:f>Sheet2!$H$7</c:f>
              <c:strCache>
                <c:ptCount val="1"/>
                <c:pt idx="0">
                  <c:v>Median-Q1</c:v>
                </c:pt>
              </c:strCache>
            </c:strRef>
          </c:tx>
          <c:invertIfNegative val="0"/>
          <c:cat>
            <c:strRef>
              <c:f>Sheet2!$I$1:$M$1</c:f>
              <c:strCache>
                <c:ptCount val="5"/>
                <c:pt idx="0">
                  <c:v>Tree</c:v>
                </c:pt>
                <c:pt idx="1">
                  <c:v>Linear</c:v>
                </c:pt>
                <c:pt idx="2">
                  <c:v>Cartesian</c:v>
                </c:pt>
                <c:pt idx="3">
                  <c:v>Grammatical</c:v>
                </c:pt>
                <c:pt idx="4">
                  <c:v>Stack</c:v>
                </c:pt>
              </c:strCache>
            </c:strRef>
          </c:cat>
          <c:val>
            <c:numRef>
              <c:f>Sheet2!$I$7:$M$7</c:f>
              <c:numCache>
                <c:formatCode>General</c:formatCode>
                <c:ptCount val="5"/>
                <c:pt idx="0">
                  <c:v>9</c:v>
                </c:pt>
                <c:pt idx="1">
                  <c:v>34</c:v>
                </c:pt>
                <c:pt idx="2">
                  <c:v>14.25</c:v>
                </c:pt>
                <c:pt idx="3">
                  <c:v>92</c:v>
                </c:pt>
                <c:pt idx="4">
                  <c:v>11.25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17-47A0-9E0A-A850B29E8AB4}"/>
            </c:ext>
          </c:extLst>
        </c:ser>
        <c:ser>
          <c:idx val="2"/>
          <c:order val="2"/>
          <c:tx>
            <c:strRef>
              <c:f>Sheet2!$H$8</c:f>
              <c:strCache>
                <c:ptCount val="1"/>
                <c:pt idx="0">
                  <c:v>Q3-Median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Sheet2!$I$10:$M$10</c:f>
                <c:numCache>
                  <c:formatCode>General</c:formatCode>
                  <c:ptCount val="5"/>
                  <c:pt idx="0">
                    <c:v>3</c:v>
                  </c:pt>
                  <c:pt idx="1">
                    <c:v>3</c:v>
                  </c:pt>
                  <c:pt idx="2">
                    <c:v>5</c:v>
                  </c:pt>
                  <c:pt idx="3">
                    <c:v>9.75</c:v>
                  </c:pt>
                  <c:pt idx="4">
                    <c:v>3.5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Sheet2!$I$1:$M$1</c:f>
              <c:strCache>
                <c:ptCount val="5"/>
                <c:pt idx="0">
                  <c:v>Tree</c:v>
                </c:pt>
                <c:pt idx="1">
                  <c:v>Linear</c:v>
                </c:pt>
                <c:pt idx="2">
                  <c:v>Cartesian</c:v>
                </c:pt>
                <c:pt idx="3">
                  <c:v>Grammatical</c:v>
                </c:pt>
                <c:pt idx="4">
                  <c:v>Stack</c:v>
                </c:pt>
              </c:strCache>
            </c:strRef>
          </c:cat>
          <c:val>
            <c:numRef>
              <c:f>Sheet2!$I$8:$M$8</c:f>
              <c:numCache>
                <c:formatCode>General</c:formatCode>
                <c:ptCount val="5"/>
                <c:pt idx="0">
                  <c:v>5</c:v>
                </c:pt>
                <c:pt idx="1">
                  <c:v>4.5</c:v>
                </c:pt>
                <c:pt idx="2">
                  <c:v>16.5</c:v>
                </c:pt>
                <c:pt idx="3">
                  <c:v>33.75</c:v>
                </c:pt>
                <c:pt idx="4">
                  <c:v>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717-47A0-9E0A-A850B29E8A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3697152"/>
        <c:axId val="74153280"/>
      </c:barChart>
      <c:catAx>
        <c:axId val="8369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74153280"/>
        <c:crosses val="autoZero"/>
        <c:auto val="1"/>
        <c:lblAlgn val="ctr"/>
        <c:lblOffset val="100"/>
        <c:noMultiLvlLbl val="0"/>
      </c:catAx>
      <c:valAx>
        <c:axId val="74153280"/>
        <c:scaling>
          <c:orientation val="minMax"/>
          <c:max val="2000"/>
          <c:min val="18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 of Clauses Satisfied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836971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3E7708-B72C-7D4F-874D-E4F747318BE7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73CF4-53F9-4E43-956D-C132AAC939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0762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9A437-E9EA-CA40-B494-753BD8954286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14ABD-532A-7746-94A8-F3D17EF67C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26210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een cover 1075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15100" y="6505575"/>
            <a:ext cx="2133600" cy="365125"/>
          </a:xfrm>
        </p:spPr>
        <p:txBody>
          <a:bodyPr/>
          <a:lstStyle>
            <a:lvl1pPr>
              <a:defRPr>
                <a:solidFill>
                  <a:srgbClr val="464749"/>
                </a:solidFill>
              </a:defRPr>
            </a:lvl1pPr>
          </a:lstStyle>
          <a:p>
            <a:r>
              <a:rPr lang="en-US" dirty="0" smtClean="0"/>
              <a:t>December 20, 2010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096000" y="6505575"/>
            <a:ext cx="2590800" cy="365125"/>
          </a:xfrm>
        </p:spPr>
        <p:txBody>
          <a:bodyPr/>
          <a:lstStyle/>
          <a:p>
            <a:fld id="{6189B349-B284-884E-BF58-0D68D479BD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81791"/>
            <a:ext cx="2133600" cy="365125"/>
          </a:xfrm>
        </p:spPr>
        <p:txBody>
          <a:bodyPr/>
          <a:lstStyle/>
          <a:p>
            <a:fld id="{6189B349-B284-884E-BF58-0D68D479B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22813" y="1600201"/>
            <a:ext cx="350433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5301" y="1600201"/>
            <a:ext cx="337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2812" y="1535113"/>
            <a:ext cx="3265586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2813" y="2174875"/>
            <a:ext cx="326558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9344" y="1535113"/>
            <a:ext cx="3537456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9344" y="2174875"/>
            <a:ext cx="353745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045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3190" y="273052"/>
            <a:ext cx="376361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0045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een-stripe 1075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22812" y="274639"/>
            <a:ext cx="70639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2814" y="1600201"/>
            <a:ext cx="706398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1" y="6492875"/>
            <a:ext cx="259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464749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December 20, 2010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1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tjbxv7@mst.edu" TargetMode="External"/><Relationship Id="rId2" Type="http://schemas.openxmlformats.org/officeDocument/2006/relationships/hyperlink" Target="mailto:snhcn6@mst.edu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mailto:dtauritz@acm.org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722313" y="1849437"/>
            <a:ext cx="7772400" cy="136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l">
              <a:defRPr sz="4000" b="1" cap="all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ea typeface="+mj-ea"/>
              </a:rPr>
              <a:t>A comparison of genetic programming variants for hyper-heuristics</a:t>
            </a:r>
            <a:endParaRPr kumimoji="0" lang="en-US" sz="4000" b="1" i="0" u="none" strike="noStrike" kern="1200" cap="all" spc="0" normalizeH="0" baseline="0" noProof="0" dirty="0" smtClean="0">
              <a:ln>
                <a:noFill/>
              </a:ln>
              <a:effectLst/>
              <a:uLnTx/>
              <a:uFillTx/>
              <a:latin typeface="Georgia"/>
              <a:ea typeface="+mj-ea"/>
              <a:cs typeface="Georgia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478811"/>
            <a:ext cx="2133600" cy="365125"/>
          </a:xfrm>
        </p:spPr>
        <p:txBody>
          <a:bodyPr/>
          <a:lstStyle/>
          <a:p>
            <a:r>
              <a:rPr lang="en-US" dirty="0" smtClean="0"/>
              <a:t>December 20, 2010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33500" y="2082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722313" y="3323843"/>
            <a:ext cx="7658100" cy="130530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sz="2000">
                <a:solidFill>
                  <a:srgbClr val="E7CD79"/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spcBef>
                <a:spcPct val="20000"/>
              </a:spcBef>
              <a:defRPr/>
            </a:pPr>
            <a:r>
              <a:rPr lang="en-US" noProof="0" dirty="0" smtClean="0"/>
              <a:t>Sean Harris (</a:t>
            </a:r>
            <a:r>
              <a:rPr lang="en-US" dirty="0" smtClean="0">
                <a:hlinkClick r:id="rId2"/>
              </a:rPr>
              <a:t>snhcn6@mst.edu</a:t>
            </a:r>
            <a:r>
              <a:rPr lang="en-US" dirty="0" smtClean="0"/>
              <a:t>) – presenter</a:t>
            </a:r>
          </a:p>
          <a:p>
            <a:pPr lvl="0">
              <a:spcBef>
                <a:spcPct val="20000"/>
              </a:spcBef>
              <a:defRPr/>
            </a:pPr>
            <a:r>
              <a:rPr lang="en-US" dirty="0" smtClean="0"/>
              <a:t>Travis Bueter (</a:t>
            </a:r>
            <a:r>
              <a:rPr lang="en-US" dirty="0" smtClean="0">
                <a:hlinkClick r:id="rId3"/>
              </a:rPr>
              <a:t>tjbxv7@mst.edu</a:t>
            </a:r>
            <a:r>
              <a:rPr lang="en-US" dirty="0" smtClean="0"/>
              <a:t>)</a:t>
            </a:r>
          </a:p>
          <a:p>
            <a:pPr lvl="0">
              <a:spcBef>
                <a:spcPct val="20000"/>
              </a:spcBef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CD79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Daniel Tauritz (</a:t>
            </a:r>
            <a:r>
              <a:rPr lang="en-US" dirty="0" smtClean="0">
                <a:hlinkClick r:id="rId4"/>
              </a:rPr>
              <a:t>dtauritz@acm.org</a:t>
            </a:r>
            <a:r>
              <a:rPr lang="en-US" dirty="0" smtClean="0"/>
              <a:t>)</a:t>
            </a: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76202" y="306798"/>
            <a:ext cx="6076948" cy="940977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>
              <a:buNone/>
              <a:defRPr sz="2000">
                <a:solidFill>
                  <a:srgbClr val="E7CD79"/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spcBef>
                <a:spcPct val="20000"/>
              </a:spcBef>
              <a:defRPr/>
            </a:pPr>
            <a:r>
              <a:rPr lang="en-US" b="1" dirty="0"/>
              <a:t>5th Workshop on Evolutionary Computation for the Automated Design of </a:t>
            </a:r>
            <a:r>
              <a:rPr lang="en-US" b="1" dirty="0" smtClean="0"/>
              <a:t>Algorithms (ECADA @GECCO 2015)</a:t>
            </a:r>
            <a:endParaRPr lang="en-US" b="1" dirty="0"/>
          </a:p>
        </p:txBody>
      </p:sp>
      <p:pic>
        <p:nvPicPr>
          <p:cNvPr id="1026" name="Picture 2" descr="GECCO 2015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925" y="306798"/>
            <a:ext cx="2486025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2"/>
          <p:cNvSpPr txBox="1">
            <a:spLocks/>
          </p:cNvSpPr>
          <p:nvPr/>
        </p:nvSpPr>
        <p:spPr>
          <a:xfrm>
            <a:off x="1738312" y="5066918"/>
            <a:ext cx="7123113" cy="130530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sz="2000">
                <a:solidFill>
                  <a:srgbClr val="E7CD79"/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spcBef>
                <a:spcPct val="20000"/>
              </a:spcBef>
              <a:defRPr/>
            </a:pPr>
            <a:endParaRPr lang="en-US" dirty="0" smtClean="0"/>
          </a:p>
        </p:txBody>
      </p:sp>
      <p:sp>
        <p:nvSpPr>
          <p:cNvPr id="12" name="Text Placeholder 2"/>
          <p:cNvSpPr txBox="1">
            <a:spLocks/>
          </p:cNvSpPr>
          <p:nvPr/>
        </p:nvSpPr>
        <p:spPr>
          <a:xfrm>
            <a:off x="2095499" y="5066917"/>
            <a:ext cx="6684963" cy="130530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sz="2000">
                <a:solidFill>
                  <a:srgbClr val="E7CD79"/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spcBef>
                <a:spcPct val="20000"/>
              </a:spcBef>
              <a:defRPr/>
            </a:pPr>
            <a:r>
              <a:rPr lang="en-US" noProof="0" dirty="0" smtClean="0"/>
              <a:t>Natural Computation Laboratory</a:t>
            </a:r>
          </a:p>
          <a:p>
            <a:pPr lvl="0">
              <a:spcBef>
                <a:spcPct val="20000"/>
              </a:spcBef>
              <a:defRPr/>
            </a:pPr>
            <a:r>
              <a:rPr lang="en-US" dirty="0" smtClean="0"/>
              <a:t>Department of Computer Science</a:t>
            </a:r>
          </a:p>
          <a:p>
            <a:pPr lvl="0">
              <a:spcBef>
                <a:spcPct val="20000"/>
              </a:spcBef>
              <a:defRPr/>
            </a:pPr>
            <a:r>
              <a:rPr lang="en-US" dirty="0" smtClean="0"/>
              <a:t>Missouri University of Science and Technology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Tree Strengths and Weaknesses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Intuitive representation</a:t>
            </a:r>
          </a:p>
          <a:p>
            <a:r>
              <a:rPr lang="en-US" dirty="0" smtClean="0"/>
              <a:t>Very high locality in genetic operators</a:t>
            </a:r>
          </a:p>
          <a:p>
            <a:r>
              <a:rPr lang="en-US" dirty="0" smtClean="0"/>
              <a:t>Well-established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Does not reuse results</a:t>
            </a:r>
          </a:p>
          <a:p>
            <a:r>
              <a:rPr lang="en-US" dirty="0" smtClean="0"/>
              <a:t>Genetic operators bias towards nodes near root</a:t>
            </a:r>
          </a:p>
        </p:txBody>
      </p:sp>
    </p:spTree>
    <p:extLst>
      <p:ext uri="{BB962C8B-B14F-4D97-AF65-F5344CB8AC3E}">
        <p14:creationId xmlns:p14="http://schemas.microsoft.com/office/powerpoint/2010/main" val="1340638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Genetic Programming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Represents programs as lists of instructions</a:t>
            </a:r>
            <a:r>
              <a:rPr lang="en-US" dirty="0"/>
              <a:t> </a:t>
            </a:r>
            <a:r>
              <a:rPr lang="en-US" dirty="0" smtClean="0"/>
              <a:t>analogous to assembly language</a:t>
            </a:r>
          </a:p>
          <a:p>
            <a:r>
              <a:rPr lang="en-US" dirty="0" smtClean="0"/>
              <a:t>Instructions are executed in order of the list</a:t>
            </a:r>
          </a:p>
          <a:p>
            <a:r>
              <a:rPr lang="en-US" dirty="0" smtClean="0"/>
              <a:t>Instructions receive inputs from and place outputs in a set of registers</a:t>
            </a:r>
          </a:p>
          <a:p>
            <a:r>
              <a:rPr lang="en-US" dirty="0" smtClean="0"/>
              <a:t>Registers include inputs, outputs, and extra working registers</a:t>
            </a:r>
          </a:p>
        </p:txBody>
      </p:sp>
    </p:spTree>
    <p:extLst>
      <p:ext uri="{BB962C8B-B14F-4D97-AF65-F5344CB8AC3E}">
        <p14:creationId xmlns:p14="http://schemas.microsoft.com/office/powerpoint/2010/main" val="284551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Representation</a:t>
            </a:r>
            <a:endParaRPr lang="en-US" dirty="0"/>
          </a:p>
        </p:txBody>
      </p:sp>
      <p:graphicFrame>
        <p:nvGraphicFramePr>
          <p:cNvPr id="4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0564443"/>
              </p:ext>
            </p:extLst>
          </p:nvPr>
        </p:nvGraphicFramePr>
        <p:xfrm>
          <a:off x="1600200" y="2057400"/>
          <a:ext cx="1600200" cy="3200400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(6)</a:t>
                      </a:r>
                      <a:r>
                        <a:rPr lang="en-US" dirty="0" smtClean="0">
                          <a:latin typeface="Lucida Console" panose="020B0609040504020204" pitchFamily="49" charset="0"/>
                          <a:sym typeface="Wingdings" panose="05000000000000000000" pitchFamily="2" charset="2"/>
                        </a:rPr>
                        <a:t> MOV </a:t>
                      </a: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(1)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  <a:sym typeface="Wingdings" panose="05000000000000000000" pitchFamily="2" charset="2"/>
                        </a:rPr>
                        <a:t> MOV 2</a:t>
                      </a:r>
                      <a:endParaRPr lang="en-US" dirty="0" smtClean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 2 ADD 3</a:t>
                      </a:r>
                      <a:endParaRPr lang="en-US" dirty="0" smtClean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 3 MUL 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 1 MUL 2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 2 ADD 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 3 SUB 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901875"/>
              </p:ext>
            </p:extLst>
          </p:nvPr>
        </p:nvGraphicFramePr>
        <p:xfrm>
          <a:off x="5486400" y="2743200"/>
          <a:ext cx="2057400" cy="1828800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2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3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600200" y="1600200"/>
            <a:ext cx="13715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3099146"/>
              </p:ext>
            </p:extLst>
          </p:nvPr>
        </p:nvGraphicFramePr>
        <p:xfrm>
          <a:off x="5486400" y="2743200"/>
          <a:ext cx="2057400" cy="1828800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6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2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3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5238905"/>
              </p:ext>
            </p:extLst>
          </p:nvPr>
        </p:nvGraphicFramePr>
        <p:xfrm>
          <a:off x="5486400" y="2743200"/>
          <a:ext cx="2057400" cy="1828800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6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2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3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356073"/>
              </p:ext>
            </p:extLst>
          </p:nvPr>
        </p:nvGraphicFramePr>
        <p:xfrm>
          <a:off x="5486400" y="2743200"/>
          <a:ext cx="2057400" cy="1828800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6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2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3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547949"/>
              </p:ext>
            </p:extLst>
          </p:nvPr>
        </p:nvGraphicFramePr>
        <p:xfrm>
          <a:off x="5486400" y="2743200"/>
          <a:ext cx="2057400" cy="1828800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7x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2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3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700035"/>
              </p:ext>
            </p:extLst>
          </p:nvPr>
        </p:nvGraphicFramePr>
        <p:xfrm>
          <a:off x="5486400" y="2743200"/>
          <a:ext cx="2057400" cy="1828800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7x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2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7x</a:t>
                      </a:r>
                      <a:r>
                        <a:rPr lang="en-US" baseline="30000" dirty="0" smtClean="0">
                          <a:latin typeface="Lucida Console" panose="020B0609040504020204" pitchFamily="49" charset="0"/>
                        </a:rPr>
                        <a:t>2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3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121960"/>
              </p:ext>
            </p:extLst>
          </p:nvPr>
        </p:nvGraphicFramePr>
        <p:xfrm>
          <a:off x="5486400" y="2743200"/>
          <a:ext cx="2057400" cy="1828800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7x</a:t>
                      </a:r>
                      <a:r>
                        <a:rPr lang="en-US" baseline="30000" dirty="0" smtClean="0">
                          <a:latin typeface="Lucida Console" panose="020B0609040504020204" pitchFamily="49" charset="0"/>
                        </a:rPr>
                        <a:t>2</a:t>
                      </a: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+7x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2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7x</a:t>
                      </a:r>
                      <a:r>
                        <a:rPr lang="en-US" baseline="30000" dirty="0" smtClean="0">
                          <a:latin typeface="Lucida Console" panose="020B0609040504020204" pitchFamily="49" charset="0"/>
                        </a:rPr>
                        <a:t>2</a:t>
                      </a:r>
                      <a:endParaRPr lang="en-US" dirty="0" smtClean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3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658439"/>
              </p:ext>
            </p:extLst>
          </p:nvPr>
        </p:nvGraphicFramePr>
        <p:xfrm>
          <a:off x="5486400" y="2743200"/>
          <a:ext cx="2057400" cy="1828800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7x</a:t>
                      </a:r>
                      <a:r>
                        <a:rPr lang="en-US" baseline="30000" dirty="0" smtClean="0">
                          <a:latin typeface="Lucida Console" panose="020B0609040504020204" pitchFamily="49" charset="0"/>
                        </a:rPr>
                        <a:t>2</a:t>
                      </a: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+7x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-7</a:t>
                      </a:r>
                      <a:endParaRPr lang="en-US" dirty="0" smtClean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2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7x</a:t>
                      </a:r>
                      <a:r>
                        <a:rPr lang="en-US" baseline="30000" dirty="0" smtClean="0">
                          <a:latin typeface="Lucida Console" panose="020B0609040504020204" pitchFamily="49" charset="0"/>
                        </a:rPr>
                        <a:t>2</a:t>
                      </a:r>
                      <a:endParaRPr lang="en-US" dirty="0" smtClean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3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Right Arrow 1"/>
          <p:cNvSpPr/>
          <p:nvPr/>
        </p:nvSpPr>
        <p:spPr>
          <a:xfrm flipH="1">
            <a:off x="3429000" y="2057400"/>
            <a:ext cx="457200" cy="457200"/>
          </a:xfrm>
          <a:prstGeom prst="rightArrow">
            <a:avLst/>
          </a:prstGeom>
          <a:solidFill>
            <a:srgbClr val="FF0000"/>
          </a:solidFill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524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 0.06667 " pathEditMode="relative" rAng="0" ptsTypes="AA">
                                      <p:cBhvr>
                                        <p:cTn id="20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2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6667 L 0 0.13334 " pathEditMode="relative" rAng="0" ptsTypes="AA">
                                      <p:cBhvr>
                                        <p:cTn id="29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13334 L 0 0.2 " pathEditMode="relative" rAng="0" ptsTypes="AA">
                                      <p:cBhvr>
                                        <p:cTn id="38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2" presetClass="path" presetSubtype="0" decel="1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2 L 0 0.26667 " pathEditMode="relative" rAng="0" ptsTypes="AA">
                                      <p:cBhvr>
                                        <p:cTn id="47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path" presetSubtype="0" decel="1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26667 L 0 0.33334 " pathEditMode="relative" rAng="0" ptsTypes="AA">
                                      <p:cBhvr>
                                        <p:cTn id="56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2" presetClass="path" presetSubtype="0" decel="1000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33334 L 0 0.4 " pathEditMode="relative" rAng="0" ptsTypes="AA">
                                      <p:cBhvr>
                                        <p:cTn id="65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  <p:bldP spid="2" grpId="3" animBg="1"/>
      <p:bldP spid="2" grpId="4" animBg="1"/>
      <p:bldP spid="2" grpId="5" animBg="1"/>
      <p:bldP spid="2" grpId="6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Mutation</a:t>
            </a:r>
            <a:endParaRPr lang="en-US" dirty="0"/>
          </a:p>
        </p:txBody>
      </p:sp>
      <p:graphicFrame>
        <p:nvGraphicFramePr>
          <p:cNvPr id="4" name="Content Placeholder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8080102"/>
              </p:ext>
            </p:extLst>
          </p:nvPr>
        </p:nvGraphicFramePr>
        <p:xfrm>
          <a:off x="1600200" y="2057400"/>
          <a:ext cx="1600200" cy="3200400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(6)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  <a:sym typeface="Wingdings" panose="05000000000000000000" pitchFamily="2" charset="2"/>
                        </a:rPr>
                        <a:t> MOV </a:t>
                      </a: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(1)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  <a:sym typeface="Wingdings" panose="05000000000000000000" pitchFamily="2" charset="2"/>
                        </a:rPr>
                        <a:t> MOV 2</a:t>
                      </a:r>
                      <a:endParaRPr lang="en-US" dirty="0" smtClean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 2 ADD 3</a:t>
                      </a:r>
                      <a:endParaRPr lang="en-US" dirty="0" smtClean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 3 MUL 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0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 1 MUL 2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1 2 ADD 1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 3 SUB 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Content Placeholder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513274"/>
              </p:ext>
            </p:extLst>
          </p:nvPr>
        </p:nvGraphicFramePr>
        <p:xfrm>
          <a:off x="6172200" y="2057400"/>
          <a:ext cx="1600200" cy="2743200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(6)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  <a:sym typeface="Wingdings" panose="05000000000000000000" pitchFamily="2" charset="2"/>
                        </a:rPr>
                        <a:t> MOV </a:t>
                      </a: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(1)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  <a:sym typeface="Wingdings" panose="05000000000000000000" pitchFamily="2" charset="2"/>
                        </a:rPr>
                        <a:t> MOV 2</a:t>
                      </a:r>
                      <a:endParaRPr lang="en-US" dirty="0" smtClean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 2 ADD 3</a:t>
                      </a:r>
                      <a:endParaRPr lang="en-US" dirty="0" smtClean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 3 MUL 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1 1 MUL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 1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 3 SUB 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600200" y="1600200"/>
            <a:ext cx="13715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1600200"/>
            <a:ext cx="11429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49x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-7</a:t>
            </a:r>
            <a:endParaRPr lang="en-US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57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Recombination</a:t>
            </a:r>
            <a:endParaRPr lang="en-US" dirty="0"/>
          </a:p>
        </p:txBody>
      </p:sp>
      <p:graphicFrame>
        <p:nvGraphicFramePr>
          <p:cNvPr id="4" name="Content Placeholder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7470955"/>
              </p:ext>
            </p:extLst>
          </p:nvPr>
        </p:nvGraphicFramePr>
        <p:xfrm>
          <a:off x="1600200" y="2057400"/>
          <a:ext cx="1600200" cy="3200400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(6)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  <a:sym typeface="Wingdings" panose="05000000000000000000" pitchFamily="2" charset="2"/>
                        </a:rPr>
                        <a:t> MOV </a:t>
                      </a: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(1)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  <a:sym typeface="Wingdings" panose="05000000000000000000" pitchFamily="2" charset="2"/>
                        </a:rPr>
                        <a:t> MOV 2</a:t>
                      </a:r>
                      <a:endParaRPr lang="en-US" dirty="0" smtClean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1</a:t>
                      </a:r>
                      <a:r>
                        <a:rPr lang="en-US" baseline="0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 2 ADD 3</a:t>
                      </a:r>
                      <a:endParaRPr lang="en-US" dirty="0" smtClean="0">
                        <a:solidFill>
                          <a:sysClr val="windowText" lastClr="00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0 3 MUL 1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0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 1 MUL 2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1 2 ADD 1</a:t>
                      </a:r>
                      <a:endParaRPr lang="en-US" dirty="0">
                        <a:solidFill>
                          <a:sysClr val="windowText" lastClr="00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1</a:t>
                      </a:r>
                      <a:r>
                        <a:rPr lang="en-US" baseline="0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 3 SUB 1</a:t>
                      </a:r>
                      <a:endParaRPr lang="en-US" dirty="0">
                        <a:solidFill>
                          <a:sysClr val="windowText" lastClr="00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00200" y="1600200"/>
            <a:ext cx="13715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  <p:graphicFrame>
        <p:nvGraphicFramePr>
          <p:cNvPr id="6" name="Content Placeholder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8728360"/>
              </p:ext>
            </p:extLst>
          </p:nvPr>
        </p:nvGraphicFramePr>
        <p:xfrm>
          <a:off x="3429000" y="2057400"/>
          <a:ext cx="1600200" cy="2743200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0</a:t>
                      </a:r>
                      <a:r>
                        <a:rPr lang="en-US" baseline="0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 MOV 1</a:t>
                      </a:r>
                      <a:endParaRPr lang="en-US" dirty="0">
                        <a:solidFill>
                          <a:sysClr val="windowText" lastClr="00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0 1 MUL 1</a:t>
                      </a:r>
                      <a:endParaRPr lang="en-US" dirty="0" smtClean="0">
                        <a:solidFill>
                          <a:sysClr val="windowText" lastClr="00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0 MOV 2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(3) MOV 3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2 3 ADD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 2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2 1 MUL 1</a:t>
                      </a:r>
                      <a:endParaRPr lang="en-US" dirty="0">
                        <a:solidFill>
                          <a:sysClr val="windowText" lastClr="00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429000" y="1600200"/>
            <a:ext cx="11429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x</a:t>
            </a:r>
            <a:r>
              <a:rPr lang="en-US" baseline="30000" dirty="0" smtClean="0">
                <a:latin typeface="Lucida Console" panose="020B0609040504020204" pitchFamily="49" charset="0"/>
              </a:rPr>
              <a:t>3</a:t>
            </a:r>
            <a:r>
              <a:rPr lang="en-US" dirty="0" smtClean="0">
                <a:latin typeface="Lucida Console" panose="020B0609040504020204" pitchFamily="49" charset="0"/>
              </a:rPr>
              <a:t>+3x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endParaRPr lang="en-US" dirty="0">
              <a:latin typeface="Lucida Console" panose="020B0609040504020204" pitchFamily="49" charset="0"/>
            </a:endParaRPr>
          </a:p>
        </p:txBody>
      </p:sp>
      <p:graphicFrame>
        <p:nvGraphicFramePr>
          <p:cNvPr id="9" name="Content Placeholder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1774880"/>
              </p:ext>
            </p:extLst>
          </p:nvPr>
        </p:nvGraphicFramePr>
        <p:xfrm>
          <a:off x="6172200" y="2057400"/>
          <a:ext cx="1600200" cy="3200400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(6)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  <a:sym typeface="Wingdings" panose="05000000000000000000" pitchFamily="2" charset="2"/>
                        </a:rPr>
                        <a:t> MOV </a:t>
                      </a: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(1)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  <a:sym typeface="Wingdings" panose="05000000000000000000" pitchFamily="2" charset="2"/>
                        </a:rPr>
                        <a:t> MOV 2</a:t>
                      </a:r>
                      <a:endParaRPr lang="en-US" dirty="0" smtClean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1</a:t>
                      </a:r>
                      <a:r>
                        <a:rPr lang="en-US" baseline="0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 2 ADD 3</a:t>
                      </a:r>
                      <a:endParaRPr lang="en-US" dirty="0" smtClean="0">
                        <a:solidFill>
                          <a:sysClr val="windowText" lastClr="00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(3) MOV 3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2 3 ADD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 2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1 2 ADD 1</a:t>
                      </a:r>
                      <a:endParaRPr lang="en-US" dirty="0">
                        <a:solidFill>
                          <a:sysClr val="windowText" lastClr="00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1</a:t>
                      </a:r>
                      <a:r>
                        <a:rPr lang="en-US" baseline="0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 3 SUB 1</a:t>
                      </a:r>
                      <a:endParaRPr lang="en-US" dirty="0">
                        <a:solidFill>
                          <a:sysClr val="windowText" lastClr="00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172201" y="1600200"/>
            <a:ext cx="4571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</a:t>
            </a:r>
            <a:endParaRPr lang="en-US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29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Linear Strengths and Weaknesses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Can easily represent existing programming languages</a:t>
            </a:r>
          </a:p>
          <a:p>
            <a:r>
              <a:rPr lang="en-US" dirty="0" smtClean="0"/>
              <a:t>Can effectively reuse results</a:t>
            </a:r>
          </a:p>
          <a:p>
            <a:r>
              <a:rPr lang="en-US" dirty="0" smtClean="0"/>
              <a:t>Extremely powerful</a:t>
            </a:r>
          </a:p>
          <a:p>
            <a:r>
              <a:rPr lang="en-US" dirty="0" smtClean="0"/>
              <a:t>Representation allows for introns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Performance is highly sensitive to number of registers</a:t>
            </a:r>
          </a:p>
          <a:p>
            <a:r>
              <a:rPr lang="en-US" dirty="0" smtClean="0"/>
              <a:t>Registers can greatly increase search space</a:t>
            </a:r>
          </a:p>
          <a:p>
            <a:r>
              <a:rPr lang="en-US" dirty="0" smtClean="0"/>
              <a:t>Somewhat low locality in genetic operators</a:t>
            </a:r>
          </a:p>
        </p:txBody>
      </p:sp>
    </p:spTree>
    <p:extLst>
      <p:ext uri="{BB962C8B-B14F-4D97-AF65-F5344CB8AC3E}">
        <p14:creationId xmlns:p14="http://schemas.microsoft.com/office/powerpoint/2010/main" val="40862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Cartesian Genetic Programming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Often used in evolving circuits</a:t>
            </a:r>
          </a:p>
          <a:p>
            <a:r>
              <a:rPr lang="en-US" dirty="0" smtClean="0"/>
              <a:t>Represents programs as directed acyclic graphs stored in a grid</a:t>
            </a:r>
          </a:p>
          <a:p>
            <a:r>
              <a:rPr lang="en-US" dirty="0" smtClean="0"/>
              <a:t>Nodes are arranged into layers, where each layer only accepts inputs from earlier layers</a:t>
            </a:r>
          </a:p>
          <a:p>
            <a:r>
              <a:rPr lang="en-US" dirty="0" smtClean="0"/>
              <a:t>Distance which nodes can accept inputs backwards can be adjusted as a parameter</a:t>
            </a:r>
          </a:p>
        </p:txBody>
      </p:sp>
    </p:spTree>
    <p:extLst>
      <p:ext uri="{BB962C8B-B14F-4D97-AF65-F5344CB8AC3E}">
        <p14:creationId xmlns:p14="http://schemas.microsoft.com/office/powerpoint/2010/main" val="164242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Cartesian Representation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698288"/>
              </p:ext>
            </p:extLst>
          </p:nvPr>
        </p:nvGraphicFramePr>
        <p:xfrm>
          <a:off x="1600200" y="1600200"/>
          <a:ext cx="3886200" cy="4480560"/>
        </p:xfrm>
        <a:graphic>
          <a:graphicData uri="http://schemas.openxmlformats.org/drawingml/2006/table">
            <a:tbl>
              <a:tblPr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&lt;I&gt;=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&lt;1&gt;=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6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&lt;2&gt;=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&lt;3&gt;=</a:t>
                      </a:r>
                    </a:p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&lt;I&gt;+&lt;I&gt;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&lt;4&gt;=</a:t>
                      </a:r>
                    </a:p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&lt;1&gt;+&lt;3&gt;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&lt;5&gt;=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&lt;1&gt;+&lt;2&gt;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&lt;6&gt;=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&lt;2&gt;*&lt;I&gt;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&lt;7&gt;=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&lt;5&gt;*&lt;6&gt;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&lt;8&gt;=</a:t>
                      </a:r>
                    </a:p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&lt;4&gt;-&lt;4&gt;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&lt;9&gt;=</a:t>
                      </a:r>
                    </a:p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&lt;6&gt;+&lt;1&gt;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&lt;10&gt;=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&lt;7&gt;*&lt;6&gt;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&lt;11&gt;=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&lt;7&gt;-&lt;5&gt;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&lt;12&gt;=</a:t>
                      </a:r>
                    </a:p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&lt;6&gt;+&lt;9&gt;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&lt;13&gt;=</a:t>
                      </a:r>
                    </a:p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&lt;7&gt;+&lt;10&gt;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&lt;14&gt;=</a:t>
                      </a:r>
                    </a:p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&lt;11&gt;*&lt;7&gt;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&lt;15&gt;=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&lt;10&gt;+&lt;9&gt;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&lt;O&gt;=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&lt;15&gt;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0" y="1600200"/>
            <a:ext cx="13715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7086600" y="1600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086600" y="2286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1</a:t>
            </a:r>
          </a:p>
        </p:txBody>
      </p:sp>
      <p:sp>
        <p:nvSpPr>
          <p:cNvPr id="8" name="Oval 7"/>
          <p:cNvSpPr/>
          <p:nvPr/>
        </p:nvSpPr>
        <p:spPr>
          <a:xfrm>
            <a:off x="6172200" y="2286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6</a:t>
            </a:r>
          </a:p>
        </p:txBody>
      </p:sp>
      <p:cxnSp>
        <p:nvCxnSpPr>
          <p:cNvPr id="10" name="Straight Connector 9"/>
          <p:cNvCxnSpPr>
            <a:stCxn id="6" idx="5"/>
            <a:endCxn id="19" idx="0"/>
          </p:cNvCxnSpPr>
          <p:nvPr/>
        </p:nvCxnSpPr>
        <p:spPr>
          <a:xfrm>
            <a:off x="7476845" y="1990445"/>
            <a:ext cx="752755" cy="9813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7086600" y="2971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</a:p>
        </p:txBody>
      </p:sp>
      <p:sp>
        <p:nvSpPr>
          <p:cNvPr id="19" name="Oval 18"/>
          <p:cNvSpPr/>
          <p:nvPr/>
        </p:nvSpPr>
        <p:spPr>
          <a:xfrm>
            <a:off x="8001000" y="2971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20" name="Oval 19"/>
          <p:cNvSpPr/>
          <p:nvPr/>
        </p:nvSpPr>
        <p:spPr>
          <a:xfrm>
            <a:off x="6172200" y="3657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21" name="Oval 20"/>
          <p:cNvSpPr/>
          <p:nvPr/>
        </p:nvSpPr>
        <p:spPr>
          <a:xfrm>
            <a:off x="6172200" y="43434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22" name="Oval 21"/>
          <p:cNvSpPr/>
          <p:nvPr/>
        </p:nvSpPr>
        <p:spPr>
          <a:xfrm>
            <a:off x="7086600" y="43434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-</a:t>
            </a:r>
          </a:p>
        </p:txBody>
      </p:sp>
      <p:sp>
        <p:nvSpPr>
          <p:cNvPr id="23" name="Oval 22"/>
          <p:cNvSpPr/>
          <p:nvPr/>
        </p:nvSpPr>
        <p:spPr>
          <a:xfrm>
            <a:off x="8001000" y="5029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</a:p>
        </p:txBody>
      </p:sp>
      <p:cxnSp>
        <p:nvCxnSpPr>
          <p:cNvPr id="26" name="Straight Connector 25"/>
          <p:cNvCxnSpPr>
            <a:stCxn id="7" idx="4"/>
            <a:endCxn id="18" idx="0"/>
          </p:cNvCxnSpPr>
          <p:nvPr/>
        </p:nvCxnSpPr>
        <p:spPr>
          <a:xfrm>
            <a:off x="7315200" y="2743200"/>
            <a:ext cx="0" cy="2286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18" idx="1"/>
            <a:endCxn id="8" idx="4"/>
          </p:cNvCxnSpPr>
          <p:nvPr/>
        </p:nvCxnSpPr>
        <p:spPr>
          <a:xfrm flipH="1" flipV="1">
            <a:off x="6400800" y="2743200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20" idx="7"/>
            <a:endCxn id="18" idx="3"/>
          </p:cNvCxnSpPr>
          <p:nvPr/>
        </p:nvCxnSpPr>
        <p:spPr>
          <a:xfrm flipV="1">
            <a:off x="6562445" y="3362045"/>
            <a:ext cx="591110" cy="36251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19" idx="3"/>
            <a:endCxn id="20" idx="6"/>
          </p:cNvCxnSpPr>
          <p:nvPr/>
        </p:nvCxnSpPr>
        <p:spPr>
          <a:xfrm flipH="1">
            <a:off x="6629400" y="3362045"/>
            <a:ext cx="1438555" cy="5241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7" idx="5"/>
            <a:endCxn id="19" idx="1"/>
          </p:cNvCxnSpPr>
          <p:nvPr/>
        </p:nvCxnSpPr>
        <p:spPr>
          <a:xfrm>
            <a:off x="7476845" y="2676245"/>
            <a:ext cx="591110" cy="36251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21" idx="0"/>
            <a:endCxn id="20" idx="4"/>
          </p:cNvCxnSpPr>
          <p:nvPr/>
        </p:nvCxnSpPr>
        <p:spPr>
          <a:xfrm flipV="1">
            <a:off x="6400800" y="4114800"/>
            <a:ext cx="0" cy="2286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19" idx="4"/>
            <a:endCxn id="21" idx="7"/>
          </p:cNvCxnSpPr>
          <p:nvPr/>
        </p:nvCxnSpPr>
        <p:spPr>
          <a:xfrm flipH="1">
            <a:off x="6562445" y="3429000"/>
            <a:ext cx="1667155" cy="9813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20" idx="5"/>
            <a:endCxn id="22" idx="1"/>
          </p:cNvCxnSpPr>
          <p:nvPr/>
        </p:nvCxnSpPr>
        <p:spPr>
          <a:xfrm>
            <a:off x="6562445" y="4047845"/>
            <a:ext cx="591110" cy="36251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18" idx="4"/>
            <a:endCxn id="22" idx="0"/>
          </p:cNvCxnSpPr>
          <p:nvPr/>
        </p:nvCxnSpPr>
        <p:spPr>
          <a:xfrm>
            <a:off x="7315200" y="3429000"/>
            <a:ext cx="0" cy="914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22" idx="5"/>
            <a:endCxn id="23" idx="1"/>
          </p:cNvCxnSpPr>
          <p:nvPr/>
        </p:nvCxnSpPr>
        <p:spPr>
          <a:xfrm>
            <a:off x="7476845" y="4733645"/>
            <a:ext cx="591110" cy="36251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21" idx="5"/>
            <a:endCxn id="23" idx="2"/>
          </p:cNvCxnSpPr>
          <p:nvPr/>
        </p:nvCxnSpPr>
        <p:spPr>
          <a:xfrm>
            <a:off x="6562445" y="4733645"/>
            <a:ext cx="1438555" cy="5241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088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Cartesian Mutation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223130"/>
              </p:ext>
            </p:extLst>
          </p:nvPr>
        </p:nvGraphicFramePr>
        <p:xfrm>
          <a:off x="1143000" y="1600200"/>
          <a:ext cx="3886200" cy="4480560"/>
        </p:xfrm>
        <a:graphic>
          <a:graphicData uri="http://schemas.openxmlformats.org/drawingml/2006/table">
            <a:tbl>
              <a:tblPr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&lt;I&gt;=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&lt;2&gt;=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&lt;3&gt;=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&lt;I&gt;+&lt;I&gt;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&lt;4&gt;=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&lt;1&gt;+&lt;3&gt;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&lt;5&gt;=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&lt;1&gt;+&lt;2&gt;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&lt;6&gt;=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&lt;2&gt;*&lt;I&gt;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&lt;7&gt;=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&lt;5&gt;*&lt;6&gt;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&lt;8&gt;=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&lt;4&gt;-&lt;4&gt;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&lt;9&gt;=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&lt;6&gt;+&lt;1&gt;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&lt;10&gt;=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&lt;7&gt;*&lt;6&gt;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&lt;11&gt;=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&lt;7&gt;-&lt;5&gt;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&lt;12&gt;=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&lt;6&gt;+&lt;9&gt;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&lt;13&gt;=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&lt;7&gt;+&lt;10&gt;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&lt;14&gt;=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&lt;11&gt;*&lt;7&gt;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&lt;15&gt;=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&lt;10&gt;+&lt;9&gt;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&lt;O&gt;=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&lt;15&gt;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242641"/>
              </p:ext>
            </p:extLst>
          </p:nvPr>
        </p:nvGraphicFramePr>
        <p:xfrm>
          <a:off x="5257800" y="1600200"/>
          <a:ext cx="3886200" cy="4480560"/>
        </p:xfrm>
        <a:graphic>
          <a:graphicData uri="http://schemas.openxmlformats.org/drawingml/2006/table">
            <a:tbl>
              <a:tblPr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&lt;I&gt;=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&lt;1&gt;=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6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&lt;2&gt;=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&lt;3&gt;=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&lt;I&gt;+&lt;I&gt;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&lt;4&gt;=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&lt;1&gt;+&lt;3&gt;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&lt;5&gt;=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&lt;1&gt;+&lt;2&gt;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&lt;6&gt;=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&lt;2&gt;*&lt;I&gt;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&lt;7&gt;=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&lt;5&gt;*&lt;6&gt;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&lt;8&gt;=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&lt;4&gt;-&lt;4&gt;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&lt;9&gt;=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&lt;6&gt;+&lt;1&gt;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&lt;10&gt;=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&lt;7&gt;*&lt;6&gt;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&lt;11&gt;=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&lt;7&gt;-&lt;5&gt;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&lt;12&gt;=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&lt;6&gt;+&lt;9&gt;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&lt;13&gt;=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&lt;7&gt;+&lt;10&gt;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&lt;14&gt;=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&lt;11&gt;*&lt;7&gt;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&lt;15&gt;=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&lt;10&gt;+&lt;9&gt;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&lt;O&gt;=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&lt;12&gt;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14600" y="1143000"/>
            <a:ext cx="13715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0" y="1143000"/>
            <a:ext cx="6857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endParaRPr lang="en-US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62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Cartesian Strengths and Weaknesses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Allows reuse of results</a:t>
            </a:r>
          </a:p>
          <a:p>
            <a:r>
              <a:rPr lang="en-US" dirty="0" smtClean="0"/>
              <a:t>Has a large population of introns</a:t>
            </a:r>
          </a:p>
          <a:p>
            <a:r>
              <a:rPr lang="en-US" dirty="0" smtClean="0"/>
              <a:t>Easily converted to a tree</a:t>
            </a:r>
          </a:p>
          <a:p>
            <a:r>
              <a:rPr lang="en-US" dirty="0" smtClean="0"/>
              <a:t>No need for bloat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Hard limit on program size which needs to be tuned</a:t>
            </a:r>
          </a:p>
          <a:p>
            <a:r>
              <a:rPr lang="en-US" dirty="0" smtClean="0"/>
              <a:t>Recombination operator has low locality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73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</a:p>
          <a:p>
            <a:r>
              <a:rPr lang="en-US" dirty="0" smtClean="0"/>
              <a:t>Summary of GP Flavors</a:t>
            </a:r>
          </a:p>
          <a:p>
            <a:r>
              <a:rPr lang="en-US" dirty="0" smtClean="0"/>
              <a:t>Experimental Setup</a:t>
            </a:r>
          </a:p>
          <a:p>
            <a:r>
              <a:rPr lang="en-US" dirty="0" smtClean="0"/>
              <a:t>Results</a:t>
            </a:r>
          </a:p>
          <a:p>
            <a:r>
              <a:rPr lang="en-US" dirty="0" smtClean="0"/>
              <a:t>Conclusions</a:t>
            </a:r>
          </a:p>
          <a:p>
            <a:r>
              <a:rPr lang="en-US" dirty="0" smtClean="0"/>
              <a:t>Future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623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Canonical CGP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recombination</a:t>
            </a:r>
          </a:p>
          <a:p>
            <a:r>
              <a:rPr lang="en-US" dirty="0" smtClean="0"/>
              <a:t>Uses a 1+</a:t>
            </a:r>
            <a:r>
              <a:rPr lang="el-GR" dirty="0" smtClean="0"/>
              <a:t>λ</a:t>
            </a:r>
            <a:r>
              <a:rPr lang="en-US" dirty="0" smtClean="0"/>
              <a:t> evolutionary strategy, with </a:t>
            </a:r>
            <a:r>
              <a:rPr lang="el-GR" dirty="0" smtClean="0"/>
              <a:t>λ</a:t>
            </a:r>
            <a:r>
              <a:rPr lang="en-US" dirty="0" smtClean="0"/>
              <a:t> as low as 4</a:t>
            </a:r>
          </a:p>
          <a:p>
            <a:r>
              <a:rPr lang="en-US" dirty="0" smtClean="0"/>
              <a:t>Neutral mutations are allowed to accumulate, to allow evolution of introns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28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Grammatical 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Individuals are represented as a list of expansions for a grammar designed for the application</a:t>
            </a:r>
          </a:p>
          <a:p>
            <a:r>
              <a:rPr lang="en-US" dirty="0" smtClean="0"/>
              <a:t>Allows for fine-tuning of the search space if characteristics of the desired programs are known</a:t>
            </a:r>
          </a:p>
          <a:p>
            <a:r>
              <a:rPr lang="en-US" dirty="0" smtClean="0"/>
              <a:t>Need a method of handling incomplete sequences of expansions</a:t>
            </a:r>
          </a:p>
        </p:txBody>
      </p:sp>
    </p:spTree>
    <p:extLst>
      <p:ext uri="{BB962C8B-B14F-4D97-AF65-F5344CB8AC3E}">
        <p14:creationId xmlns:p14="http://schemas.microsoft.com/office/powerpoint/2010/main" val="29542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Grammatical Representation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352914"/>
              </p:ext>
            </p:extLst>
          </p:nvPr>
        </p:nvGraphicFramePr>
        <p:xfrm>
          <a:off x="1828800" y="4343400"/>
          <a:ext cx="3000378" cy="1828800"/>
        </p:xfrm>
        <a:graphic>
          <a:graphicData uri="http://schemas.openxmlformats.org/drawingml/2006/table">
            <a:tbl>
              <a:tblPr/>
              <a:tblGrid>
                <a:gridCol w="1500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1. E -&gt; T</a:t>
                      </a:r>
                      <a:endParaRPr lang="en-US" dirty="0"/>
                    </a:p>
                  </a:txBody>
                  <a:tcPr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 E -&gt; NT</a:t>
                      </a:r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1. T -&gt; x</a:t>
                      </a:r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 T -&gt; #</a:t>
                      </a:r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1. NT -&gt; (E+E)</a:t>
                      </a:r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2. NT -&gt; (E-E)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3. NT -&gt; (E*E)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4. NT -&gt; (E/E)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n.</a:t>
                      </a:r>
                      <a:r>
                        <a:rPr lang="en-US" baseline="0" dirty="0" smtClean="0"/>
                        <a:t> # -&gt; n</a:t>
                      </a:r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828800" y="2057400"/>
            <a:ext cx="244490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((((x*7)*x)+(x*7))-(6+1))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828800" y="1600200"/>
            <a:ext cx="54863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2,2,2,1,2,3,2,3,1,1,1,2,7,1,1,2,3,1,1,1,2,7,2,1,1,2,6,1,2,1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828800" y="2514600"/>
            <a:ext cx="13715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15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Grammatical Mutation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0361292"/>
              </p:ext>
            </p:extLst>
          </p:nvPr>
        </p:nvGraphicFramePr>
        <p:xfrm>
          <a:off x="1828800" y="4343400"/>
          <a:ext cx="3000378" cy="1828800"/>
        </p:xfrm>
        <a:graphic>
          <a:graphicData uri="http://schemas.openxmlformats.org/drawingml/2006/table">
            <a:tbl>
              <a:tblPr/>
              <a:tblGrid>
                <a:gridCol w="1500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1. E -&gt; T</a:t>
                      </a:r>
                      <a:endParaRPr lang="en-US" dirty="0"/>
                    </a:p>
                  </a:txBody>
                  <a:tcPr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 E -&gt; NT</a:t>
                      </a:r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1. T -&gt; x</a:t>
                      </a:r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 T -&gt; #</a:t>
                      </a:r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1. NT -&gt; (E+E)</a:t>
                      </a:r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2. NT -&gt; (E-E)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3. NT -&gt; (E*E)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4. NT -&gt; (E/E)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n.</a:t>
                      </a:r>
                      <a:r>
                        <a:rPr lang="en-US" baseline="0" dirty="0" smtClean="0"/>
                        <a:t> # -&gt; n</a:t>
                      </a:r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28800" y="2057400"/>
            <a:ext cx="244490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((((x*7)*x)+(x*7))-(6+1))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828800" y="1600200"/>
            <a:ext cx="54863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2,2,</a:t>
            </a:r>
            <a:r>
              <a:rPr lang="en-US" dirty="0" smtClean="0">
                <a:solidFill>
                  <a:srgbClr val="FF0000"/>
                </a:solidFill>
              </a:rPr>
              <a:t>2,1</a:t>
            </a:r>
            <a:r>
              <a:rPr lang="en-US" dirty="0" smtClean="0"/>
              <a:t>,2,3,2,3,1,1,1,2,7,1,1,2,3,1,1,1,2,7,2,1,1,2,6,1,2,1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828800" y="2514600"/>
            <a:ext cx="13715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28800" y="3429000"/>
            <a:ext cx="612668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(x-3)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828800" y="2971800"/>
            <a:ext cx="571500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2,2,</a:t>
            </a:r>
            <a:r>
              <a:rPr lang="en-US" dirty="0" smtClean="0">
                <a:solidFill>
                  <a:srgbClr val="FF0000"/>
                </a:solidFill>
              </a:rPr>
              <a:t>1,1,1</a:t>
            </a:r>
            <a:r>
              <a:rPr lang="en-US" dirty="0" smtClean="0"/>
              <a:t>,2,3,</a:t>
            </a:r>
            <a:r>
              <a:rPr lang="en-US" dirty="0" smtClean="0">
                <a:solidFill>
                  <a:srgbClr val="FF0000"/>
                </a:solidFill>
              </a:rPr>
              <a:t>2,3,1,1,1,2,7,1,1,2,3,1,1,1,2,7,2,1,1,2,6,1,2,1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28801" y="3886200"/>
            <a:ext cx="68580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x</a:t>
            </a:r>
            <a:r>
              <a:rPr lang="en-US" dirty="0" smtClean="0">
                <a:latin typeface="Lucida Console" panose="020B0609040504020204" pitchFamily="49" charset="0"/>
              </a:rPr>
              <a:t>-3</a:t>
            </a:r>
            <a:endParaRPr lang="en-US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95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Grammatical Strengths and Weaknesses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Extremely powerful ability to fine-tune the search space</a:t>
            </a:r>
          </a:p>
          <a:p>
            <a:r>
              <a:rPr lang="en-US" dirty="0" smtClean="0"/>
              <a:t>Implementation of typed GP is simple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Extremely poor locality from genetic operators</a:t>
            </a:r>
          </a:p>
          <a:p>
            <a:r>
              <a:rPr lang="en-US" dirty="0" smtClean="0"/>
              <a:t>Genetic information means very little if any changes are made to preceding elements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84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Genetic Programming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Individuals are represented as a list of instructions</a:t>
            </a:r>
          </a:p>
          <a:p>
            <a:r>
              <a:rPr lang="en-US" dirty="0" smtClean="0"/>
              <a:t>Instructions pull inputs from and push outputs to a stack</a:t>
            </a:r>
          </a:p>
          <a:p>
            <a:r>
              <a:rPr lang="en-US" dirty="0" smtClean="0"/>
              <a:t>Program inputs are pushed to the stack and outputs are expected to be on the stack by the end</a:t>
            </a:r>
          </a:p>
          <a:p>
            <a:r>
              <a:rPr lang="en-US" dirty="0" smtClean="0"/>
              <a:t>Mostly identical search space to tree GP</a:t>
            </a:r>
          </a:p>
        </p:txBody>
      </p:sp>
    </p:spTree>
    <p:extLst>
      <p:ext uri="{BB962C8B-B14F-4D97-AF65-F5344CB8AC3E}">
        <p14:creationId xmlns:p14="http://schemas.microsoft.com/office/powerpoint/2010/main" val="384231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Representation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7086600" y="2743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-</a:t>
            </a:r>
          </a:p>
        </p:txBody>
      </p:sp>
      <p:sp>
        <p:nvSpPr>
          <p:cNvPr id="5" name="Oval 4"/>
          <p:cNvSpPr/>
          <p:nvPr/>
        </p:nvSpPr>
        <p:spPr>
          <a:xfrm>
            <a:off x="80010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61722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</a:p>
        </p:txBody>
      </p:sp>
      <p:sp>
        <p:nvSpPr>
          <p:cNvPr id="7" name="Oval 6"/>
          <p:cNvSpPr/>
          <p:nvPr/>
        </p:nvSpPr>
        <p:spPr>
          <a:xfrm>
            <a:off x="57150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8" name="Oval 7"/>
          <p:cNvSpPr/>
          <p:nvPr/>
        </p:nvSpPr>
        <p:spPr>
          <a:xfrm>
            <a:off x="66294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9" name="Oval 8"/>
          <p:cNvSpPr/>
          <p:nvPr/>
        </p:nvSpPr>
        <p:spPr>
          <a:xfrm>
            <a:off x="75438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6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4582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1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4864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9436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64008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68580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7</a:t>
            </a:r>
          </a:p>
        </p:txBody>
      </p:sp>
      <p:cxnSp>
        <p:nvCxnSpPr>
          <p:cNvPr id="17" name="Straight Connector 16"/>
          <p:cNvCxnSpPr>
            <a:stCxn id="4" idx="3"/>
            <a:endCxn id="6" idx="0"/>
          </p:cNvCxnSpPr>
          <p:nvPr/>
        </p:nvCxnSpPr>
        <p:spPr>
          <a:xfrm flipH="1">
            <a:off x="6400800" y="31334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4" idx="5"/>
            <a:endCxn id="5" idx="0"/>
          </p:cNvCxnSpPr>
          <p:nvPr/>
        </p:nvCxnSpPr>
        <p:spPr>
          <a:xfrm>
            <a:off x="7476845" y="31334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3"/>
            <a:endCxn id="7" idx="0"/>
          </p:cNvCxnSpPr>
          <p:nvPr/>
        </p:nvCxnSpPr>
        <p:spPr>
          <a:xfrm flipH="1">
            <a:off x="5943600" y="38192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8" idx="0"/>
            <a:endCxn id="6" idx="5"/>
          </p:cNvCxnSpPr>
          <p:nvPr/>
        </p:nvCxnSpPr>
        <p:spPr>
          <a:xfrm flipH="1" flipV="1">
            <a:off x="6562445" y="38192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1" idx="0"/>
            <a:endCxn id="7" idx="3"/>
          </p:cNvCxnSpPr>
          <p:nvPr/>
        </p:nvCxnSpPr>
        <p:spPr>
          <a:xfrm flipV="1">
            <a:off x="5715000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7" idx="5"/>
            <a:endCxn id="14" idx="0"/>
          </p:cNvCxnSpPr>
          <p:nvPr/>
        </p:nvCxnSpPr>
        <p:spPr>
          <a:xfrm>
            <a:off x="6105245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5" idx="0"/>
            <a:endCxn id="8" idx="3"/>
          </p:cNvCxnSpPr>
          <p:nvPr/>
        </p:nvCxnSpPr>
        <p:spPr>
          <a:xfrm flipV="1">
            <a:off x="6629400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6" idx="0"/>
            <a:endCxn id="8" idx="5"/>
          </p:cNvCxnSpPr>
          <p:nvPr/>
        </p:nvCxnSpPr>
        <p:spPr>
          <a:xfrm flipH="1" flipV="1">
            <a:off x="7019645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9" idx="0"/>
            <a:endCxn id="5" idx="3"/>
          </p:cNvCxnSpPr>
          <p:nvPr/>
        </p:nvCxnSpPr>
        <p:spPr>
          <a:xfrm flipV="1">
            <a:off x="7772400" y="38192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5" idx="5"/>
            <a:endCxn id="10" idx="0"/>
          </p:cNvCxnSpPr>
          <p:nvPr/>
        </p:nvCxnSpPr>
        <p:spPr>
          <a:xfrm>
            <a:off x="8391245" y="38192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5257800" y="54864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</a:p>
        </p:txBody>
      </p:sp>
      <p:sp>
        <p:nvSpPr>
          <p:cNvPr id="28" name="Oval 27"/>
          <p:cNvSpPr/>
          <p:nvPr/>
        </p:nvSpPr>
        <p:spPr>
          <a:xfrm>
            <a:off x="5715000" y="54864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7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29" name="Straight Connector 28"/>
          <p:cNvCxnSpPr>
            <a:stCxn id="11" idx="5"/>
            <a:endCxn id="28" idx="0"/>
          </p:cNvCxnSpPr>
          <p:nvPr/>
        </p:nvCxnSpPr>
        <p:spPr>
          <a:xfrm>
            <a:off x="5876645" y="51908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1" idx="3"/>
            <a:endCxn id="27" idx="0"/>
          </p:cNvCxnSpPr>
          <p:nvPr/>
        </p:nvCxnSpPr>
        <p:spPr>
          <a:xfrm flipH="1">
            <a:off x="5486400" y="51908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629400" y="2286000"/>
            <a:ext cx="137160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  <p:graphicFrame>
        <p:nvGraphicFramePr>
          <p:cNvPr id="32" name="Content Placeholder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7333032"/>
              </p:ext>
            </p:extLst>
          </p:nvPr>
        </p:nvGraphicFramePr>
        <p:xfrm>
          <a:off x="1600200" y="1600200"/>
          <a:ext cx="1371600" cy="4754880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92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PUSH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PUSH 7</a:t>
                      </a:r>
                      <a:endParaRPr lang="en-US" dirty="0" smtClean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MUL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PUSH X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MUL</a:t>
                      </a:r>
                      <a:endParaRPr lang="en-US" baseline="0" dirty="0" smtClean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PUSH X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PUSH 7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MUL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ADD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PUSH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 6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PUSH 1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ADD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SUB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1600200" y="1143000"/>
            <a:ext cx="13715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28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Stack Strengths and Weaknesses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Extremely similar search space and execution to tree GP</a:t>
            </a:r>
          </a:p>
          <a:p>
            <a:r>
              <a:rPr lang="en-US" dirty="0" smtClean="0"/>
              <a:t>Allows for introns</a:t>
            </a:r>
          </a:p>
          <a:p>
            <a:r>
              <a:rPr lang="en-US" dirty="0" smtClean="0"/>
              <a:t>Easily modified to work with multiple data types (</a:t>
            </a:r>
            <a:r>
              <a:rPr lang="en-US" dirty="0" err="1" smtClean="0"/>
              <a:t>PushGP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Somewhat low locality in genetic operators</a:t>
            </a:r>
          </a:p>
          <a:p>
            <a:r>
              <a:rPr lang="en-US" dirty="0" smtClean="0"/>
              <a:t>Does not reuse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98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Description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Implement these five GP types as hyper-heuristics for black-box search algorithms for the 3-SAT problem</a:t>
            </a:r>
          </a:p>
          <a:p>
            <a:r>
              <a:rPr lang="en-US" dirty="0" smtClean="0"/>
              <a:t>Base hyper-heuristic fitness on the fitness of the best search algorithm generated at solving the 3-SAT problem</a:t>
            </a:r>
          </a:p>
          <a:p>
            <a:r>
              <a:rPr lang="en-US" dirty="0" smtClean="0"/>
              <a:t>Compare relative effectiveness of each GP type as a hyper-heuristic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28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 Individual 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Search algorithms are represented as an iterative algorithm that passes one or more set of variable assignments to the next iteration</a:t>
            </a:r>
          </a:p>
          <a:p>
            <a:r>
              <a:rPr lang="en-US" dirty="0" smtClean="0"/>
              <a:t>Genetic program represents a single program iteration</a:t>
            </a:r>
          </a:p>
          <a:p>
            <a:r>
              <a:rPr lang="en-US" dirty="0" smtClean="0"/>
              <a:t>Algorithm runs starting with a random initial population of solutions for 30 seconds</a:t>
            </a:r>
          </a:p>
          <a:p>
            <a:r>
              <a:rPr lang="en-US" dirty="0" smtClean="0"/>
              <a:t>Fitness is the number of clauses satisfied by the best solution in the final population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60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2814" y="1600201"/>
            <a:ext cx="7368786" cy="4525963"/>
          </a:xfrm>
        </p:spPr>
        <p:txBody>
          <a:bodyPr/>
          <a:lstStyle/>
          <a:p>
            <a:r>
              <a:rPr lang="en-US" dirty="0" smtClean="0"/>
              <a:t>Hyper-heuristics typically use GP</a:t>
            </a:r>
          </a:p>
          <a:p>
            <a:r>
              <a:rPr lang="en-US" dirty="0" smtClean="0"/>
              <a:t>Mostly traditional </a:t>
            </a:r>
            <a:r>
              <a:rPr lang="en-US" dirty="0" err="1" smtClean="0"/>
              <a:t>Koza</a:t>
            </a:r>
            <a:r>
              <a:rPr lang="en-US" dirty="0" smtClean="0"/>
              <a:t> style tree GP</a:t>
            </a:r>
          </a:p>
          <a:p>
            <a:r>
              <a:rPr lang="en-US" dirty="0" smtClean="0"/>
              <a:t>Some work on using CGP and GE</a:t>
            </a:r>
          </a:p>
          <a:p>
            <a:r>
              <a:rPr lang="en-US" b="1" dirty="0" smtClean="0"/>
              <a:t>Our hypothesis is that the choice of GP flavor will have a significant impact on hyper-heuristic performance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3410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3-SAT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 subset of the Boolean </a:t>
            </a:r>
            <a:r>
              <a:rPr lang="en-US" dirty="0" err="1" smtClean="0"/>
              <a:t>Satisfiability</a:t>
            </a:r>
            <a:r>
              <a:rPr lang="en-US" dirty="0" smtClean="0"/>
              <a:t> Problem (SAT)</a:t>
            </a:r>
          </a:p>
          <a:p>
            <a:r>
              <a:rPr lang="en-US" dirty="0" smtClean="0"/>
              <a:t>The goal is to select values for </a:t>
            </a:r>
            <a:r>
              <a:rPr lang="en-US" dirty="0" err="1" smtClean="0"/>
              <a:t>boolean</a:t>
            </a:r>
            <a:r>
              <a:rPr lang="en-US" dirty="0" smtClean="0"/>
              <a:t> variables such that a given </a:t>
            </a:r>
            <a:r>
              <a:rPr lang="en-US" dirty="0" err="1" smtClean="0"/>
              <a:t>boolean</a:t>
            </a:r>
            <a:r>
              <a:rPr lang="en-US" dirty="0" smtClean="0"/>
              <a:t> equation evaluates as true (is satisfied)</a:t>
            </a:r>
          </a:p>
          <a:p>
            <a:r>
              <a:rPr lang="en-US" dirty="0" smtClean="0"/>
              <a:t>Boolean equations are in 3-conjunctive normal form</a:t>
            </a:r>
          </a:p>
          <a:p>
            <a:r>
              <a:rPr lang="en-US" dirty="0" smtClean="0"/>
              <a:t>Example:</a:t>
            </a:r>
          </a:p>
          <a:p>
            <a:pPr lvl="1"/>
            <a:r>
              <a:rPr lang="en-US" dirty="0" smtClean="0"/>
              <a:t>(A ∨ B ∨ C) ∧ (¬A ∨ ¬C ∨ D) ∧ (¬B ∨ C V ¬D)</a:t>
            </a:r>
          </a:p>
          <a:p>
            <a:pPr lvl="1"/>
            <a:r>
              <a:rPr lang="en-US" dirty="0" smtClean="0"/>
              <a:t>Satisfied by ¬A, B, C, ¬D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9551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Generate an initial population of 20 individuals</a:t>
            </a:r>
          </a:p>
          <a:p>
            <a:r>
              <a:rPr lang="en-US" dirty="0" smtClean="0"/>
              <a:t>For each individual, run its algorithm three times on three training problems for ten seconds each and get an average fitness</a:t>
            </a:r>
          </a:p>
          <a:p>
            <a:r>
              <a:rPr lang="en-US" dirty="0" smtClean="0"/>
              <a:t>Produce the next generation 70% through recombination, 20% through mutation, and 10% through elitism</a:t>
            </a:r>
          </a:p>
          <a:p>
            <a:r>
              <a:rPr lang="en-US" dirty="0" smtClean="0"/>
              <a:t>After 40 generations, test the final generation of individuals on a test set of 8 problems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8109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Genetic Programming Nodes Used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Last population, Random population</a:t>
            </a:r>
          </a:p>
          <a:p>
            <a:r>
              <a:rPr lang="en-US" dirty="0" smtClean="0"/>
              <a:t>Tournament selection, Fitness proportional selection, Truncation selection, Random selection</a:t>
            </a:r>
          </a:p>
          <a:p>
            <a:r>
              <a:rPr lang="en-US" dirty="0" smtClean="0"/>
              <a:t>Bitwise mutation, Greedy flip, Quick greedy flip, Stepwise adaption of weights, Novelty</a:t>
            </a:r>
          </a:p>
          <a:p>
            <a:r>
              <a:rPr lang="en-US" dirty="0" smtClean="0"/>
              <a:t>Union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7120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Mutation Nodes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Stepwise adaption of weights:</a:t>
            </a:r>
          </a:p>
          <a:p>
            <a:pPr lvl="1"/>
            <a:r>
              <a:rPr lang="en-US" dirty="0" smtClean="0"/>
              <a:t>Store a counter of for how many iterations of SAW each clause has been unsatisfied</a:t>
            </a:r>
          </a:p>
          <a:p>
            <a:pPr lvl="1"/>
            <a:r>
              <a:rPr lang="en-US" dirty="0" smtClean="0"/>
              <a:t>Select the clause that has been unsatisfied for the longest time, and flip a random variable used in it</a:t>
            </a:r>
          </a:p>
          <a:p>
            <a:r>
              <a:rPr lang="en-US" dirty="0" smtClean="0"/>
              <a:t>Novelty: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4629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0446562"/>
              </p:ext>
            </p:extLst>
          </p:nvPr>
        </p:nvGraphicFramePr>
        <p:xfrm>
          <a:off x="1622425" y="1600200"/>
          <a:ext cx="7064375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0120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35</a:t>
            </a:fld>
            <a:endParaRPr lang="en-US"/>
          </a:p>
        </p:txBody>
      </p:sp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5204815"/>
              </p:ext>
            </p:extLst>
          </p:nvPr>
        </p:nvGraphicFramePr>
        <p:xfrm>
          <a:off x="1622425" y="1600200"/>
          <a:ext cx="7068313" cy="4526280"/>
        </p:xfrm>
        <a:graphic>
          <a:graphicData uri="http://schemas.openxmlformats.org/drawingml/2006/table">
            <a:tbl>
              <a:tblPr/>
              <a:tblGrid>
                <a:gridCol w="1009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97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9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7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7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97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97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05256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Tree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Linear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Car-</a:t>
                      </a:r>
                      <a:r>
                        <a:rPr lang="en-US" dirty="0" err="1" smtClean="0"/>
                        <a:t>tesian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Gram-</a:t>
                      </a:r>
                      <a:r>
                        <a:rPr lang="en-US" dirty="0" err="1" smtClean="0"/>
                        <a:t>matical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Stack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Random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525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Training Set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1995.8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1980.9 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1991.0 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1980.0 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1996.7 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n/a</a:t>
                      </a:r>
                      <a:endParaRPr lang="en-US" dirty="0" smtClean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525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Std. Dev.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(6.81)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(29.01)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(9.50)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(41.20)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(3.91)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n/a</a:t>
                      </a:r>
                      <a:endParaRPr lang="en-US" dirty="0" smtClean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525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Test Set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1987.9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1962.4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1969.4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1928.1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1985.5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1750.2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525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Std. Dev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(14.78)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(43.43)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(23.84)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(65.03)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(5.33)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(4.80)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458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6" t="24213" r="20899" b="13945"/>
          <a:stretch/>
        </p:blipFill>
        <p:spPr bwMode="auto">
          <a:xfrm>
            <a:off x="2040796" y="1600200"/>
            <a:ext cx="622763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199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Generated algorithms mostly performed comparably well on training and test problems</a:t>
            </a:r>
          </a:p>
          <a:p>
            <a:r>
              <a:rPr lang="en-US" dirty="0" smtClean="0"/>
              <a:t>Tree and stack GP perform similarly well on this problem, as do linear and Cartesian GP</a:t>
            </a:r>
          </a:p>
          <a:p>
            <a:r>
              <a:rPr lang="en-US" dirty="0" smtClean="0"/>
              <a:t>Tree and stack GP perform significantly better on this problem than linear and Cartesian GP, which perform significantly better than grammatical evolution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94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choice of GP type makes a significant difference in the performance of the hyper-heuristic</a:t>
            </a:r>
          </a:p>
          <a:p>
            <a:r>
              <a:rPr lang="en-US" dirty="0" smtClean="0"/>
              <a:t>Stack GP performs similarly to and creates similar programs to tree GP and could be a good alternative</a:t>
            </a:r>
          </a:p>
          <a:p>
            <a:r>
              <a:rPr lang="en-US" dirty="0" smtClean="0"/>
              <a:t>The size of the search space appears to be a major factor in the performance of the hyper-heuristic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75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Running experiments for a wide variety of problems beyond SAT to determine more general characteristics of these GP types</a:t>
            </a:r>
          </a:p>
          <a:p>
            <a:r>
              <a:rPr lang="en-US" dirty="0" smtClean="0"/>
              <a:t>Testing GP types with common specializations and improvements beyond their basic formulation</a:t>
            </a:r>
          </a:p>
          <a:p>
            <a:r>
              <a:rPr lang="en-US" dirty="0" smtClean="0"/>
              <a:t>Comparing performance against existing SAT solvers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14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Hyper-Heuristics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 field of study which aims to automate the creation of specialized algorithms</a:t>
            </a:r>
          </a:p>
          <a:p>
            <a:r>
              <a:rPr lang="en-US" dirty="0" smtClean="0"/>
              <a:t>A specialized algorithm designed for a subset of a problem can be more effective than general algorithms for that problem</a:t>
            </a:r>
          </a:p>
          <a:p>
            <a:r>
              <a:rPr lang="en-US" dirty="0" smtClean="0"/>
              <a:t>Hyper-heuristics use various AI techniques to create these algorithms, but most often use genetic programming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37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Genetic Programming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 form of evolutionary algorithm designed to automate the creation of “programs”</a:t>
            </a:r>
          </a:p>
          <a:p>
            <a:r>
              <a:rPr lang="en-US" dirty="0" smtClean="0"/>
              <a:t>Applications include the design of equations (symbolic regression), electronic circuits, and computer algorithms</a:t>
            </a:r>
          </a:p>
          <a:p>
            <a:r>
              <a:rPr lang="en-US" dirty="0" smtClean="0"/>
              <a:t>Evolution attempts to find useful ways to combine primitive program nodes to meet a desired result</a:t>
            </a:r>
          </a:p>
          <a:p>
            <a:r>
              <a:rPr lang="en-US" dirty="0" smtClean="0"/>
              <a:t>Comes in many variants which represent the program in different ways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562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 Genetic Programming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popular form of genetic programming</a:t>
            </a:r>
          </a:p>
          <a:p>
            <a:r>
              <a:rPr lang="en-US" dirty="0" smtClean="0"/>
              <a:t>Programs are represented by a tree</a:t>
            </a:r>
          </a:p>
          <a:p>
            <a:r>
              <a:rPr lang="en-US" dirty="0" smtClean="0"/>
              <a:t>Inputs to nodes are represented by their children</a:t>
            </a:r>
          </a:p>
          <a:p>
            <a:r>
              <a:rPr lang="en-US" dirty="0" smtClean="0"/>
              <a:t>The value of the root node is the program’s return value</a:t>
            </a:r>
          </a:p>
        </p:txBody>
      </p:sp>
    </p:spTree>
    <p:extLst>
      <p:ext uri="{BB962C8B-B14F-4D97-AF65-F5344CB8AC3E}">
        <p14:creationId xmlns:p14="http://schemas.microsoft.com/office/powerpoint/2010/main" val="413211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 Representation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200400" y="20574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-</a:t>
            </a:r>
          </a:p>
        </p:txBody>
      </p:sp>
      <p:sp>
        <p:nvSpPr>
          <p:cNvPr id="5" name="Oval 4"/>
          <p:cNvSpPr/>
          <p:nvPr/>
        </p:nvSpPr>
        <p:spPr>
          <a:xfrm>
            <a:off x="4114800" y="2743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286000" y="2743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</a:p>
        </p:txBody>
      </p:sp>
      <p:sp>
        <p:nvSpPr>
          <p:cNvPr id="7" name="Oval 6"/>
          <p:cNvSpPr/>
          <p:nvPr/>
        </p:nvSpPr>
        <p:spPr>
          <a:xfrm>
            <a:off x="18288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8" name="Oval 7"/>
          <p:cNvSpPr/>
          <p:nvPr/>
        </p:nvSpPr>
        <p:spPr>
          <a:xfrm>
            <a:off x="27432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9" name="Oval 8"/>
          <p:cNvSpPr/>
          <p:nvPr/>
        </p:nvSpPr>
        <p:spPr>
          <a:xfrm>
            <a:off x="36576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6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5720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1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6002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0574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5146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9718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7</a:t>
            </a:r>
          </a:p>
        </p:txBody>
      </p:sp>
      <p:cxnSp>
        <p:nvCxnSpPr>
          <p:cNvPr id="17" name="Straight Connector 16"/>
          <p:cNvCxnSpPr>
            <a:stCxn id="4" idx="3"/>
            <a:endCxn id="6" idx="0"/>
          </p:cNvCxnSpPr>
          <p:nvPr/>
        </p:nvCxnSpPr>
        <p:spPr>
          <a:xfrm flipH="1">
            <a:off x="2514600" y="24476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4" idx="5"/>
            <a:endCxn id="5" idx="0"/>
          </p:cNvCxnSpPr>
          <p:nvPr/>
        </p:nvCxnSpPr>
        <p:spPr>
          <a:xfrm>
            <a:off x="3590645" y="24476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3"/>
            <a:endCxn id="7" idx="0"/>
          </p:cNvCxnSpPr>
          <p:nvPr/>
        </p:nvCxnSpPr>
        <p:spPr>
          <a:xfrm flipH="1">
            <a:off x="2057400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8" idx="0"/>
            <a:endCxn id="6" idx="5"/>
          </p:cNvCxnSpPr>
          <p:nvPr/>
        </p:nvCxnSpPr>
        <p:spPr>
          <a:xfrm flipH="1" flipV="1">
            <a:off x="2676245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1" idx="0"/>
            <a:endCxn id="7" idx="3"/>
          </p:cNvCxnSpPr>
          <p:nvPr/>
        </p:nvCxnSpPr>
        <p:spPr>
          <a:xfrm flipV="1">
            <a:off x="1828800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7" idx="5"/>
            <a:endCxn id="14" idx="0"/>
          </p:cNvCxnSpPr>
          <p:nvPr/>
        </p:nvCxnSpPr>
        <p:spPr>
          <a:xfrm>
            <a:off x="2219045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5" idx="0"/>
            <a:endCxn id="8" idx="3"/>
          </p:cNvCxnSpPr>
          <p:nvPr/>
        </p:nvCxnSpPr>
        <p:spPr>
          <a:xfrm flipV="1">
            <a:off x="2743200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6" idx="0"/>
            <a:endCxn id="8" idx="5"/>
          </p:cNvCxnSpPr>
          <p:nvPr/>
        </p:nvCxnSpPr>
        <p:spPr>
          <a:xfrm flipH="1" flipV="1">
            <a:off x="3133445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9" idx="0"/>
            <a:endCxn id="5" idx="3"/>
          </p:cNvCxnSpPr>
          <p:nvPr/>
        </p:nvCxnSpPr>
        <p:spPr>
          <a:xfrm flipV="1">
            <a:off x="3886200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5" idx="5"/>
            <a:endCxn id="10" idx="0"/>
          </p:cNvCxnSpPr>
          <p:nvPr/>
        </p:nvCxnSpPr>
        <p:spPr>
          <a:xfrm>
            <a:off x="4505045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13716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</a:p>
        </p:txBody>
      </p:sp>
      <p:sp>
        <p:nvSpPr>
          <p:cNvPr id="28" name="Oval 27"/>
          <p:cNvSpPr/>
          <p:nvPr/>
        </p:nvSpPr>
        <p:spPr>
          <a:xfrm>
            <a:off x="18288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7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29" name="Straight Connector 28"/>
          <p:cNvCxnSpPr>
            <a:stCxn id="11" idx="5"/>
            <a:endCxn id="28" idx="0"/>
          </p:cNvCxnSpPr>
          <p:nvPr/>
        </p:nvCxnSpPr>
        <p:spPr>
          <a:xfrm>
            <a:off x="1990445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1" idx="3"/>
            <a:endCxn id="27" idx="0"/>
          </p:cNvCxnSpPr>
          <p:nvPr/>
        </p:nvCxnSpPr>
        <p:spPr>
          <a:xfrm flipH="1">
            <a:off x="1600200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743200" y="1600200"/>
            <a:ext cx="137160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76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 Mutation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200400" y="20574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-</a:t>
            </a:r>
          </a:p>
        </p:txBody>
      </p:sp>
      <p:sp>
        <p:nvSpPr>
          <p:cNvPr id="5" name="Oval 4"/>
          <p:cNvSpPr/>
          <p:nvPr/>
        </p:nvSpPr>
        <p:spPr>
          <a:xfrm>
            <a:off x="4114800" y="2743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286000" y="2743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</a:p>
        </p:txBody>
      </p:sp>
      <p:sp>
        <p:nvSpPr>
          <p:cNvPr id="7" name="Oval 6"/>
          <p:cNvSpPr/>
          <p:nvPr/>
        </p:nvSpPr>
        <p:spPr>
          <a:xfrm>
            <a:off x="18288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8" name="Oval 7"/>
          <p:cNvSpPr/>
          <p:nvPr/>
        </p:nvSpPr>
        <p:spPr>
          <a:xfrm>
            <a:off x="27432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9" name="Oval 8"/>
          <p:cNvSpPr/>
          <p:nvPr/>
        </p:nvSpPr>
        <p:spPr>
          <a:xfrm>
            <a:off x="36576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6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5720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1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6002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0574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5146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9718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Lucida Console" panose="020B0609040504020204" pitchFamily="49" charset="0"/>
              </a:rPr>
              <a:t>7</a:t>
            </a:r>
          </a:p>
        </p:txBody>
      </p:sp>
      <p:cxnSp>
        <p:nvCxnSpPr>
          <p:cNvPr id="15" name="Straight Connector 14"/>
          <p:cNvCxnSpPr>
            <a:stCxn id="4" idx="3"/>
            <a:endCxn id="6" idx="0"/>
          </p:cNvCxnSpPr>
          <p:nvPr/>
        </p:nvCxnSpPr>
        <p:spPr>
          <a:xfrm flipH="1">
            <a:off x="2514600" y="24476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4" idx="5"/>
            <a:endCxn id="5" idx="0"/>
          </p:cNvCxnSpPr>
          <p:nvPr/>
        </p:nvCxnSpPr>
        <p:spPr>
          <a:xfrm>
            <a:off x="3590645" y="24476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6" idx="3"/>
            <a:endCxn id="7" idx="0"/>
          </p:cNvCxnSpPr>
          <p:nvPr/>
        </p:nvCxnSpPr>
        <p:spPr>
          <a:xfrm flipH="1">
            <a:off x="2057400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8" idx="0"/>
            <a:endCxn id="6" idx="5"/>
          </p:cNvCxnSpPr>
          <p:nvPr/>
        </p:nvCxnSpPr>
        <p:spPr>
          <a:xfrm flipH="1" flipV="1">
            <a:off x="2676245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0"/>
            <a:endCxn id="7" idx="3"/>
          </p:cNvCxnSpPr>
          <p:nvPr/>
        </p:nvCxnSpPr>
        <p:spPr>
          <a:xfrm flipV="1">
            <a:off x="1828800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7" idx="5"/>
            <a:endCxn id="12" idx="0"/>
          </p:cNvCxnSpPr>
          <p:nvPr/>
        </p:nvCxnSpPr>
        <p:spPr>
          <a:xfrm>
            <a:off x="2219045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3" idx="0"/>
            <a:endCxn id="8" idx="3"/>
          </p:cNvCxnSpPr>
          <p:nvPr/>
        </p:nvCxnSpPr>
        <p:spPr>
          <a:xfrm flipV="1">
            <a:off x="2743200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0"/>
            <a:endCxn id="8" idx="5"/>
          </p:cNvCxnSpPr>
          <p:nvPr/>
        </p:nvCxnSpPr>
        <p:spPr>
          <a:xfrm flipH="1" flipV="1">
            <a:off x="3133445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9" idx="0"/>
            <a:endCxn id="5" idx="3"/>
          </p:cNvCxnSpPr>
          <p:nvPr/>
        </p:nvCxnSpPr>
        <p:spPr>
          <a:xfrm flipV="1">
            <a:off x="3886200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5" idx="5"/>
            <a:endCxn id="10" idx="0"/>
          </p:cNvCxnSpPr>
          <p:nvPr/>
        </p:nvCxnSpPr>
        <p:spPr>
          <a:xfrm>
            <a:off x="4505045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13716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</a:p>
        </p:txBody>
      </p:sp>
      <p:sp>
        <p:nvSpPr>
          <p:cNvPr id="26" name="Oval 25"/>
          <p:cNvSpPr/>
          <p:nvPr/>
        </p:nvSpPr>
        <p:spPr>
          <a:xfrm>
            <a:off x="18288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7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27" name="Straight Connector 26"/>
          <p:cNvCxnSpPr>
            <a:stCxn id="11" idx="5"/>
            <a:endCxn id="26" idx="0"/>
          </p:cNvCxnSpPr>
          <p:nvPr/>
        </p:nvCxnSpPr>
        <p:spPr>
          <a:xfrm>
            <a:off x="1990445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3"/>
            <a:endCxn id="25" idx="0"/>
          </p:cNvCxnSpPr>
          <p:nvPr/>
        </p:nvCxnSpPr>
        <p:spPr>
          <a:xfrm flipH="1">
            <a:off x="1600200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743200" y="1600200"/>
            <a:ext cx="13715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6858000" y="20574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-</a:t>
            </a:r>
          </a:p>
        </p:txBody>
      </p:sp>
      <p:sp>
        <p:nvSpPr>
          <p:cNvPr id="31" name="Oval 30"/>
          <p:cNvSpPr/>
          <p:nvPr/>
        </p:nvSpPr>
        <p:spPr>
          <a:xfrm>
            <a:off x="7772400" y="2743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5943600" y="2743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</a:p>
        </p:txBody>
      </p:sp>
      <p:sp>
        <p:nvSpPr>
          <p:cNvPr id="33" name="Oval 32"/>
          <p:cNvSpPr/>
          <p:nvPr/>
        </p:nvSpPr>
        <p:spPr>
          <a:xfrm>
            <a:off x="54864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34" name="Oval 33"/>
          <p:cNvSpPr/>
          <p:nvPr/>
        </p:nvSpPr>
        <p:spPr>
          <a:xfrm>
            <a:off x="64008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35" name="Oval 34"/>
          <p:cNvSpPr/>
          <p:nvPr/>
        </p:nvSpPr>
        <p:spPr>
          <a:xfrm>
            <a:off x="73152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6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82296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1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57150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61722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39" name="Straight Connector 38"/>
          <p:cNvCxnSpPr>
            <a:stCxn id="30" idx="3"/>
            <a:endCxn id="32" idx="0"/>
          </p:cNvCxnSpPr>
          <p:nvPr/>
        </p:nvCxnSpPr>
        <p:spPr>
          <a:xfrm flipH="1">
            <a:off x="6172200" y="24476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0" idx="5"/>
            <a:endCxn id="31" idx="0"/>
          </p:cNvCxnSpPr>
          <p:nvPr/>
        </p:nvCxnSpPr>
        <p:spPr>
          <a:xfrm>
            <a:off x="7248245" y="24476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32" idx="3"/>
            <a:endCxn id="33" idx="0"/>
          </p:cNvCxnSpPr>
          <p:nvPr/>
        </p:nvCxnSpPr>
        <p:spPr>
          <a:xfrm flipH="1">
            <a:off x="5715000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34" idx="0"/>
            <a:endCxn id="32" idx="5"/>
          </p:cNvCxnSpPr>
          <p:nvPr/>
        </p:nvCxnSpPr>
        <p:spPr>
          <a:xfrm flipH="1" flipV="1">
            <a:off x="6333845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54" idx="0"/>
            <a:endCxn id="33" idx="3"/>
          </p:cNvCxnSpPr>
          <p:nvPr/>
        </p:nvCxnSpPr>
        <p:spPr>
          <a:xfrm flipV="1">
            <a:off x="5486400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33" idx="5"/>
            <a:endCxn id="37" idx="0"/>
          </p:cNvCxnSpPr>
          <p:nvPr/>
        </p:nvCxnSpPr>
        <p:spPr>
          <a:xfrm>
            <a:off x="5876645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38" idx="0"/>
            <a:endCxn id="34" idx="3"/>
          </p:cNvCxnSpPr>
          <p:nvPr/>
        </p:nvCxnSpPr>
        <p:spPr>
          <a:xfrm flipV="1">
            <a:off x="6400800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49" idx="0"/>
            <a:endCxn id="34" idx="5"/>
          </p:cNvCxnSpPr>
          <p:nvPr/>
        </p:nvCxnSpPr>
        <p:spPr>
          <a:xfrm flipH="1" flipV="1">
            <a:off x="6791045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35" idx="0"/>
            <a:endCxn id="31" idx="3"/>
          </p:cNvCxnSpPr>
          <p:nvPr/>
        </p:nvCxnSpPr>
        <p:spPr>
          <a:xfrm flipV="1">
            <a:off x="7543800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31" idx="5"/>
            <a:endCxn id="36" idx="0"/>
          </p:cNvCxnSpPr>
          <p:nvPr/>
        </p:nvCxnSpPr>
        <p:spPr>
          <a:xfrm>
            <a:off x="8162645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66294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50" name="Oval 49"/>
          <p:cNvSpPr/>
          <p:nvPr/>
        </p:nvSpPr>
        <p:spPr>
          <a:xfrm>
            <a:off x="64008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Lucida Console" panose="020B0609040504020204" pitchFamily="49" charset="0"/>
              </a:rPr>
              <a:t>2</a:t>
            </a:r>
            <a:endParaRPr lang="en-US" dirty="0">
              <a:solidFill>
                <a:srgbClr val="FF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68580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rgbClr val="FF0000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52" name="Straight Connector 51"/>
          <p:cNvCxnSpPr>
            <a:stCxn id="50" idx="0"/>
            <a:endCxn id="49" idx="3"/>
          </p:cNvCxnSpPr>
          <p:nvPr/>
        </p:nvCxnSpPr>
        <p:spPr>
          <a:xfrm flipV="1">
            <a:off x="6629400" y="4505045"/>
            <a:ext cx="66955" cy="29555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51" idx="0"/>
            <a:endCxn id="49" idx="5"/>
          </p:cNvCxnSpPr>
          <p:nvPr/>
        </p:nvCxnSpPr>
        <p:spPr>
          <a:xfrm flipH="1" flipV="1">
            <a:off x="7019645" y="4505045"/>
            <a:ext cx="66955" cy="29555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/>
          <p:cNvSpPr/>
          <p:nvPr/>
        </p:nvSpPr>
        <p:spPr>
          <a:xfrm>
            <a:off x="52578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50292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</a:p>
        </p:txBody>
      </p:sp>
      <p:sp>
        <p:nvSpPr>
          <p:cNvPr id="56" name="Oval 55"/>
          <p:cNvSpPr/>
          <p:nvPr/>
        </p:nvSpPr>
        <p:spPr>
          <a:xfrm>
            <a:off x="54864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7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57" name="Straight Connector 56"/>
          <p:cNvCxnSpPr>
            <a:stCxn id="54" idx="5"/>
            <a:endCxn id="56" idx="0"/>
          </p:cNvCxnSpPr>
          <p:nvPr/>
        </p:nvCxnSpPr>
        <p:spPr>
          <a:xfrm>
            <a:off x="5648045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54" idx="3"/>
            <a:endCxn id="55" idx="0"/>
          </p:cNvCxnSpPr>
          <p:nvPr/>
        </p:nvCxnSpPr>
        <p:spPr>
          <a:xfrm flipH="1">
            <a:off x="5257800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629400" y="1600200"/>
            <a:ext cx="91440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9x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-7</a:t>
            </a:r>
            <a:endParaRPr lang="en-US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70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 Recombination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200400" y="20574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-</a:t>
            </a:r>
          </a:p>
        </p:txBody>
      </p:sp>
      <p:sp>
        <p:nvSpPr>
          <p:cNvPr id="5" name="Oval 4"/>
          <p:cNvSpPr/>
          <p:nvPr/>
        </p:nvSpPr>
        <p:spPr>
          <a:xfrm>
            <a:off x="4114800" y="2743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286000" y="2743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</a:p>
        </p:txBody>
      </p:sp>
      <p:sp>
        <p:nvSpPr>
          <p:cNvPr id="7" name="Oval 6"/>
          <p:cNvSpPr/>
          <p:nvPr/>
        </p:nvSpPr>
        <p:spPr>
          <a:xfrm>
            <a:off x="18288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8" name="Oval 7"/>
          <p:cNvSpPr/>
          <p:nvPr/>
        </p:nvSpPr>
        <p:spPr>
          <a:xfrm>
            <a:off x="27432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9" name="Oval 8"/>
          <p:cNvSpPr/>
          <p:nvPr/>
        </p:nvSpPr>
        <p:spPr>
          <a:xfrm>
            <a:off x="36576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6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5720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Lucida Console" panose="020B0609040504020204" pitchFamily="49" charset="0"/>
              </a:rPr>
              <a:t>1</a:t>
            </a:r>
            <a:endParaRPr lang="en-US" dirty="0">
              <a:solidFill>
                <a:srgbClr val="FF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6002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0574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5146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9718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7</a:t>
            </a:r>
          </a:p>
        </p:txBody>
      </p:sp>
      <p:cxnSp>
        <p:nvCxnSpPr>
          <p:cNvPr id="15" name="Straight Connector 14"/>
          <p:cNvCxnSpPr>
            <a:stCxn id="4" idx="3"/>
            <a:endCxn id="6" idx="0"/>
          </p:cNvCxnSpPr>
          <p:nvPr/>
        </p:nvCxnSpPr>
        <p:spPr>
          <a:xfrm flipH="1">
            <a:off x="2514600" y="24476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4" idx="5"/>
            <a:endCxn id="5" idx="0"/>
          </p:cNvCxnSpPr>
          <p:nvPr/>
        </p:nvCxnSpPr>
        <p:spPr>
          <a:xfrm>
            <a:off x="3590645" y="24476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6" idx="3"/>
            <a:endCxn id="7" idx="0"/>
          </p:cNvCxnSpPr>
          <p:nvPr/>
        </p:nvCxnSpPr>
        <p:spPr>
          <a:xfrm flipH="1">
            <a:off x="2057400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8" idx="0"/>
            <a:endCxn id="6" idx="5"/>
          </p:cNvCxnSpPr>
          <p:nvPr/>
        </p:nvCxnSpPr>
        <p:spPr>
          <a:xfrm flipH="1" flipV="1">
            <a:off x="2676245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0"/>
            <a:endCxn id="7" idx="3"/>
          </p:cNvCxnSpPr>
          <p:nvPr/>
        </p:nvCxnSpPr>
        <p:spPr>
          <a:xfrm flipV="1">
            <a:off x="1828800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7" idx="5"/>
            <a:endCxn id="12" idx="0"/>
          </p:cNvCxnSpPr>
          <p:nvPr/>
        </p:nvCxnSpPr>
        <p:spPr>
          <a:xfrm>
            <a:off x="2219045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3" idx="0"/>
            <a:endCxn id="8" idx="3"/>
          </p:cNvCxnSpPr>
          <p:nvPr/>
        </p:nvCxnSpPr>
        <p:spPr>
          <a:xfrm flipV="1">
            <a:off x="2743200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0"/>
            <a:endCxn id="8" idx="5"/>
          </p:cNvCxnSpPr>
          <p:nvPr/>
        </p:nvCxnSpPr>
        <p:spPr>
          <a:xfrm flipH="1" flipV="1">
            <a:off x="3133445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9" idx="0"/>
            <a:endCxn id="5" idx="3"/>
          </p:cNvCxnSpPr>
          <p:nvPr/>
        </p:nvCxnSpPr>
        <p:spPr>
          <a:xfrm flipV="1">
            <a:off x="3886200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5" idx="5"/>
            <a:endCxn id="10" idx="0"/>
          </p:cNvCxnSpPr>
          <p:nvPr/>
        </p:nvCxnSpPr>
        <p:spPr>
          <a:xfrm>
            <a:off x="4505045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13716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</a:p>
        </p:txBody>
      </p:sp>
      <p:sp>
        <p:nvSpPr>
          <p:cNvPr id="26" name="Oval 25"/>
          <p:cNvSpPr/>
          <p:nvPr/>
        </p:nvSpPr>
        <p:spPr>
          <a:xfrm>
            <a:off x="18288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7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27" name="Straight Connector 26"/>
          <p:cNvCxnSpPr>
            <a:stCxn id="11" idx="5"/>
            <a:endCxn id="26" idx="0"/>
          </p:cNvCxnSpPr>
          <p:nvPr/>
        </p:nvCxnSpPr>
        <p:spPr>
          <a:xfrm>
            <a:off x="1990445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3"/>
            <a:endCxn id="25" idx="0"/>
          </p:cNvCxnSpPr>
          <p:nvPr/>
        </p:nvCxnSpPr>
        <p:spPr>
          <a:xfrm flipH="1">
            <a:off x="1600200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743200" y="1600200"/>
            <a:ext cx="13715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6858000" y="20574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-</a:t>
            </a:r>
          </a:p>
        </p:txBody>
      </p:sp>
      <p:sp>
        <p:nvSpPr>
          <p:cNvPr id="57" name="Oval 56"/>
          <p:cNvSpPr/>
          <p:nvPr/>
        </p:nvSpPr>
        <p:spPr>
          <a:xfrm>
            <a:off x="7772400" y="2743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5943600" y="2743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</a:p>
        </p:txBody>
      </p:sp>
      <p:sp>
        <p:nvSpPr>
          <p:cNvPr id="59" name="Oval 58"/>
          <p:cNvSpPr/>
          <p:nvPr/>
        </p:nvSpPr>
        <p:spPr>
          <a:xfrm>
            <a:off x="54864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60" name="Oval 59"/>
          <p:cNvSpPr/>
          <p:nvPr/>
        </p:nvSpPr>
        <p:spPr>
          <a:xfrm>
            <a:off x="64008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61" name="Oval 60"/>
          <p:cNvSpPr/>
          <p:nvPr/>
        </p:nvSpPr>
        <p:spPr>
          <a:xfrm>
            <a:off x="73152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6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52578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57150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61722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66294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7</a:t>
            </a:r>
          </a:p>
        </p:txBody>
      </p:sp>
      <p:cxnSp>
        <p:nvCxnSpPr>
          <p:cNvPr id="67" name="Straight Connector 66"/>
          <p:cNvCxnSpPr>
            <a:stCxn id="56" idx="3"/>
            <a:endCxn id="58" idx="0"/>
          </p:cNvCxnSpPr>
          <p:nvPr/>
        </p:nvCxnSpPr>
        <p:spPr>
          <a:xfrm flipH="1">
            <a:off x="6172200" y="24476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56" idx="5"/>
            <a:endCxn id="57" idx="0"/>
          </p:cNvCxnSpPr>
          <p:nvPr/>
        </p:nvCxnSpPr>
        <p:spPr>
          <a:xfrm>
            <a:off x="7248245" y="24476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58" idx="3"/>
            <a:endCxn id="59" idx="0"/>
          </p:cNvCxnSpPr>
          <p:nvPr/>
        </p:nvCxnSpPr>
        <p:spPr>
          <a:xfrm flipH="1">
            <a:off x="5715000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60" idx="0"/>
            <a:endCxn id="58" idx="5"/>
          </p:cNvCxnSpPr>
          <p:nvPr/>
        </p:nvCxnSpPr>
        <p:spPr>
          <a:xfrm flipH="1" flipV="1">
            <a:off x="6333845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63" idx="0"/>
            <a:endCxn id="59" idx="3"/>
          </p:cNvCxnSpPr>
          <p:nvPr/>
        </p:nvCxnSpPr>
        <p:spPr>
          <a:xfrm flipV="1">
            <a:off x="5486400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59" idx="5"/>
            <a:endCxn id="64" idx="0"/>
          </p:cNvCxnSpPr>
          <p:nvPr/>
        </p:nvCxnSpPr>
        <p:spPr>
          <a:xfrm>
            <a:off x="5876645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65" idx="0"/>
            <a:endCxn id="60" idx="3"/>
          </p:cNvCxnSpPr>
          <p:nvPr/>
        </p:nvCxnSpPr>
        <p:spPr>
          <a:xfrm flipV="1">
            <a:off x="6400800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66" idx="0"/>
            <a:endCxn id="60" idx="5"/>
          </p:cNvCxnSpPr>
          <p:nvPr/>
        </p:nvCxnSpPr>
        <p:spPr>
          <a:xfrm flipH="1" flipV="1">
            <a:off x="6791045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61" idx="0"/>
            <a:endCxn id="57" idx="3"/>
          </p:cNvCxnSpPr>
          <p:nvPr/>
        </p:nvCxnSpPr>
        <p:spPr>
          <a:xfrm flipV="1">
            <a:off x="7543800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57" idx="5"/>
            <a:endCxn id="113" idx="0"/>
          </p:cNvCxnSpPr>
          <p:nvPr/>
        </p:nvCxnSpPr>
        <p:spPr>
          <a:xfrm>
            <a:off x="8162645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Oval 76"/>
          <p:cNvSpPr/>
          <p:nvPr/>
        </p:nvSpPr>
        <p:spPr>
          <a:xfrm>
            <a:off x="50292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</a:p>
        </p:txBody>
      </p:sp>
      <p:sp>
        <p:nvSpPr>
          <p:cNvPr id="78" name="Oval 77"/>
          <p:cNvSpPr/>
          <p:nvPr/>
        </p:nvSpPr>
        <p:spPr>
          <a:xfrm>
            <a:off x="54864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7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79" name="Straight Connector 78"/>
          <p:cNvCxnSpPr>
            <a:stCxn id="63" idx="5"/>
            <a:endCxn id="78" idx="0"/>
          </p:cNvCxnSpPr>
          <p:nvPr/>
        </p:nvCxnSpPr>
        <p:spPr>
          <a:xfrm>
            <a:off x="5648045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63" idx="3"/>
            <a:endCxn id="77" idx="0"/>
          </p:cNvCxnSpPr>
          <p:nvPr/>
        </p:nvCxnSpPr>
        <p:spPr>
          <a:xfrm flipH="1">
            <a:off x="5257800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6400800" y="1600200"/>
            <a:ext cx="13715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6</a:t>
            </a:r>
            <a:r>
              <a:rPr lang="en-US" dirty="0" smtClean="0">
                <a:latin typeface="Lucida Console" panose="020B0609040504020204" pitchFamily="49" charset="0"/>
              </a:rPr>
              <a:t>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+7x-6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3886200" y="4572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83" name="Oval 82"/>
          <p:cNvSpPr/>
          <p:nvPr/>
        </p:nvSpPr>
        <p:spPr>
          <a:xfrm>
            <a:off x="3429000" y="5257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</a:p>
        </p:txBody>
      </p:sp>
      <p:sp>
        <p:nvSpPr>
          <p:cNvPr id="85" name="Oval 84"/>
          <p:cNvSpPr/>
          <p:nvPr/>
        </p:nvSpPr>
        <p:spPr>
          <a:xfrm>
            <a:off x="3200400" y="5943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</a:p>
        </p:txBody>
      </p:sp>
      <p:sp>
        <p:nvSpPr>
          <p:cNvPr id="86" name="Oval 85"/>
          <p:cNvSpPr/>
          <p:nvPr/>
        </p:nvSpPr>
        <p:spPr>
          <a:xfrm>
            <a:off x="3657600" y="5943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3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87" name="Oval 86"/>
          <p:cNvSpPr/>
          <p:nvPr/>
        </p:nvSpPr>
        <p:spPr>
          <a:xfrm>
            <a:off x="4343400" y="5257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Lucida Console" panose="020B0609040504020204" pitchFamily="49" charset="0"/>
              </a:rPr>
              <a:t>*</a:t>
            </a:r>
            <a:endParaRPr lang="en-US" dirty="0">
              <a:solidFill>
                <a:srgbClr val="FF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4114800" y="5943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rgbClr val="FF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89" name="Oval 88"/>
          <p:cNvSpPr/>
          <p:nvPr/>
        </p:nvSpPr>
        <p:spPr>
          <a:xfrm>
            <a:off x="4572000" y="5943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rgbClr val="FF0000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90" name="Straight Connector 89"/>
          <p:cNvCxnSpPr>
            <a:stCxn id="82" idx="3"/>
            <a:endCxn id="83" idx="0"/>
          </p:cNvCxnSpPr>
          <p:nvPr/>
        </p:nvCxnSpPr>
        <p:spPr>
          <a:xfrm flipH="1">
            <a:off x="3657600" y="49622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>
            <a:stCxn id="83" idx="3"/>
            <a:endCxn id="85" idx="0"/>
          </p:cNvCxnSpPr>
          <p:nvPr/>
        </p:nvCxnSpPr>
        <p:spPr>
          <a:xfrm flipH="1">
            <a:off x="3429000" y="5648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stCxn id="83" idx="5"/>
            <a:endCxn id="86" idx="0"/>
          </p:cNvCxnSpPr>
          <p:nvPr/>
        </p:nvCxnSpPr>
        <p:spPr>
          <a:xfrm>
            <a:off x="3819245" y="5648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>
            <a:stCxn id="82" idx="5"/>
            <a:endCxn id="87" idx="0"/>
          </p:cNvCxnSpPr>
          <p:nvPr/>
        </p:nvCxnSpPr>
        <p:spPr>
          <a:xfrm>
            <a:off x="4276445" y="49622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87" idx="3"/>
            <a:endCxn id="88" idx="0"/>
          </p:cNvCxnSpPr>
          <p:nvPr/>
        </p:nvCxnSpPr>
        <p:spPr>
          <a:xfrm flipH="1">
            <a:off x="4343400" y="5648045"/>
            <a:ext cx="66955" cy="29555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stCxn id="87" idx="5"/>
            <a:endCxn id="89" idx="0"/>
          </p:cNvCxnSpPr>
          <p:nvPr/>
        </p:nvCxnSpPr>
        <p:spPr>
          <a:xfrm>
            <a:off x="4733645" y="5648045"/>
            <a:ext cx="66955" cy="29555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/>
          <p:cNvSpPr txBox="1"/>
          <p:nvPr/>
        </p:nvSpPr>
        <p:spPr>
          <a:xfrm>
            <a:off x="3657600" y="4114800"/>
            <a:ext cx="11429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x</a:t>
            </a:r>
            <a:r>
              <a:rPr lang="en-US" baseline="30000" dirty="0" smtClean="0">
                <a:latin typeface="Lucida Console" panose="020B0609040504020204" pitchFamily="49" charset="0"/>
              </a:rPr>
              <a:t>3</a:t>
            </a:r>
            <a:r>
              <a:rPr lang="en-US" dirty="0" smtClean="0">
                <a:latin typeface="Lucida Console" panose="020B0609040504020204" pitchFamily="49" charset="0"/>
              </a:rPr>
              <a:t>+3x</a:t>
            </a:r>
            <a:r>
              <a:rPr lang="en-US" baseline="30000" dirty="0">
                <a:latin typeface="Lucida Console" panose="020B0609040504020204" pitchFamily="49" charset="0"/>
              </a:rPr>
              <a:t>2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113" name="Oval 112"/>
          <p:cNvSpPr/>
          <p:nvPr/>
        </p:nvSpPr>
        <p:spPr>
          <a:xfrm>
            <a:off x="82296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Lucida Console" panose="020B0609040504020204" pitchFamily="49" charset="0"/>
              </a:rPr>
              <a:t>*</a:t>
            </a:r>
            <a:endParaRPr lang="en-US" dirty="0">
              <a:solidFill>
                <a:srgbClr val="FF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114" name="Oval 113"/>
          <p:cNvSpPr/>
          <p:nvPr/>
        </p:nvSpPr>
        <p:spPr>
          <a:xfrm>
            <a:off x="80010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rgbClr val="FF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115" name="Oval 114"/>
          <p:cNvSpPr/>
          <p:nvPr/>
        </p:nvSpPr>
        <p:spPr>
          <a:xfrm>
            <a:off x="84582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rgbClr val="FF0000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116" name="Straight Connector 115"/>
          <p:cNvCxnSpPr>
            <a:stCxn id="113" idx="3"/>
            <a:endCxn id="114" idx="0"/>
          </p:cNvCxnSpPr>
          <p:nvPr/>
        </p:nvCxnSpPr>
        <p:spPr>
          <a:xfrm flipH="1">
            <a:off x="8229600" y="3819245"/>
            <a:ext cx="66955" cy="29555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>
            <a:stCxn id="113" idx="5"/>
            <a:endCxn id="115" idx="0"/>
          </p:cNvCxnSpPr>
          <p:nvPr/>
        </p:nvCxnSpPr>
        <p:spPr>
          <a:xfrm>
            <a:off x="8619845" y="3819245"/>
            <a:ext cx="66955" cy="29555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030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4370</TotalTime>
  <Words>2066</Words>
  <Application>Microsoft Office PowerPoint</Application>
  <PresentationFormat>On-screen Show (4:3)</PresentationFormat>
  <Paragraphs>542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Calibri</vt:lpstr>
      <vt:lpstr>Georgia</vt:lpstr>
      <vt:lpstr>Lucida Console</vt:lpstr>
      <vt:lpstr>Wingdings</vt:lpstr>
      <vt:lpstr>Office Theme</vt:lpstr>
      <vt:lpstr>PowerPoint Presentation</vt:lpstr>
      <vt:lpstr>Overview</vt:lpstr>
      <vt:lpstr>Motivation</vt:lpstr>
      <vt:lpstr>Hyper-Heuristics</vt:lpstr>
      <vt:lpstr>Genetic Programming</vt:lpstr>
      <vt:lpstr>Tree Genetic Programming</vt:lpstr>
      <vt:lpstr>Tree Representation</vt:lpstr>
      <vt:lpstr>Tree Mutation</vt:lpstr>
      <vt:lpstr>Tree Recombination</vt:lpstr>
      <vt:lpstr>Tree Strengths and Weaknesses</vt:lpstr>
      <vt:lpstr>Linear Genetic Programming</vt:lpstr>
      <vt:lpstr>Linear Representation</vt:lpstr>
      <vt:lpstr>Linear Mutation</vt:lpstr>
      <vt:lpstr>Linear Recombination</vt:lpstr>
      <vt:lpstr>Linear Strengths and Weaknesses</vt:lpstr>
      <vt:lpstr>Cartesian Genetic Programming</vt:lpstr>
      <vt:lpstr>Cartesian Representation</vt:lpstr>
      <vt:lpstr>Cartesian Mutation</vt:lpstr>
      <vt:lpstr>Cartesian Strengths and Weaknesses</vt:lpstr>
      <vt:lpstr>Canonical CGP</vt:lpstr>
      <vt:lpstr>Grammatical Evolution</vt:lpstr>
      <vt:lpstr>Grammatical Representation</vt:lpstr>
      <vt:lpstr>Grammatical Mutation</vt:lpstr>
      <vt:lpstr>Grammatical Strengths and Weaknesses</vt:lpstr>
      <vt:lpstr>Stack Genetic Programming</vt:lpstr>
      <vt:lpstr>Stack Representation</vt:lpstr>
      <vt:lpstr>Stack Strengths and Weaknesses</vt:lpstr>
      <vt:lpstr>Experiment Description</vt:lpstr>
      <vt:lpstr>GP Individual Description</vt:lpstr>
      <vt:lpstr>3-SAT Problem</vt:lpstr>
      <vt:lpstr>Experiment Procedure</vt:lpstr>
      <vt:lpstr>Genetic Programming Nodes Used</vt:lpstr>
      <vt:lpstr>Special Mutation Nodes</vt:lpstr>
      <vt:lpstr>Results</vt:lpstr>
      <vt:lpstr>Results</vt:lpstr>
      <vt:lpstr>Results</vt:lpstr>
      <vt:lpstr>Results</vt:lpstr>
      <vt:lpstr>Conclusions</vt:lpstr>
      <vt:lpstr>Future Work</vt:lpstr>
    </vt:vector>
  </TitlesOfParts>
  <Company>Missouri University of Science and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Joe Miner</dc:creator>
  <cp:lastModifiedBy>Sean Harris</cp:lastModifiedBy>
  <cp:revision>45</cp:revision>
  <dcterms:created xsi:type="dcterms:W3CDTF">2011-01-20T20:57:47Z</dcterms:created>
  <dcterms:modified xsi:type="dcterms:W3CDTF">2020-11-02T14:44:23Z</dcterms:modified>
</cp:coreProperties>
</file>