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0" r:id="rId6"/>
  </p:sldMasterIdLst>
  <p:notesMasterIdLst>
    <p:notesMasterId r:id="rId52"/>
  </p:notesMasterIdLst>
  <p:handoutMasterIdLst>
    <p:handoutMasterId r:id="rId53"/>
  </p:handoutMasterIdLst>
  <p:sldIdLst>
    <p:sldId id="256" r:id="rId7"/>
    <p:sldId id="1406" r:id="rId8"/>
    <p:sldId id="489" r:id="rId9"/>
    <p:sldId id="1438" r:id="rId10"/>
    <p:sldId id="441" r:id="rId11"/>
    <p:sldId id="440" r:id="rId12"/>
    <p:sldId id="1415" r:id="rId13"/>
    <p:sldId id="445" r:id="rId14"/>
    <p:sldId id="1439" r:id="rId15"/>
    <p:sldId id="1440" r:id="rId16"/>
    <p:sldId id="1442" r:id="rId17"/>
    <p:sldId id="1418" r:id="rId18"/>
    <p:sldId id="1419" r:id="rId19"/>
    <p:sldId id="1422" r:id="rId20"/>
    <p:sldId id="1416" r:id="rId21"/>
    <p:sldId id="1417" r:id="rId22"/>
    <p:sldId id="1429" r:id="rId23"/>
    <p:sldId id="1427" r:id="rId24"/>
    <p:sldId id="1401" r:id="rId25"/>
    <p:sldId id="1402" r:id="rId26"/>
    <p:sldId id="1404" r:id="rId27"/>
    <p:sldId id="907" r:id="rId28"/>
    <p:sldId id="1408" r:id="rId29"/>
    <p:sldId id="918" r:id="rId30"/>
    <p:sldId id="1407" r:id="rId31"/>
    <p:sldId id="923" r:id="rId32"/>
    <p:sldId id="1409" r:id="rId33"/>
    <p:sldId id="1435" r:id="rId34"/>
    <p:sldId id="1410" r:id="rId35"/>
    <p:sldId id="1423" r:id="rId36"/>
    <p:sldId id="1411" r:id="rId37"/>
    <p:sldId id="1412" r:id="rId38"/>
    <p:sldId id="448" r:id="rId39"/>
    <p:sldId id="1413" r:id="rId40"/>
    <p:sldId id="486" r:id="rId41"/>
    <p:sldId id="1433" r:id="rId42"/>
    <p:sldId id="467" r:id="rId43"/>
    <p:sldId id="904" r:id="rId44"/>
    <p:sldId id="469" r:id="rId45"/>
    <p:sldId id="422" r:id="rId46"/>
    <p:sldId id="266" r:id="rId47"/>
    <p:sldId id="289" r:id="rId48"/>
    <p:sldId id="1430" r:id="rId49"/>
    <p:sldId id="1431" r:id="rId50"/>
    <p:sldId id="896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243BB17-C1FD-AD42-A18D-AB453B5F3A61}">
          <p14:sldIdLst>
            <p14:sldId id="256"/>
            <p14:sldId id="1406"/>
            <p14:sldId id="489"/>
            <p14:sldId id="1438"/>
            <p14:sldId id="441"/>
            <p14:sldId id="440"/>
            <p14:sldId id="1415"/>
            <p14:sldId id="445"/>
            <p14:sldId id="1439"/>
            <p14:sldId id="1440"/>
            <p14:sldId id="1442"/>
          </p14:sldIdLst>
        </p14:section>
        <p14:section name="Foundational AI for Science" id="{65BDF198-F585-B049-B33C-08AA43E7873A}">
          <p14:sldIdLst>
            <p14:sldId id="1418"/>
            <p14:sldId id="1419"/>
            <p14:sldId id="1422"/>
            <p14:sldId id="1416"/>
            <p14:sldId id="1417"/>
            <p14:sldId id="1429"/>
            <p14:sldId id="1427"/>
          </p14:sldIdLst>
        </p14:section>
        <p14:section name="Generative AI for the IE" id="{0508A655-A73B-EC48-B503-ACBAF4060778}">
          <p14:sldIdLst>
            <p14:sldId id="1401"/>
            <p14:sldId id="1402"/>
            <p14:sldId id="1404"/>
            <p14:sldId id="907"/>
            <p14:sldId id="1408"/>
            <p14:sldId id="918"/>
            <p14:sldId id="1407"/>
            <p14:sldId id="923"/>
            <p14:sldId id="1409"/>
            <p14:sldId id="1435"/>
            <p14:sldId id="1410"/>
            <p14:sldId id="1423"/>
            <p14:sldId id="1411"/>
            <p14:sldId id="1412"/>
          </p14:sldIdLst>
        </p14:section>
        <p14:section name="Safe and Secure AI for the DoD" id="{79F6503D-1C19-5B40-BA22-CB24F325B167}">
          <p14:sldIdLst>
            <p14:sldId id="448"/>
            <p14:sldId id="1413"/>
            <p14:sldId id="486"/>
            <p14:sldId id="1433"/>
            <p14:sldId id="467"/>
            <p14:sldId id="904"/>
            <p14:sldId id="469"/>
          </p14:sldIdLst>
        </p14:section>
        <p14:section name="From Models to Agents to Compound AI Systems" id="{5CE8F97B-B345-894D-A162-4C166456EBB0}">
          <p14:sldIdLst>
            <p14:sldId id="422"/>
            <p14:sldId id="266"/>
            <p14:sldId id="289"/>
            <p14:sldId id="1430"/>
            <p14:sldId id="1431"/>
            <p14:sldId id="89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22A42F-1359-C147-D48E-3B56154AF6A7}" name="Samantha Emerson" initials="SE" userId="S::semerson@aptima.com::e7f18dfb-46d8-4d1a-b0de-0e88432a9135" providerId="AD"/>
  <p188:author id="{83E70653-13A9-D129-FDAF-9BE20ABFC477}" name="Svitlana Volkova" initials="SV" userId="S::svolkova@aptima.com::e150a15e-4a40-4f30-89cf-c74d8b1eb771" providerId="AD"/>
  <p188:author id="{41C0757A-56DD-65F5-CA8A-BF872A41911E}" name="Spencer Lynch" initials="SL" userId="S::slynch@aptima.com::11ce9de6-8eb1-4b36-aa14-382c7341a549" providerId="AD"/>
  <p188:author id="{8EDE61AB-4B9B-7B8E-1D84-8822FC6CD4BF}" name="Audrey Reinert" initials="AR" userId="S::areinert@aptima.com::ac9f3a81-5010-41fc-9656-973bc5f7356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2F2F2"/>
    <a:srgbClr val="032F46"/>
    <a:srgbClr val="D9D9D9"/>
    <a:srgbClr val="9CB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A37C63-3430-D042-81C0-3D27C3B9CDE1}" v="1" dt="2023-11-23T20:15:31.8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75"/>
    <p:restoredTop sz="90756"/>
  </p:normalViewPr>
  <p:slideViewPr>
    <p:cSldViewPr snapToGrid="0">
      <p:cViewPr varScale="1">
        <p:scale>
          <a:sx n="108" d="100"/>
          <a:sy n="108" d="100"/>
        </p:scale>
        <p:origin x="6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handoutMaster" Target="handoutMasters/handoutMaster1.xml"/><Relationship Id="rId58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microsoft.com/office/2015/10/relationships/revisionInfo" Target="revisionInfo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ableStyles" Target="tableStyle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notesMaster" Target="notesMasters/notesMaster1.xml"/><Relationship Id="rId6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vitlana Volkova" userId="e150a15e-4a40-4f30-89cf-c74d8b1eb771" providerId="ADAL" clId="{90A37C63-3430-D042-81C0-3D27C3B9CDE1}"/>
    <pc:docChg chg="modSld">
      <pc:chgData name="Svitlana Volkova" userId="e150a15e-4a40-4f30-89cf-c74d8b1eb771" providerId="ADAL" clId="{90A37C63-3430-D042-81C0-3D27C3B9CDE1}" dt="2023-11-23T20:15:57.979" v="6" actId="14100"/>
      <pc:docMkLst>
        <pc:docMk/>
      </pc:docMkLst>
      <pc:sldChg chg="addSp modSp mod">
        <pc:chgData name="Svitlana Volkova" userId="e150a15e-4a40-4f30-89cf-c74d8b1eb771" providerId="ADAL" clId="{90A37C63-3430-D042-81C0-3D27C3B9CDE1}" dt="2023-11-23T20:15:57.979" v="6" actId="14100"/>
        <pc:sldMkLst>
          <pc:docMk/>
          <pc:sldMk cId="422801418" sldId="1422"/>
        </pc:sldMkLst>
        <pc:spChg chg="add mod">
          <ac:chgData name="Svitlana Volkova" userId="e150a15e-4a40-4f30-89cf-c74d8b1eb771" providerId="ADAL" clId="{90A37C63-3430-D042-81C0-3D27C3B9CDE1}" dt="2023-11-23T20:15:57.979" v="6" actId="14100"/>
          <ac:spMkLst>
            <pc:docMk/>
            <pc:sldMk cId="422801418" sldId="1422"/>
            <ac:spMk id="2" creationId="{F00B6F8D-1A88-4B9E-F09B-32A3B7D29D30}"/>
          </ac:spMkLst>
        </pc:sp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image" Target="../media/image52.jpeg"/><Relationship Id="rId4" Type="http://schemas.openxmlformats.org/officeDocument/2006/relationships/image" Target="../media/image55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image" Target="../media/image58.emf"/><Relationship Id="rId5" Type="http://schemas.openxmlformats.org/officeDocument/2006/relationships/image" Target="../media/image62.png"/><Relationship Id="rId4" Type="http://schemas.openxmlformats.org/officeDocument/2006/relationships/image" Target="../media/image61.emf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image" Target="../media/image52.jpeg"/><Relationship Id="rId4" Type="http://schemas.openxmlformats.org/officeDocument/2006/relationships/image" Target="../media/image55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image" Target="../media/image58.emf"/><Relationship Id="rId5" Type="http://schemas.openxmlformats.org/officeDocument/2006/relationships/image" Target="../media/image62.png"/><Relationship Id="rId4" Type="http://schemas.openxmlformats.org/officeDocument/2006/relationships/image" Target="../media/image61.em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CD5DA5-9210-6C44-A5D2-39E278364119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6021FF-EC8E-5942-BE38-B44EAF967C78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Deep learning (representation learning)</a:t>
          </a:r>
        </a:p>
      </dgm:t>
    </dgm:pt>
    <dgm:pt modelId="{8D77C7EF-ACC0-134F-86CB-60A499B0729C}" type="parTrans" cxnId="{4DCED071-670B-E648-AACB-8E4D200BE48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19017C-319C-DB48-A9AC-2F712BD48732}" type="sibTrans" cxnId="{4DCED071-670B-E648-AACB-8E4D200BE48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F307E5-B2B0-6645-9E50-464A77AAEF9F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Fully supervised</a:t>
          </a:r>
        </a:p>
      </dgm:t>
    </dgm:pt>
    <dgm:pt modelId="{9D8FB105-71AD-6A4C-ADB9-81BF1DAA1D4E}" type="parTrans" cxnId="{9FABF59F-6960-F943-93F5-3BACF65B52A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EA95B2-158D-924F-A60F-50AA11657234}" type="sibTrans" cxnId="{9FABF59F-6960-F943-93F5-3BACF65B52A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E7FCC3-5803-4142-BFD3-C17A16AFC426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Pre-trained models </a:t>
          </a:r>
        </a:p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(transfer learning)</a:t>
          </a:r>
        </a:p>
      </dgm:t>
    </dgm:pt>
    <dgm:pt modelId="{12227DB2-612E-0E46-B24D-005B51C96926}" type="parTrans" cxnId="{B6828EE7-87D8-5C48-85F8-1CF872553FB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11D8B2-CFDC-9147-A6BF-E094ABBC7AA7}" type="sibTrans" cxnId="{B6828EE7-87D8-5C48-85F8-1CF872553FB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EE153D-711E-294A-AE77-A3F685CABE2E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Pre-train and fine-tune</a:t>
          </a:r>
        </a:p>
      </dgm:t>
    </dgm:pt>
    <dgm:pt modelId="{9DA988C4-CF1C-C043-9C09-5D4D20951845}" type="parTrans" cxnId="{04B1D63E-6C89-134B-B863-C8B821636AB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1C47B8-137E-EB41-87E7-2395539F6EFC}" type="sibTrans" cxnId="{04B1D63E-6C89-134B-B863-C8B821636AB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72A5C9-DD87-DB44-85B1-DCB7C4C08947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Large-scale models </a:t>
          </a:r>
        </a:p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(in-context learning)</a:t>
          </a:r>
        </a:p>
      </dgm:t>
    </dgm:pt>
    <dgm:pt modelId="{D2E0FD6F-CA71-304E-BADB-BA46B4B1918E}" type="parTrans" cxnId="{C38E8BD3-7E17-9D49-9976-5C8E9C6264A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B17012-6BBB-AC43-B699-55BF1AF5244E}" type="sibTrans" cxnId="{C38E8BD3-7E17-9D49-9976-5C8E9C6264A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6073FD-5BBA-2847-BCC3-7A96E5282DF6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Pre-train and prompt</a:t>
          </a:r>
        </a:p>
      </dgm:t>
    </dgm:pt>
    <dgm:pt modelId="{8F89A12A-A935-C142-B7E4-E4D2A60580E3}" type="parTrans" cxnId="{0E181BC8-E4F4-A943-A9E0-488DA7F80BD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168792-1C8A-5043-8F39-B90A6CAFD29E}" type="sibTrans" cxnId="{0E181BC8-E4F4-A943-A9E0-488DA7F80BD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7F2036-A802-9445-84F6-5ABF4F62148D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Zero-few shot in context learning</a:t>
          </a:r>
        </a:p>
      </dgm:t>
    </dgm:pt>
    <dgm:pt modelId="{E49DD26A-79B6-A244-BAC1-5D8E54736CB4}" type="parTrans" cxnId="{59F43218-1E32-154D-93F3-1B52DEA7162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D92840-6BE6-964F-9A1E-5930FE94D235}" type="sibTrans" cxnId="{59F43218-1E32-154D-93F3-1B52DEA7162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CF750D-C497-EF4B-9303-196F62B2FEC1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No architecture design</a:t>
          </a:r>
        </a:p>
      </dgm:t>
    </dgm:pt>
    <dgm:pt modelId="{74D62C8B-1895-4D47-BE0C-84BE7F52C3EE}" type="parTrans" cxnId="{E3673130-F774-194A-B106-BBC84D2E0E2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11075E-40F8-EA4A-BD77-7750B52726C7}" type="sibTrans" cxnId="{E3673130-F774-194A-B106-BBC84D2E0E2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65BA7E-DA28-2947-A472-94FCBA7562DC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Architecture design</a:t>
          </a:r>
        </a:p>
      </dgm:t>
    </dgm:pt>
    <dgm:pt modelId="{C45CB12C-7A47-394D-A3D3-400C3D92091B}" type="parTrans" cxnId="{0E9C6A2C-46CE-8948-8927-FBB933A17F2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71E8DA-CCFB-7E4D-8825-E595391E70EC}" type="sibTrans" cxnId="{0E9C6A2C-46CE-8948-8927-FBB933A17F2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58C859-689A-F948-97A7-52013DF1D1C5}" type="pres">
      <dgm:prSet presAssocID="{41CD5DA5-9210-6C44-A5D2-39E278364119}" presName="theList" presStyleCnt="0">
        <dgm:presLayoutVars>
          <dgm:dir/>
          <dgm:animLvl val="lvl"/>
          <dgm:resizeHandles val="exact"/>
        </dgm:presLayoutVars>
      </dgm:prSet>
      <dgm:spPr/>
    </dgm:pt>
    <dgm:pt modelId="{C01819C1-FD9A-8C4C-AB15-D9FB4E88C314}" type="pres">
      <dgm:prSet presAssocID="{996021FF-EC8E-5942-BE38-B44EAF967C78}" presName="compNode" presStyleCnt="0"/>
      <dgm:spPr/>
    </dgm:pt>
    <dgm:pt modelId="{2AD838B1-CF9B-614E-8196-3E3BD3E42FA3}" type="pres">
      <dgm:prSet presAssocID="{996021FF-EC8E-5942-BE38-B44EAF967C78}" presName="aNode" presStyleLbl="bgShp" presStyleIdx="0" presStyleCnt="3"/>
      <dgm:spPr/>
    </dgm:pt>
    <dgm:pt modelId="{044CAC93-1B47-874A-9492-39EAB8EA5D5F}" type="pres">
      <dgm:prSet presAssocID="{996021FF-EC8E-5942-BE38-B44EAF967C78}" presName="textNode" presStyleLbl="bgShp" presStyleIdx="0" presStyleCnt="3"/>
      <dgm:spPr/>
    </dgm:pt>
    <dgm:pt modelId="{6D6D0069-035B-3C4F-A9E9-9732AD2B04C8}" type="pres">
      <dgm:prSet presAssocID="{996021FF-EC8E-5942-BE38-B44EAF967C78}" presName="compChildNode" presStyleCnt="0"/>
      <dgm:spPr/>
    </dgm:pt>
    <dgm:pt modelId="{F82457FF-60A9-D84C-84A2-525D199C8BA5}" type="pres">
      <dgm:prSet presAssocID="{996021FF-EC8E-5942-BE38-B44EAF967C78}" presName="theInnerList" presStyleCnt="0"/>
      <dgm:spPr/>
    </dgm:pt>
    <dgm:pt modelId="{CFA4EBFA-0956-474D-B685-5D2AE33E6C1F}" type="pres">
      <dgm:prSet presAssocID="{1EF307E5-B2B0-6645-9E50-464A77AAEF9F}" presName="childNode" presStyleLbl="node1" presStyleIdx="0" presStyleCnt="6">
        <dgm:presLayoutVars>
          <dgm:bulletEnabled val="1"/>
        </dgm:presLayoutVars>
      </dgm:prSet>
      <dgm:spPr/>
    </dgm:pt>
    <dgm:pt modelId="{E6407BF7-B746-C246-8B5D-E7755E7BA909}" type="pres">
      <dgm:prSet presAssocID="{1EF307E5-B2B0-6645-9E50-464A77AAEF9F}" presName="aSpace2" presStyleCnt="0"/>
      <dgm:spPr/>
    </dgm:pt>
    <dgm:pt modelId="{C492F205-50DC-7C41-A8DE-E628063B559F}" type="pres">
      <dgm:prSet presAssocID="{7865BA7E-DA28-2947-A472-94FCBA7562DC}" presName="childNode" presStyleLbl="node1" presStyleIdx="1" presStyleCnt="6">
        <dgm:presLayoutVars>
          <dgm:bulletEnabled val="1"/>
        </dgm:presLayoutVars>
      </dgm:prSet>
      <dgm:spPr/>
    </dgm:pt>
    <dgm:pt modelId="{767AF66E-CEA1-AA4B-94C4-45DF0AB3E980}" type="pres">
      <dgm:prSet presAssocID="{996021FF-EC8E-5942-BE38-B44EAF967C78}" presName="aSpace" presStyleCnt="0"/>
      <dgm:spPr/>
    </dgm:pt>
    <dgm:pt modelId="{D0021B5A-E7D3-4841-A57B-788174C583AA}" type="pres">
      <dgm:prSet presAssocID="{24E7FCC3-5803-4142-BFD3-C17A16AFC426}" presName="compNode" presStyleCnt="0"/>
      <dgm:spPr/>
    </dgm:pt>
    <dgm:pt modelId="{59A6F95E-C9CF-C443-A14B-2DED55C339EE}" type="pres">
      <dgm:prSet presAssocID="{24E7FCC3-5803-4142-BFD3-C17A16AFC426}" presName="aNode" presStyleLbl="bgShp" presStyleIdx="1" presStyleCnt="3"/>
      <dgm:spPr/>
    </dgm:pt>
    <dgm:pt modelId="{2255A577-E2AA-5E4E-89C3-8361BABF698E}" type="pres">
      <dgm:prSet presAssocID="{24E7FCC3-5803-4142-BFD3-C17A16AFC426}" presName="textNode" presStyleLbl="bgShp" presStyleIdx="1" presStyleCnt="3"/>
      <dgm:spPr/>
    </dgm:pt>
    <dgm:pt modelId="{567F767B-6496-E146-87AE-070F30C34242}" type="pres">
      <dgm:prSet presAssocID="{24E7FCC3-5803-4142-BFD3-C17A16AFC426}" presName="compChildNode" presStyleCnt="0"/>
      <dgm:spPr/>
    </dgm:pt>
    <dgm:pt modelId="{AA6CAAA5-1184-0749-806C-AA73301F11E4}" type="pres">
      <dgm:prSet presAssocID="{24E7FCC3-5803-4142-BFD3-C17A16AFC426}" presName="theInnerList" presStyleCnt="0"/>
      <dgm:spPr/>
    </dgm:pt>
    <dgm:pt modelId="{3C3C94E5-8161-6B4D-ABC6-5EA92F5D23F1}" type="pres">
      <dgm:prSet presAssocID="{76EE153D-711E-294A-AE77-A3F685CABE2E}" presName="childNode" presStyleLbl="node1" presStyleIdx="2" presStyleCnt="6">
        <dgm:presLayoutVars>
          <dgm:bulletEnabled val="1"/>
        </dgm:presLayoutVars>
      </dgm:prSet>
      <dgm:spPr/>
    </dgm:pt>
    <dgm:pt modelId="{61737D86-9BD7-2843-B759-22EB8EA310F7}" type="pres">
      <dgm:prSet presAssocID="{76EE153D-711E-294A-AE77-A3F685CABE2E}" presName="aSpace2" presStyleCnt="0"/>
      <dgm:spPr/>
    </dgm:pt>
    <dgm:pt modelId="{E496D858-BA04-1143-ADD7-BBDFDAB8F245}" type="pres">
      <dgm:prSet presAssocID="{AACF750D-C497-EF4B-9303-196F62B2FEC1}" presName="childNode" presStyleLbl="node1" presStyleIdx="3" presStyleCnt="6">
        <dgm:presLayoutVars>
          <dgm:bulletEnabled val="1"/>
        </dgm:presLayoutVars>
      </dgm:prSet>
      <dgm:spPr/>
    </dgm:pt>
    <dgm:pt modelId="{B29BE6F9-688D-AA46-B56E-8636A69C329F}" type="pres">
      <dgm:prSet presAssocID="{24E7FCC3-5803-4142-BFD3-C17A16AFC426}" presName="aSpace" presStyleCnt="0"/>
      <dgm:spPr/>
    </dgm:pt>
    <dgm:pt modelId="{4F1C6D8E-D2D9-6249-9914-999B02B82807}" type="pres">
      <dgm:prSet presAssocID="{1372A5C9-DD87-DB44-85B1-DCB7C4C08947}" presName="compNode" presStyleCnt="0"/>
      <dgm:spPr/>
    </dgm:pt>
    <dgm:pt modelId="{07A8001B-DCE1-C345-901B-9B854042759D}" type="pres">
      <dgm:prSet presAssocID="{1372A5C9-DD87-DB44-85B1-DCB7C4C08947}" presName="aNode" presStyleLbl="bgShp" presStyleIdx="2" presStyleCnt="3"/>
      <dgm:spPr/>
    </dgm:pt>
    <dgm:pt modelId="{23A4468D-1FCB-E54F-8AFB-EF5EBBF0C0FE}" type="pres">
      <dgm:prSet presAssocID="{1372A5C9-DD87-DB44-85B1-DCB7C4C08947}" presName="textNode" presStyleLbl="bgShp" presStyleIdx="2" presStyleCnt="3"/>
      <dgm:spPr/>
    </dgm:pt>
    <dgm:pt modelId="{92AEBD94-34EE-BE48-8702-1A1007124291}" type="pres">
      <dgm:prSet presAssocID="{1372A5C9-DD87-DB44-85B1-DCB7C4C08947}" presName="compChildNode" presStyleCnt="0"/>
      <dgm:spPr/>
    </dgm:pt>
    <dgm:pt modelId="{632F4525-1906-2845-B888-1F1C572071EC}" type="pres">
      <dgm:prSet presAssocID="{1372A5C9-DD87-DB44-85B1-DCB7C4C08947}" presName="theInnerList" presStyleCnt="0"/>
      <dgm:spPr/>
    </dgm:pt>
    <dgm:pt modelId="{AFFB3F77-B807-CD4F-A371-6C18ECAEE689}" type="pres">
      <dgm:prSet presAssocID="{8C6073FD-5BBA-2847-BCC3-7A96E5282DF6}" presName="childNode" presStyleLbl="node1" presStyleIdx="4" presStyleCnt="6">
        <dgm:presLayoutVars>
          <dgm:bulletEnabled val="1"/>
        </dgm:presLayoutVars>
      </dgm:prSet>
      <dgm:spPr/>
    </dgm:pt>
    <dgm:pt modelId="{7332ED46-DC02-3441-A48E-B166D1E0DEB4}" type="pres">
      <dgm:prSet presAssocID="{8C6073FD-5BBA-2847-BCC3-7A96E5282DF6}" presName="aSpace2" presStyleCnt="0"/>
      <dgm:spPr/>
    </dgm:pt>
    <dgm:pt modelId="{50603B86-4184-5841-BB64-2639D7ED27CE}" type="pres">
      <dgm:prSet presAssocID="{617F2036-A802-9445-84F6-5ABF4F62148D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1205A704-E105-DA40-BF18-2D1C0795BF38}" type="presOf" srcId="{76EE153D-711E-294A-AE77-A3F685CABE2E}" destId="{3C3C94E5-8161-6B4D-ABC6-5EA92F5D23F1}" srcOrd="0" destOrd="0" presId="urn:microsoft.com/office/officeart/2005/8/layout/lProcess2"/>
    <dgm:cxn modelId="{93F48608-173E-9149-A70C-645E02EE320A}" type="presOf" srcId="{996021FF-EC8E-5942-BE38-B44EAF967C78}" destId="{044CAC93-1B47-874A-9492-39EAB8EA5D5F}" srcOrd="1" destOrd="0" presId="urn:microsoft.com/office/officeart/2005/8/layout/lProcess2"/>
    <dgm:cxn modelId="{0212BD11-6ED4-F84F-8E8F-5017B4F3A04D}" type="presOf" srcId="{8C6073FD-5BBA-2847-BCC3-7A96E5282DF6}" destId="{AFFB3F77-B807-CD4F-A371-6C18ECAEE689}" srcOrd="0" destOrd="0" presId="urn:microsoft.com/office/officeart/2005/8/layout/lProcess2"/>
    <dgm:cxn modelId="{59F43218-1E32-154D-93F3-1B52DEA71624}" srcId="{1372A5C9-DD87-DB44-85B1-DCB7C4C08947}" destId="{617F2036-A802-9445-84F6-5ABF4F62148D}" srcOrd="1" destOrd="0" parTransId="{E49DD26A-79B6-A244-BAC1-5D8E54736CB4}" sibTransId="{E7D92840-6BE6-964F-9A1E-5930FE94D235}"/>
    <dgm:cxn modelId="{0E9C6A2C-46CE-8948-8927-FBB933A17F24}" srcId="{996021FF-EC8E-5942-BE38-B44EAF967C78}" destId="{7865BA7E-DA28-2947-A472-94FCBA7562DC}" srcOrd="1" destOrd="0" parTransId="{C45CB12C-7A47-394D-A3D3-400C3D92091B}" sibTransId="{3671E8DA-CCFB-7E4D-8825-E595391E70EC}"/>
    <dgm:cxn modelId="{E3673130-F774-194A-B106-BBC84D2E0E2A}" srcId="{24E7FCC3-5803-4142-BFD3-C17A16AFC426}" destId="{AACF750D-C497-EF4B-9303-196F62B2FEC1}" srcOrd="1" destOrd="0" parTransId="{74D62C8B-1895-4D47-BE0C-84BE7F52C3EE}" sibTransId="{1211075E-40F8-EA4A-BD77-7750B52726C7}"/>
    <dgm:cxn modelId="{04B1D63E-6C89-134B-B863-C8B821636AB9}" srcId="{24E7FCC3-5803-4142-BFD3-C17A16AFC426}" destId="{76EE153D-711E-294A-AE77-A3F685CABE2E}" srcOrd="0" destOrd="0" parTransId="{9DA988C4-CF1C-C043-9C09-5D4D20951845}" sibTransId="{F61C47B8-137E-EB41-87E7-2395539F6EFC}"/>
    <dgm:cxn modelId="{96EB1E4C-F4EC-3147-AB3D-9F46AFA1D915}" type="presOf" srcId="{7865BA7E-DA28-2947-A472-94FCBA7562DC}" destId="{C492F205-50DC-7C41-A8DE-E628063B559F}" srcOrd="0" destOrd="0" presId="urn:microsoft.com/office/officeart/2005/8/layout/lProcess2"/>
    <dgm:cxn modelId="{3A870262-F526-3F4D-9881-0388B8216D33}" type="presOf" srcId="{AACF750D-C497-EF4B-9303-196F62B2FEC1}" destId="{E496D858-BA04-1143-ADD7-BBDFDAB8F245}" srcOrd="0" destOrd="0" presId="urn:microsoft.com/office/officeart/2005/8/layout/lProcess2"/>
    <dgm:cxn modelId="{9F8D2F6D-5EDF-B143-8483-B000F1C61CC5}" type="presOf" srcId="{24E7FCC3-5803-4142-BFD3-C17A16AFC426}" destId="{59A6F95E-C9CF-C443-A14B-2DED55C339EE}" srcOrd="0" destOrd="0" presId="urn:microsoft.com/office/officeart/2005/8/layout/lProcess2"/>
    <dgm:cxn modelId="{4DCED071-670B-E648-AACB-8E4D200BE484}" srcId="{41CD5DA5-9210-6C44-A5D2-39E278364119}" destId="{996021FF-EC8E-5942-BE38-B44EAF967C78}" srcOrd="0" destOrd="0" parTransId="{8D77C7EF-ACC0-134F-86CB-60A499B0729C}" sibTransId="{0419017C-319C-DB48-A9AC-2F712BD48732}"/>
    <dgm:cxn modelId="{E743DC75-A179-6647-8AB2-5FF8A71AE752}" type="presOf" srcId="{1EF307E5-B2B0-6645-9E50-464A77AAEF9F}" destId="{CFA4EBFA-0956-474D-B685-5D2AE33E6C1F}" srcOrd="0" destOrd="0" presId="urn:microsoft.com/office/officeart/2005/8/layout/lProcess2"/>
    <dgm:cxn modelId="{C60D6D92-FEA3-4044-8842-C1509D36F401}" type="presOf" srcId="{1372A5C9-DD87-DB44-85B1-DCB7C4C08947}" destId="{07A8001B-DCE1-C345-901B-9B854042759D}" srcOrd="0" destOrd="0" presId="urn:microsoft.com/office/officeart/2005/8/layout/lProcess2"/>
    <dgm:cxn modelId="{A5873899-E5AA-0D47-82A2-56660602EBF8}" type="presOf" srcId="{24E7FCC3-5803-4142-BFD3-C17A16AFC426}" destId="{2255A577-E2AA-5E4E-89C3-8361BABF698E}" srcOrd="1" destOrd="0" presId="urn:microsoft.com/office/officeart/2005/8/layout/lProcess2"/>
    <dgm:cxn modelId="{9FABF59F-6960-F943-93F5-3BACF65B52A0}" srcId="{996021FF-EC8E-5942-BE38-B44EAF967C78}" destId="{1EF307E5-B2B0-6645-9E50-464A77AAEF9F}" srcOrd="0" destOrd="0" parTransId="{9D8FB105-71AD-6A4C-ADB9-81BF1DAA1D4E}" sibTransId="{7BEA95B2-158D-924F-A60F-50AA11657234}"/>
    <dgm:cxn modelId="{F87EC6AE-78E4-A04E-B553-2C4023EFB173}" type="presOf" srcId="{996021FF-EC8E-5942-BE38-B44EAF967C78}" destId="{2AD838B1-CF9B-614E-8196-3E3BD3E42FA3}" srcOrd="0" destOrd="0" presId="urn:microsoft.com/office/officeart/2005/8/layout/lProcess2"/>
    <dgm:cxn modelId="{BA9365C1-2BE2-0C4D-B2A4-44A2D01D0F21}" type="presOf" srcId="{617F2036-A802-9445-84F6-5ABF4F62148D}" destId="{50603B86-4184-5841-BB64-2639D7ED27CE}" srcOrd="0" destOrd="0" presId="urn:microsoft.com/office/officeart/2005/8/layout/lProcess2"/>
    <dgm:cxn modelId="{0E181BC8-E4F4-A943-A9E0-488DA7F80BDC}" srcId="{1372A5C9-DD87-DB44-85B1-DCB7C4C08947}" destId="{8C6073FD-5BBA-2847-BCC3-7A96E5282DF6}" srcOrd="0" destOrd="0" parTransId="{8F89A12A-A935-C142-B7E4-E4D2A60580E3}" sibTransId="{DB168792-1C8A-5043-8F39-B90A6CAFD29E}"/>
    <dgm:cxn modelId="{6921E7CB-EAAA-5342-B52C-BDB863D797D3}" type="presOf" srcId="{41CD5DA5-9210-6C44-A5D2-39E278364119}" destId="{5B58C859-689A-F948-97A7-52013DF1D1C5}" srcOrd="0" destOrd="0" presId="urn:microsoft.com/office/officeart/2005/8/layout/lProcess2"/>
    <dgm:cxn modelId="{C38E8BD3-7E17-9D49-9976-5C8E9C6264AD}" srcId="{41CD5DA5-9210-6C44-A5D2-39E278364119}" destId="{1372A5C9-DD87-DB44-85B1-DCB7C4C08947}" srcOrd="2" destOrd="0" parTransId="{D2E0FD6F-CA71-304E-BADB-BA46B4B1918E}" sibTransId="{18B17012-6BBB-AC43-B699-55BF1AF5244E}"/>
    <dgm:cxn modelId="{B8B8A1D9-3EBB-B447-AE69-1D671B299009}" type="presOf" srcId="{1372A5C9-DD87-DB44-85B1-DCB7C4C08947}" destId="{23A4468D-1FCB-E54F-8AFB-EF5EBBF0C0FE}" srcOrd="1" destOrd="0" presId="urn:microsoft.com/office/officeart/2005/8/layout/lProcess2"/>
    <dgm:cxn modelId="{B6828EE7-87D8-5C48-85F8-1CF872553FB3}" srcId="{41CD5DA5-9210-6C44-A5D2-39E278364119}" destId="{24E7FCC3-5803-4142-BFD3-C17A16AFC426}" srcOrd="1" destOrd="0" parTransId="{12227DB2-612E-0E46-B24D-005B51C96926}" sibTransId="{4911D8B2-CFDC-9147-A6BF-E094ABBC7AA7}"/>
    <dgm:cxn modelId="{E62D0E1F-43BB-5C4A-A2AC-B7F6DEF36178}" type="presParOf" srcId="{5B58C859-689A-F948-97A7-52013DF1D1C5}" destId="{C01819C1-FD9A-8C4C-AB15-D9FB4E88C314}" srcOrd="0" destOrd="0" presId="urn:microsoft.com/office/officeart/2005/8/layout/lProcess2"/>
    <dgm:cxn modelId="{8D12428F-B758-E94C-91DD-C34BECABAC90}" type="presParOf" srcId="{C01819C1-FD9A-8C4C-AB15-D9FB4E88C314}" destId="{2AD838B1-CF9B-614E-8196-3E3BD3E42FA3}" srcOrd="0" destOrd="0" presId="urn:microsoft.com/office/officeart/2005/8/layout/lProcess2"/>
    <dgm:cxn modelId="{7D15ABF5-2A1E-7D4C-8622-1B148E8EB97A}" type="presParOf" srcId="{C01819C1-FD9A-8C4C-AB15-D9FB4E88C314}" destId="{044CAC93-1B47-874A-9492-39EAB8EA5D5F}" srcOrd="1" destOrd="0" presId="urn:microsoft.com/office/officeart/2005/8/layout/lProcess2"/>
    <dgm:cxn modelId="{2B88152C-38FC-3C45-838C-45D996D6EA80}" type="presParOf" srcId="{C01819C1-FD9A-8C4C-AB15-D9FB4E88C314}" destId="{6D6D0069-035B-3C4F-A9E9-9732AD2B04C8}" srcOrd="2" destOrd="0" presId="urn:microsoft.com/office/officeart/2005/8/layout/lProcess2"/>
    <dgm:cxn modelId="{7D7A8A3D-2089-8D4D-BAD6-A1B3422B38E0}" type="presParOf" srcId="{6D6D0069-035B-3C4F-A9E9-9732AD2B04C8}" destId="{F82457FF-60A9-D84C-84A2-525D199C8BA5}" srcOrd="0" destOrd="0" presId="urn:microsoft.com/office/officeart/2005/8/layout/lProcess2"/>
    <dgm:cxn modelId="{C76BA9E9-53B0-5C4E-9EED-6D1144A0542F}" type="presParOf" srcId="{F82457FF-60A9-D84C-84A2-525D199C8BA5}" destId="{CFA4EBFA-0956-474D-B685-5D2AE33E6C1F}" srcOrd="0" destOrd="0" presId="urn:microsoft.com/office/officeart/2005/8/layout/lProcess2"/>
    <dgm:cxn modelId="{E30250C2-5FD2-A34F-97C8-CDDF560B0A6A}" type="presParOf" srcId="{F82457FF-60A9-D84C-84A2-525D199C8BA5}" destId="{E6407BF7-B746-C246-8B5D-E7755E7BA909}" srcOrd="1" destOrd="0" presId="urn:microsoft.com/office/officeart/2005/8/layout/lProcess2"/>
    <dgm:cxn modelId="{999538C5-4400-8F47-B943-B9AA46BF35E2}" type="presParOf" srcId="{F82457FF-60A9-D84C-84A2-525D199C8BA5}" destId="{C492F205-50DC-7C41-A8DE-E628063B559F}" srcOrd="2" destOrd="0" presId="urn:microsoft.com/office/officeart/2005/8/layout/lProcess2"/>
    <dgm:cxn modelId="{75ABE736-FD6A-E040-AF7C-5613F7785354}" type="presParOf" srcId="{5B58C859-689A-F948-97A7-52013DF1D1C5}" destId="{767AF66E-CEA1-AA4B-94C4-45DF0AB3E980}" srcOrd="1" destOrd="0" presId="urn:microsoft.com/office/officeart/2005/8/layout/lProcess2"/>
    <dgm:cxn modelId="{4C8390A7-7347-6B46-80B6-238C70098A36}" type="presParOf" srcId="{5B58C859-689A-F948-97A7-52013DF1D1C5}" destId="{D0021B5A-E7D3-4841-A57B-788174C583AA}" srcOrd="2" destOrd="0" presId="urn:microsoft.com/office/officeart/2005/8/layout/lProcess2"/>
    <dgm:cxn modelId="{31BF40EC-5687-A24A-9AD3-887076342FF7}" type="presParOf" srcId="{D0021B5A-E7D3-4841-A57B-788174C583AA}" destId="{59A6F95E-C9CF-C443-A14B-2DED55C339EE}" srcOrd="0" destOrd="0" presId="urn:microsoft.com/office/officeart/2005/8/layout/lProcess2"/>
    <dgm:cxn modelId="{62158B47-DD0C-3143-A3F6-66E43765066A}" type="presParOf" srcId="{D0021B5A-E7D3-4841-A57B-788174C583AA}" destId="{2255A577-E2AA-5E4E-89C3-8361BABF698E}" srcOrd="1" destOrd="0" presId="urn:microsoft.com/office/officeart/2005/8/layout/lProcess2"/>
    <dgm:cxn modelId="{75835125-74FE-1C4D-ABED-4AC23BD67C9E}" type="presParOf" srcId="{D0021B5A-E7D3-4841-A57B-788174C583AA}" destId="{567F767B-6496-E146-87AE-070F30C34242}" srcOrd="2" destOrd="0" presId="urn:microsoft.com/office/officeart/2005/8/layout/lProcess2"/>
    <dgm:cxn modelId="{976CF8BC-3742-5B4A-80DA-A441C1EB257F}" type="presParOf" srcId="{567F767B-6496-E146-87AE-070F30C34242}" destId="{AA6CAAA5-1184-0749-806C-AA73301F11E4}" srcOrd="0" destOrd="0" presId="urn:microsoft.com/office/officeart/2005/8/layout/lProcess2"/>
    <dgm:cxn modelId="{6D9F4E69-1CBF-124C-B75A-8A9C7676AF06}" type="presParOf" srcId="{AA6CAAA5-1184-0749-806C-AA73301F11E4}" destId="{3C3C94E5-8161-6B4D-ABC6-5EA92F5D23F1}" srcOrd="0" destOrd="0" presId="urn:microsoft.com/office/officeart/2005/8/layout/lProcess2"/>
    <dgm:cxn modelId="{A0F1293B-F26F-B24B-874B-1A72112B4069}" type="presParOf" srcId="{AA6CAAA5-1184-0749-806C-AA73301F11E4}" destId="{61737D86-9BD7-2843-B759-22EB8EA310F7}" srcOrd="1" destOrd="0" presId="urn:microsoft.com/office/officeart/2005/8/layout/lProcess2"/>
    <dgm:cxn modelId="{54677B96-478B-A247-936D-23369B0A2C31}" type="presParOf" srcId="{AA6CAAA5-1184-0749-806C-AA73301F11E4}" destId="{E496D858-BA04-1143-ADD7-BBDFDAB8F245}" srcOrd="2" destOrd="0" presId="urn:microsoft.com/office/officeart/2005/8/layout/lProcess2"/>
    <dgm:cxn modelId="{6894C075-C46B-1548-9BF8-41E155027EEC}" type="presParOf" srcId="{5B58C859-689A-F948-97A7-52013DF1D1C5}" destId="{B29BE6F9-688D-AA46-B56E-8636A69C329F}" srcOrd="3" destOrd="0" presId="urn:microsoft.com/office/officeart/2005/8/layout/lProcess2"/>
    <dgm:cxn modelId="{518AB08D-9415-F246-B9C8-778E81FAE9E3}" type="presParOf" srcId="{5B58C859-689A-F948-97A7-52013DF1D1C5}" destId="{4F1C6D8E-D2D9-6249-9914-999B02B82807}" srcOrd="4" destOrd="0" presId="urn:microsoft.com/office/officeart/2005/8/layout/lProcess2"/>
    <dgm:cxn modelId="{7339CE18-86AE-0040-97D5-81CDB9D9BEEA}" type="presParOf" srcId="{4F1C6D8E-D2D9-6249-9914-999B02B82807}" destId="{07A8001B-DCE1-C345-901B-9B854042759D}" srcOrd="0" destOrd="0" presId="urn:microsoft.com/office/officeart/2005/8/layout/lProcess2"/>
    <dgm:cxn modelId="{EE210107-43B9-3D48-8F23-4E81266AA780}" type="presParOf" srcId="{4F1C6D8E-D2D9-6249-9914-999B02B82807}" destId="{23A4468D-1FCB-E54F-8AFB-EF5EBBF0C0FE}" srcOrd="1" destOrd="0" presId="urn:microsoft.com/office/officeart/2005/8/layout/lProcess2"/>
    <dgm:cxn modelId="{201FCBD9-2301-5D4F-9AD8-9804034BFB68}" type="presParOf" srcId="{4F1C6D8E-D2D9-6249-9914-999B02B82807}" destId="{92AEBD94-34EE-BE48-8702-1A1007124291}" srcOrd="2" destOrd="0" presId="urn:microsoft.com/office/officeart/2005/8/layout/lProcess2"/>
    <dgm:cxn modelId="{EC09A155-BC90-BC4D-A1B1-AC76CEA50A67}" type="presParOf" srcId="{92AEBD94-34EE-BE48-8702-1A1007124291}" destId="{632F4525-1906-2845-B888-1F1C572071EC}" srcOrd="0" destOrd="0" presId="urn:microsoft.com/office/officeart/2005/8/layout/lProcess2"/>
    <dgm:cxn modelId="{3225AC55-EC00-6341-BB57-1991CAB2C8F1}" type="presParOf" srcId="{632F4525-1906-2845-B888-1F1C572071EC}" destId="{AFFB3F77-B807-CD4F-A371-6C18ECAEE689}" srcOrd="0" destOrd="0" presId="urn:microsoft.com/office/officeart/2005/8/layout/lProcess2"/>
    <dgm:cxn modelId="{2DB9E010-5AAA-E84B-A55C-8BDD2A9AFF3B}" type="presParOf" srcId="{632F4525-1906-2845-B888-1F1C572071EC}" destId="{7332ED46-DC02-3441-A48E-B166D1E0DEB4}" srcOrd="1" destOrd="0" presId="urn:microsoft.com/office/officeart/2005/8/layout/lProcess2"/>
    <dgm:cxn modelId="{4191C848-255A-E04D-AE6D-4360E5D84BB7}" type="presParOf" srcId="{632F4525-1906-2845-B888-1F1C572071EC}" destId="{50603B86-4184-5841-BB64-2639D7ED27CE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7A8D40-64AE-4C59-A9AF-F0148D0BAC60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7284A3-74EE-4A01-93A6-96AC1571870E}">
      <dgm:prSet phldrT="[Text]"/>
      <dgm:spPr>
        <a:solidFill>
          <a:schemeClr val="tx1"/>
        </a:solidFill>
      </dgm:spPr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Planners</a:t>
          </a:r>
        </a:p>
      </dgm:t>
    </dgm:pt>
    <dgm:pt modelId="{ECE0D8C3-E280-4BCE-87C4-436F17E81444}" type="parTrans" cxnId="{43D260C8-5D69-4E81-A6E8-77FBDF03E301}">
      <dgm:prSet/>
      <dgm:spPr/>
      <dgm:t>
        <a:bodyPr/>
        <a:lstStyle/>
        <a:p>
          <a:endParaRPr lang="en-US"/>
        </a:p>
      </dgm:t>
    </dgm:pt>
    <dgm:pt modelId="{0B1E22B1-B84F-4BCD-8173-130DA7189BB8}" type="sibTrans" cxnId="{43D260C8-5D69-4E81-A6E8-77FBDF03E30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7CF95F-5560-48CE-895E-EC1F500677CE}">
      <dgm:prSet phldrT="[Text]"/>
      <dgm:spPr>
        <a:solidFill>
          <a:schemeClr val="tx1"/>
        </a:solidFill>
      </dgm:spPr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Operators</a:t>
          </a:r>
        </a:p>
      </dgm:t>
    </dgm:pt>
    <dgm:pt modelId="{9C11EB05-38BF-48CF-8189-284C0A1E659E}" type="parTrans" cxnId="{77F888B7-CBE6-4563-AFF2-A75CE70EA811}">
      <dgm:prSet/>
      <dgm:spPr/>
      <dgm:t>
        <a:bodyPr/>
        <a:lstStyle/>
        <a:p>
          <a:endParaRPr lang="en-US"/>
        </a:p>
      </dgm:t>
    </dgm:pt>
    <dgm:pt modelId="{070E2493-C748-4C04-BEE6-96A5F4ABEEA8}" type="sibTrans" cxnId="{77F888B7-CBE6-4563-AFF2-A75CE70EA81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E00C53-C1BE-4B52-BB0E-A580AC87B33A}">
      <dgm:prSet phldrT="[Text]"/>
      <dgm:spPr>
        <a:solidFill>
          <a:schemeClr val="tx1"/>
        </a:solidFill>
      </dgm:spPr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Assessors</a:t>
          </a:r>
        </a:p>
      </dgm:t>
    </dgm:pt>
    <dgm:pt modelId="{C6CCDC3E-3304-4299-B3B2-DBE2BBEB780D}" type="parTrans" cxnId="{885480E2-B163-49CA-A03A-AF9B01F093AA}">
      <dgm:prSet/>
      <dgm:spPr/>
      <dgm:t>
        <a:bodyPr/>
        <a:lstStyle/>
        <a:p>
          <a:endParaRPr lang="en-US"/>
        </a:p>
      </dgm:t>
    </dgm:pt>
    <dgm:pt modelId="{60EB803B-1722-4F45-BD91-C58145F31E1E}" type="sibTrans" cxnId="{885480E2-B163-49CA-A03A-AF9B01F093A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F42963-D0D8-4C7A-A5F1-4B5BA274A1B3}" type="pres">
      <dgm:prSet presAssocID="{467A8D40-64AE-4C59-A9AF-F0148D0BAC60}" presName="Name0" presStyleCnt="0">
        <dgm:presLayoutVars>
          <dgm:dir/>
          <dgm:resizeHandles val="exact"/>
        </dgm:presLayoutVars>
      </dgm:prSet>
      <dgm:spPr/>
    </dgm:pt>
    <dgm:pt modelId="{8B5D18A8-F687-4F44-BB48-97A29EEB51D0}" type="pres">
      <dgm:prSet presAssocID="{6D7284A3-74EE-4A01-93A6-96AC1571870E}" presName="node" presStyleLbl="node1" presStyleIdx="0" presStyleCnt="3">
        <dgm:presLayoutVars>
          <dgm:bulletEnabled val="1"/>
        </dgm:presLayoutVars>
      </dgm:prSet>
      <dgm:spPr/>
    </dgm:pt>
    <dgm:pt modelId="{D5A187D5-A59D-486B-ACD1-B08D1848A7BF}" type="pres">
      <dgm:prSet presAssocID="{0B1E22B1-B84F-4BCD-8173-130DA7189BB8}" presName="sibTrans" presStyleLbl="sibTrans2D1" presStyleIdx="0" presStyleCnt="3"/>
      <dgm:spPr/>
    </dgm:pt>
    <dgm:pt modelId="{1C19B6E1-14FE-4711-AF33-01BD1E8E092B}" type="pres">
      <dgm:prSet presAssocID="{0B1E22B1-B84F-4BCD-8173-130DA7189BB8}" presName="connectorText" presStyleLbl="sibTrans2D1" presStyleIdx="0" presStyleCnt="3"/>
      <dgm:spPr/>
    </dgm:pt>
    <dgm:pt modelId="{67C897D1-2E5E-49A2-B207-178A9BA771D9}" type="pres">
      <dgm:prSet presAssocID="{797CF95F-5560-48CE-895E-EC1F500677CE}" presName="node" presStyleLbl="node1" presStyleIdx="1" presStyleCnt="3">
        <dgm:presLayoutVars>
          <dgm:bulletEnabled val="1"/>
        </dgm:presLayoutVars>
      </dgm:prSet>
      <dgm:spPr/>
    </dgm:pt>
    <dgm:pt modelId="{674C5F5A-CF94-4C5C-AB76-6973C4443E2D}" type="pres">
      <dgm:prSet presAssocID="{070E2493-C748-4C04-BEE6-96A5F4ABEEA8}" presName="sibTrans" presStyleLbl="sibTrans2D1" presStyleIdx="1" presStyleCnt="3"/>
      <dgm:spPr/>
    </dgm:pt>
    <dgm:pt modelId="{C39B0EA4-31DA-4800-BE0D-F92BBCF47DD1}" type="pres">
      <dgm:prSet presAssocID="{070E2493-C748-4C04-BEE6-96A5F4ABEEA8}" presName="connectorText" presStyleLbl="sibTrans2D1" presStyleIdx="1" presStyleCnt="3"/>
      <dgm:spPr/>
    </dgm:pt>
    <dgm:pt modelId="{E7C8105E-413D-41D2-B773-263E98FEFE1F}" type="pres">
      <dgm:prSet presAssocID="{00E00C53-C1BE-4B52-BB0E-A580AC87B33A}" presName="node" presStyleLbl="node1" presStyleIdx="2" presStyleCnt="3">
        <dgm:presLayoutVars>
          <dgm:bulletEnabled val="1"/>
        </dgm:presLayoutVars>
      </dgm:prSet>
      <dgm:spPr/>
    </dgm:pt>
    <dgm:pt modelId="{B5CBBB06-6972-4BCC-9E04-314DE5418240}" type="pres">
      <dgm:prSet presAssocID="{60EB803B-1722-4F45-BD91-C58145F31E1E}" presName="sibTrans" presStyleLbl="sibTrans2D1" presStyleIdx="2" presStyleCnt="3"/>
      <dgm:spPr/>
    </dgm:pt>
    <dgm:pt modelId="{28BDC73E-4A7E-48A6-84F6-D449357346BE}" type="pres">
      <dgm:prSet presAssocID="{60EB803B-1722-4F45-BD91-C58145F31E1E}" presName="connectorText" presStyleLbl="sibTrans2D1" presStyleIdx="2" presStyleCnt="3"/>
      <dgm:spPr/>
    </dgm:pt>
  </dgm:ptLst>
  <dgm:cxnLst>
    <dgm:cxn modelId="{69F7E202-C0DE-4888-ABEA-89BD6E94659C}" type="presOf" srcId="{070E2493-C748-4C04-BEE6-96A5F4ABEEA8}" destId="{674C5F5A-CF94-4C5C-AB76-6973C4443E2D}" srcOrd="0" destOrd="0" presId="urn:microsoft.com/office/officeart/2005/8/layout/cycle7"/>
    <dgm:cxn modelId="{FF5AC20B-290F-473D-B3DD-57A5DB09B876}" type="presOf" srcId="{6D7284A3-74EE-4A01-93A6-96AC1571870E}" destId="{8B5D18A8-F687-4F44-BB48-97A29EEB51D0}" srcOrd="0" destOrd="0" presId="urn:microsoft.com/office/officeart/2005/8/layout/cycle7"/>
    <dgm:cxn modelId="{7E66F213-C0F5-492A-A74F-DCF27149CC11}" type="presOf" srcId="{797CF95F-5560-48CE-895E-EC1F500677CE}" destId="{67C897D1-2E5E-49A2-B207-178A9BA771D9}" srcOrd="0" destOrd="0" presId="urn:microsoft.com/office/officeart/2005/8/layout/cycle7"/>
    <dgm:cxn modelId="{227F0B14-BADF-4978-9911-F3B4CE55924B}" type="presOf" srcId="{60EB803B-1722-4F45-BD91-C58145F31E1E}" destId="{B5CBBB06-6972-4BCC-9E04-314DE5418240}" srcOrd="0" destOrd="0" presId="urn:microsoft.com/office/officeart/2005/8/layout/cycle7"/>
    <dgm:cxn modelId="{CC65F919-F330-4221-86C6-60177AAC9480}" type="presOf" srcId="{0B1E22B1-B84F-4BCD-8173-130DA7189BB8}" destId="{D5A187D5-A59D-486B-ACD1-B08D1848A7BF}" srcOrd="0" destOrd="0" presId="urn:microsoft.com/office/officeart/2005/8/layout/cycle7"/>
    <dgm:cxn modelId="{92D6E11D-512F-468E-8DA0-51132E05B220}" type="presOf" srcId="{467A8D40-64AE-4C59-A9AF-F0148D0BAC60}" destId="{46F42963-D0D8-4C7A-A5F1-4B5BA274A1B3}" srcOrd="0" destOrd="0" presId="urn:microsoft.com/office/officeart/2005/8/layout/cycle7"/>
    <dgm:cxn modelId="{55BCF71E-2270-4351-91A1-0CA7486EF04A}" type="presOf" srcId="{070E2493-C748-4C04-BEE6-96A5F4ABEEA8}" destId="{C39B0EA4-31DA-4800-BE0D-F92BBCF47DD1}" srcOrd="1" destOrd="0" presId="urn:microsoft.com/office/officeart/2005/8/layout/cycle7"/>
    <dgm:cxn modelId="{BDCE1E21-7758-41C2-937D-10AD74983FB1}" type="presOf" srcId="{00E00C53-C1BE-4B52-BB0E-A580AC87B33A}" destId="{E7C8105E-413D-41D2-B773-263E98FEFE1F}" srcOrd="0" destOrd="0" presId="urn:microsoft.com/office/officeart/2005/8/layout/cycle7"/>
    <dgm:cxn modelId="{18C64679-5970-4A55-9683-E8AC9AC2B427}" type="presOf" srcId="{0B1E22B1-B84F-4BCD-8173-130DA7189BB8}" destId="{1C19B6E1-14FE-4711-AF33-01BD1E8E092B}" srcOrd="1" destOrd="0" presId="urn:microsoft.com/office/officeart/2005/8/layout/cycle7"/>
    <dgm:cxn modelId="{77F888B7-CBE6-4563-AFF2-A75CE70EA811}" srcId="{467A8D40-64AE-4C59-A9AF-F0148D0BAC60}" destId="{797CF95F-5560-48CE-895E-EC1F500677CE}" srcOrd="1" destOrd="0" parTransId="{9C11EB05-38BF-48CF-8189-284C0A1E659E}" sibTransId="{070E2493-C748-4C04-BEE6-96A5F4ABEEA8}"/>
    <dgm:cxn modelId="{43D260C8-5D69-4E81-A6E8-77FBDF03E301}" srcId="{467A8D40-64AE-4C59-A9AF-F0148D0BAC60}" destId="{6D7284A3-74EE-4A01-93A6-96AC1571870E}" srcOrd="0" destOrd="0" parTransId="{ECE0D8C3-E280-4BCE-87C4-436F17E81444}" sibTransId="{0B1E22B1-B84F-4BCD-8173-130DA7189BB8}"/>
    <dgm:cxn modelId="{885480E2-B163-49CA-A03A-AF9B01F093AA}" srcId="{467A8D40-64AE-4C59-A9AF-F0148D0BAC60}" destId="{00E00C53-C1BE-4B52-BB0E-A580AC87B33A}" srcOrd="2" destOrd="0" parTransId="{C6CCDC3E-3304-4299-B3B2-DBE2BBEB780D}" sibTransId="{60EB803B-1722-4F45-BD91-C58145F31E1E}"/>
    <dgm:cxn modelId="{637377F2-0238-4154-84C8-9E016FD42ED0}" type="presOf" srcId="{60EB803B-1722-4F45-BD91-C58145F31E1E}" destId="{28BDC73E-4A7E-48A6-84F6-D449357346BE}" srcOrd="1" destOrd="0" presId="urn:microsoft.com/office/officeart/2005/8/layout/cycle7"/>
    <dgm:cxn modelId="{A8E48A4A-DA64-47BC-905A-F6A0B4A3E592}" type="presParOf" srcId="{46F42963-D0D8-4C7A-A5F1-4B5BA274A1B3}" destId="{8B5D18A8-F687-4F44-BB48-97A29EEB51D0}" srcOrd="0" destOrd="0" presId="urn:microsoft.com/office/officeart/2005/8/layout/cycle7"/>
    <dgm:cxn modelId="{81F4C31A-6F5A-4F52-A63A-BFFB81E2B7C5}" type="presParOf" srcId="{46F42963-D0D8-4C7A-A5F1-4B5BA274A1B3}" destId="{D5A187D5-A59D-486B-ACD1-B08D1848A7BF}" srcOrd="1" destOrd="0" presId="urn:microsoft.com/office/officeart/2005/8/layout/cycle7"/>
    <dgm:cxn modelId="{4427AE14-5A70-41A2-9DC7-33F106E8579F}" type="presParOf" srcId="{D5A187D5-A59D-486B-ACD1-B08D1848A7BF}" destId="{1C19B6E1-14FE-4711-AF33-01BD1E8E092B}" srcOrd="0" destOrd="0" presId="urn:microsoft.com/office/officeart/2005/8/layout/cycle7"/>
    <dgm:cxn modelId="{58AB16F8-9A4A-4633-9685-4D837D7EF67C}" type="presParOf" srcId="{46F42963-D0D8-4C7A-A5F1-4B5BA274A1B3}" destId="{67C897D1-2E5E-49A2-B207-178A9BA771D9}" srcOrd="2" destOrd="0" presId="urn:microsoft.com/office/officeart/2005/8/layout/cycle7"/>
    <dgm:cxn modelId="{84842BEE-AA48-4084-BDEF-0232D003898F}" type="presParOf" srcId="{46F42963-D0D8-4C7A-A5F1-4B5BA274A1B3}" destId="{674C5F5A-CF94-4C5C-AB76-6973C4443E2D}" srcOrd="3" destOrd="0" presId="urn:microsoft.com/office/officeart/2005/8/layout/cycle7"/>
    <dgm:cxn modelId="{D832F844-2840-4E06-AB67-615464B888D2}" type="presParOf" srcId="{674C5F5A-CF94-4C5C-AB76-6973C4443E2D}" destId="{C39B0EA4-31DA-4800-BE0D-F92BBCF47DD1}" srcOrd="0" destOrd="0" presId="urn:microsoft.com/office/officeart/2005/8/layout/cycle7"/>
    <dgm:cxn modelId="{7E18D2DB-F1DA-4FFC-B7B8-8685A7D26D93}" type="presParOf" srcId="{46F42963-D0D8-4C7A-A5F1-4B5BA274A1B3}" destId="{E7C8105E-413D-41D2-B773-263E98FEFE1F}" srcOrd="4" destOrd="0" presId="urn:microsoft.com/office/officeart/2005/8/layout/cycle7"/>
    <dgm:cxn modelId="{CA4A314F-0031-42A5-A6FC-B0128EB8BCC6}" type="presParOf" srcId="{46F42963-D0D8-4C7A-A5F1-4B5BA274A1B3}" destId="{B5CBBB06-6972-4BCC-9E04-314DE5418240}" srcOrd="5" destOrd="0" presId="urn:microsoft.com/office/officeart/2005/8/layout/cycle7"/>
    <dgm:cxn modelId="{723C0808-5B22-48E6-80C2-78693D2DAC93}" type="presParOf" srcId="{B5CBBB06-6972-4BCC-9E04-314DE5418240}" destId="{28BDC73E-4A7E-48A6-84F6-D449357346BE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894952-CD7D-5249-A5AC-0CA0B4813366}" type="doc">
      <dgm:prSet loTypeId="urn:microsoft.com/office/officeart/2005/8/layout/pList1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8DD9262C-7875-B349-A14A-CE02300645B8}">
      <dgm:prSet phldrT="[Text]" custT="1"/>
      <dgm:spPr/>
      <dgm:t>
        <a:bodyPr/>
        <a:lstStyle/>
        <a:p>
          <a:r>
            <a:rPr lang="en-US" sz="2400" b="1">
              <a:latin typeface="Arial" panose="020B0604020202020204" pitchFamily="34" charset="0"/>
              <a:cs typeface="Arial" panose="020B0604020202020204" pitchFamily="34" charset="0"/>
            </a:rPr>
            <a:t>SEMAFOR</a:t>
          </a:r>
        </a:p>
      </dgm:t>
    </dgm:pt>
    <dgm:pt modelId="{2F5DFD66-FA27-7E45-B1B8-086F75E2A21C}" type="parTrans" cxnId="{81B2CD79-5C33-924A-8B92-A4433C2BBE5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4A0675-2099-8741-BC15-94621524B01C}" type="sibTrans" cxnId="{81B2CD79-5C33-924A-8B92-A4433C2BBE5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3AE550-6ED2-9D46-8A25-9ADEB8A323A0}">
      <dgm:prSet phldrT="[Text]" custT="1"/>
      <dgm:spPr/>
      <dgm:t>
        <a:bodyPr/>
        <a:lstStyle/>
        <a:p>
          <a:r>
            <a:rPr lang="en-US" sz="2400" b="1">
              <a:latin typeface="Arial" panose="020B0604020202020204" pitchFamily="34" charset="0"/>
              <a:cs typeface="Arial" panose="020B0604020202020204" pitchFamily="34" charset="0"/>
            </a:rPr>
            <a:t>PODIUM</a:t>
          </a:r>
        </a:p>
      </dgm:t>
    </dgm:pt>
    <dgm:pt modelId="{5D262031-0C95-0647-A866-B0DD574F4D71}" type="parTrans" cxnId="{2BA80A4E-513C-EA48-981C-E020EF2E648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7FF54A-4F1A-B140-8645-6A314161272E}" type="sibTrans" cxnId="{2BA80A4E-513C-EA48-981C-E020EF2E648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9A83AE-753B-274F-832B-D2314340018B}">
      <dgm:prSet phldrT="[Text]" custT="1"/>
      <dgm:spPr/>
      <dgm:t>
        <a:bodyPr/>
        <a:lstStyle/>
        <a:p>
          <a:r>
            <a:rPr lang="en-US" sz="2400" b="1">
              <a:latin typeface="Arial" panose="020B0604020202020204" pitchFamily="34" charset="0"/>
              <a:cs typeface="Arial" panose="020B0604020202020204" pitchFamily="34" charset="0"/>
            </a:rPr>
            <a:t>BRIES</a:t>
          </a:r>
        </a:p>
      </dgm:t>
    </dgm:pt>
    <dgm:pt modelId="{51F39BCC-0E11-2A4D-91C1-B7CEC8CD4C92}" type="parTrans" cxnId="{215515C4-981E-524E-B6EE-FA6FC0C7A25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DDEFAC-E73C-8E4F-A249-3A26773180E5}" type="sibTrans" cxnId="{215515C4-981E-524E-B6EE-FA6FC0C7A25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FD04F9-EE5C-164D-9200-8CAA4B381C6F}">
      <dgm:prSet phldrT="[Text]" custT="1"/>
      <dgm:spPr/>
      <dgm:t>
        <a:bodyPr/>
        <a:lstStyle/>
        <a:p>
          <a:r>
            <a:rPr lang="en-US" sz="2400" b="1">
              <a:latin typeface="Arial" panose="020B0604020202020204" pitchFamily="34" charset="0"/>
              <a:cs typeface="Arial" panose="020B0604020202020204" pitchFamily="34" charset="0"/>
            </a:rPr>
            <a:t>IDEA</a:t>
          </a:r>
        </a:p>
      </dgm:t>
    </dgm:pt>
    <dgm:pt modelId="{BDAF7B28-55F0-B64F-9B6E-EB034236F39C}" type="sibTrans" cxnId="{E0065F4F-7B50-E843-8261-26680661B1B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604D50-F2F6-A149-903F-A68BE6FFCD8D}" type="parTrans" cxnId="{E0065F4F-7B50-E843-8261-26680661B1B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45DFC4-C1E9-A24F-97F8-60A86EF28818}" type="pres">
      <dgm:prSet presAssocID="{48894952-CD7D-5249-A5AC-0CA0B4813366}" presName="Name0" presStyleCnt="0">
        <dgm:presLayoutVars>
          <dgm:dir/>
          <dgm:resizeHandles val="exact"/>
        </dgm:presLayoutVars>
      </dgm:prSet>
      <dgm:spPr/>
    </dgm:pt>
    <dgm:pt modelId="{7FC570E4-C83D-F044-A972-9C78E9588A37}" type="pres">
      <dgm:prSet presAssocID="{8DD9262C-7875-B349-A14A-CE02300645B8}" presName="compNode" presStyleCnt="0"/>
      <dgm:spPr/>
    </dgm:pt>
    <dgm:pt modelId="{5E2DE660-BA6B-8846-B68C-5768D563C96F}" type="pres">
      <dgm:prSet presAssocID="{8DD9262C-7875-B349-A14A-CE02300645B8}" presName="pictRect" presStyleLbl="node1" presStyleIdx="0" presStyleCnt="4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041E9A5-50E2-6949-9FE8-A9C37EDECBD6}" type="pres">
      <dgm:prSet presAssocID="{8DD9262C-7875-B349-A14A-CE02300645B8}" presName="textRect" presStyleLbl="revTx" presStyleIdx="0" presStyleCnt="4">
        <dgm:presLayoutVars>
          <dgm:bulletEnabled val="1"/>
        </dgm:presLayoutVars>
      </dgm:prSet>
      <dgm:spPr/>
    </dgm:pt>
    <dgm:pt modelId="{A2A81232-523E-094F-B87A-2B0F68D1CA54}" type="pres">
      <dgm:prSet presAssocID="{7B4A0675-2099-8741-BC15-94621524B01C}" presName="sibTrans" presStyleLbl="sibTrans2D1" presStyleIdx="0" presStyleCnt="0"/>
      <dgm:spPr/>
    </dgm:pt>
    <dgm:pt modelId="{D42C7B8F-64B5-DC4F-9CAD-E541152007B3}" type="pres">
      <dgm:prSet presAssocID="{053AE550-6ED2-9D46-8A25-9ADEB8A323A0}" presName="compNode" presStyleCnt="0"/>
      <dgm:spPr/>
    </dgm:pt>
    <dgm:pt modelId="{F4BAA552-C0CA-E345-8673-58C8C5B52906}" type="pres">
      <dgm:prSet presAssocID="{053AE550-6ED2-9D46-8A25-9ADEB8A323A0}" presName="pictRect" presStyleLbl="node1" presStyleIdx="1" presStyleCnt="4"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ACF6D20-C989-304F-B4D3-563400035248}" type="pres">
      <dgm:prSet presAssocID="{053AE550-6ED2-9D46-8A25-9ADEB8A323A0}" presName="textRect" presStyleLbl="revTx" presStyleIdx="1" presStyleCnt="4">
        <dgm:presLayoutVars>
          <dgm:bulletEnabled val="1"/>
        </dgm:presLayoutVars>
      </dgm:prSet>
      <dgm:spPr/>
    </dgm:pt>
    <dgm:pt modelId="{9F4638A5-88DF-E54C-B4C2-CD607A5E70C7}" type="pres">
      <dgm:prSet presAssocID="{287FF54A-4F1A-B140-8645-6A314161272E}" presName="sibTrans" presStyleLbl="sibTrans2D1" presStyleIdx="0" presStyleCnt="0"/>
      <dgm:spPr/>
    </dgm:pt>
    <dgm:pt modelId="{2758DF6E-5CCD-7D47-A6A5-447F45322049}" type="pres">
      <dgm:prSet presAssocID="{14FD04F9-EE5C-164D-9200-8CAA4B381C6F}" presName="compNode" presStyleCnt="0"/>
      <dgm:spPr/>
    </dgm:pt>
    <dgm:pt modelId="{C226F601-EE4F-0C49-A8D1-501A668B157C}" type="pres">
      <dgm:prSet presAssocID="{14FD04F9-EE5C-164D-9200-8CAA4B381C6F}" presName="pictRect" presStyleLbl="node1" presStyleIdx="2" presStyleCnt="4"/>
      <dgm:spPr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4000" r="-14000"/>
          </a:stretch>
        </a:blipFill>
      </dgm:spPr>
    </dgm:pt>
    <dgm:pt modelId="{46BCBC36-3A27-D84E-ADA3-4979BAE8A5F1}" type="pres">
      <dgm:prSet presAssocID="{14FD04F9-EE5C-164D-9200-8CAA4B381C6F}" presName="textRect" presStyleLbl="revTx" presStyleIdx="2" presStyleCnt="4">
        <dgm:presLayoutVars>
          <dgm:bulletEnabled val="1"/>
        </dgm:presLayoutVars>
      </dgm:prSet>
      <dgm:spPr/>
    </dgm:pt>
    <dgm:pt modelId="{E4D0F1C7-6146-104F-A6E9-2D3F22A3CD14}" type="pres">
      <dgm:prSet presAssocID="{BDAF7B28-55F0-B64F-9B6E-EB034236F39C}" presName="sibTrans" presStyleLbl="sibTrans2D1" presStyleIdx="0" presStyleCnt="0"/>
      <dgm:spPr/>
    </dgm:pt>
    <dgm:pt modelId="{FC578308-483C-5945-9A90-A7C4D5D7C3D5}" type="pres">
      <dgm:prSet presAssocID="{1D9A83AE-753B-274F-832B-D2314340018B}" presName="compNode" presStyleCnt="0"/>
      <dgm:spPr/>
    </dgm:pt>
    <dgm:pt modelId="{C134852B-6DC4-3B4B-BF00-EACAE5FCCFA4}" type="pres">
      <dgm:prSet presAssocID="{1D9A83AE-753B-274F-832B-D2314340018B}" presName="pictRect" presStyleLbl="node1" presStyleIdx="3" presStyleCnt="4"/>
      <dgm:spPr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9A3F218-54AB-9A49-BE6A-FFC5AA1C41E9}" type="pres">
      <dgm:prSet presAssocID="{1D9A83AE-753B-274F-832B-D2314340018B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55FED22E-B0B6-3945-8E46-5DA5881F0F35}" type="presOf" srcId="{053AE550-6ED2-9D46-8A25-9ADEB8A323A0}" destId="{2ACF6D20-C989-304F-B4D3-563400035248}" srcOrd="0" destOrd="0" presId="urn:microsoft.com/office/officeart/2005/8/layout/pList1"/>
    <dgm:cxn modelId="{2BA80A4E-513C-EA48-981C-E020EF2E648F}" srcId="{48894952-CD7D-5249-A5AC-0CA0B4813366}" destId="{053AE550-6ED2-9D46-8A25-9ADEB8A323A0}" srcOrd="1" destOrd="0" parTransId="{5D262031-0C95-0647-A866-B0DD574F4D71}" sibTransId="{287FF54A-4F1A-B140-8645-6A314161272E}"/>
    <dgm:cxn modelId="{E0065F4F-7B50-E843-8261-26680661B1BA}" srcId="{48894952-CD7D-5249-A5AC-0CA0B4813366}" destId="{14FD04F9-EE5C-164D-9200-8CAA4B381C6F}" srcOrd="2" destOrd="0" parTransId="{3E604D50-F2F6-A149-903F-A68BE6FFCD8D}" sibTransId="{BDAF7B28-55F0-B64F-9B6E-EB034236F39C}"/>
    <dgm:cxn modelId="{F5BA316B-60DC-5C46-AAA8-3B9357D688E7}" type="presOf" srcId="{8DD9262C-7875-B349-A14A-CE02300645B8}" destId="{2041E9A5-50E2-6949-9FE8-A9C37EDECBD6}" srcOrd="0" destOrd="0" presId="urn:microsoft.com/office/officeart/2005/8/layout/pList1"/>
    <dgm:cxn modelId="{81B2CD79-5C33-924A-8B92-A4433C2BBE58}" srcId="{48894952-CD7D-5249-A5AC-0CA0B4813366}" destId="{8DD9262C-7875-B349-A14A-CE02300645B8}" srcOrd="0" destOrd="0" parTransId="{2F5DFD66-FA27-7E45-B1B8-086F75E2A21C}" sibTransId="{7B4A0675-2099-8741-BC15-94621524B01C}"/>
    <dgm:cxn modelId="{179A8081-FD99-D840-BC0A-3674165B9DA2}" type="presOf" srcId="{287FF54A-4F1A-B140-8645-6A314161272E}" destId="{9F4638A5-88DF-E54C-B4C2-CD607A5E70C7}" srcOrd="0" destOrd="0" presId="urn:microsoft.com/office/officeart/2005/8/layout/pList1"/>
    <dgm:cxn modelId="{29F7588F-E817-494F-9301-094BFB8C0CCD}" type="presOf" srcId="{48894952-CD7D-5249-A5AC-0CA0B4813366}" destId="{0245DFC4-C1E9-A24F-97F8-60A86EF28818}" srcOrd="0" destOrd="0" presId="urn:microsoft.com/office/officeart/2005/8/layout/pList1"/>
    <dgm:cxn modelId="{215515C4-981E-524E-B6EE-FA6FC0C7A25F}" srcId="{48894952-CD7D-5249-A5AC-0CA0B4813366}" destId="{1D9A83AE-753B-274F-832B-D2314340018B}" srcOrd="3" destOrd="0" parTransId="{51F39BCC-0E11-2A4D-91C1-B7CEC8CD4C92}" sibTransId="{49DDEFAC-E73C-8E4F-A249-3A26773180E5}"/>
    <dgm:cxn modelId="{5F12ACD4-0EA5-AB49-A77A-CC75B23B7E88}" type="presOf" srcId="{BDAF7B28-55F0-B64F-9B6E-EB034236F39C}" destId="{E4D0F1C7-6146-104F-A6E9-2D3F22A3CD14}" srcOrd="0" destOrd="0" presId="urn:microsoft.com/office/officeart/2005/8/layout/pList1"/>
    <dgm:cxn modelId="{FE193AE7-4788-914B-AAA3-C6131171900F}" type="presOf" srcId="{14FD04F9-EE5C-164D-9200-8CAA4B381C6F}" destId="{46BCBC36-3A27-D84E-ADA3-4979BAE8A5F1}" srcOrd="0" destOrd="0" presId="urn:microsoft.com/office/officeart/2005/8/layout/pList1"/>
    <dgm:cxn modelId="{74CC1FEB-113E-6F43-BC67-DAED4E4F3D58}" type="presOf" srcId="{7B4A0675-2099-8741-BC15-94621524B01C}" destId="{A2A81232-523E-094F-B87A-2B0F68D1CA54}" srcOrd="0" destOrd="0" presId="urn:microsoft.com/office/officeart/2005/8/layout/pList1"/>
    <dgm:cxn modelId="{5214A6F0-A90F-B44C-AC2D-352E5AAC6285}" type="presOf" srcId="{1D9A83AE-753B-274F-832B-D2314340018B}" destId="{E9A3F218-54AB-9A49-BE6A-FFC5AA1C41E9}" srcOrd="0" destOrd="0" presId="urn:microsoft.com/office/officeart/2005/8/layout/pList1"/>
    <dgm:cxn modelId="{E6B52D2B-E97A-7944-9843-4643444563EC}" type="presParOf" srcId="{0245DFC4-C1E9-A24F-97F8-60A86EF28818}" destId="{7FC570E4-C83D-F044-A972-9C78E9588A37}" srcOrd="0" destOrd="0" presId="urn:microsoft.com/office/officeart/2005/8/layout/pList1"/>
    <dgm:cxn modelId="{D4E1624E-4C71-4A4A-8849-D7848FA84EE3}" type="presParOf" srcId="{7FC570E4-C83D-F044-A972-9C78E9588A37}" destId="{5E2DE660-BA6B-8846-B68C-5768D563C96F}" srcOrd="0" destOrd="0" presId="urn:microsoft.com/office/officeart/2005/8/layout/pList1"/>
    <dgm:cxn modelId="{E92C7E8B-0DE5-454D-A462-20DE72109719}" type="presParOf" srcId="{7FC570E4-C83D-F044-A972-9C78E9588A37}" destId="{2041E9A5-50E2-6949-9FE8-A9C37EDECBD6}" srcOrd="1" destOrd="0" presId="urn:microsoft.com/office/officeart/2005/8/layout/pList1"/>
    <dgm:cxn modelId="{0FB1848B-CE30-C348-B2EA-B8C3C46182BA}" type="presParOf" srcId="{0245DFC4-C1E9-A24F-97F8-60A86EF28818}" destId="{A2A81232-523E-094F-B87A-2B0F68D1CA54}" srcOrd="1" destOrd="0" presId="urn:microsoft.com/office/officeart/2005/8/layout/pList1"/>
    <dgm:cxn modelId="{9D046F3B-EBD5-9E45-91C5-29580B7EC8B6}" type="presParOf" srcId="{0245DFC4-C1E9-A24F-97F8-60A86EF28818}" destId="{D42C7B8F-64B5-DC4F-9CAD-E541152007B3}" srcOrd="2" destOrd="0" presId="urn:microsoft.com/office/officeart/2005/8/layout/pList1"/>
    <dgm:cxn modelId="{BA2803FD-43D5-274D-A2B9-FD09EA7527D8}" type="presParOf" srcId="{D42C7B8F-64B5-DC4F-9CAD-E541152007B3}" destId="{F4BAA552-C0CA-E345-8673-58C8C5B52906}" srcOrd="0" destOrd="0" presId="urn:microsoft.com/office/officeart/2005/8/layout/pList1"/>
    <dgm:cxn modelId="{E5189800-9EAB-0641-8F53-E258ABF13BE3}" type="presParOf" srcId="{D42C7B8F-64B5-DC4F-9CAD-E541152007B3}" destId="{2ACF6D20-C989-304F-B4D3-563400035248}" srcOrd="1" destOrd="0" presId="urn:microsoft.com/office/officeart/2005/8/layout/pList1"/>
    <dgm:cxn modelId="{F14C40CE-B76E-9F45-9CC6-6C74B0D94C14}" type="presParOf" srcId="{0245DFC4-C1E9-A24F-97F8-60A86EF28818}" destId="{9F4638A5-88DF-E54C-B4C2-CD607A5E70C7}" srcOrd="3" destOrd="0" presId="urn:microsoft.com/office/officeart/2005/8/layout/pList1"/>
    <dgm:cxn modelId="{5E20AA62-6C75-8E41-A0DC-C868B45B8938}" type="presParOf" srcId="{0245DFC4-C1E9-A24F-97F8-60A86EF28818}" destId="{2758DF6E-5CCD-7D47-A6A5-447F45322049}" srcOrd="4" destOrd="0" presId="urn:microsoft.com/office/officeart/2005/8/layout/pList1"/>
    <dgm:cxn modelId="{681874B2-FD94-104B-8995-3DE819F0297D}" type="presParOf" srcId="{2758DF6E-5CCD-7D47-A6A5-447F45322049}" destId="{C226F601-EE4F-0C49-A8D1-501A668B157C}" srcOrd="0" destOrd="0" presId="urn:microsoft.com/office/officeart/2005/8/layout/pList1"/>
    <dgm:cxn modelId="{DAD6116A-32AF-6041-9C8C-D61E738E09B2}" type="presParOf" srcId="{2758DF6E-5CCD-7D47-A6A5-447F45322049}" destId="{46BCBC36-3A27-D84E-ADA3-4979BAE8A5F1}" srcOrd="1" destOrd="0" presId="urn:microsoft.com/office/officeart/2005/8/layout/pList1"/>
    <dgm:cxn modelId="{2B47C8E2-F476-794F-A08D-08AA5316238F}" type="presParOf" srcId="{0245DFC4-C1E9-A24F-97F8-60A86EF28818}" destId="{E4D0F1C7-6146-104F-A6E9-2D3F22A3CD14}" srcOrd="5" destOrd="0" presId="urn:microsoft.com/office/officeart/2005/8/layout/pList1"/>
    <dgm:cxn modelId="{8642C974-31E0-E447-8E41-348FE384D550}" type="presParOf" srcId="{0245DFC4-C1E9-A24F-97F8-60A86EF28818}" destId="{FC578308-483C-5945-9A90-A7C4D5D7C3D5}" srcOrd="6" destOrd="0" presId="urn:microsoft.com/office/officeart/2005/8/layout/pList1"/>
    <dgm:cxn modelId="{4B1618A0-740F-ED47-BA08-521995B458DE}" type="presParOf" srcId="{FC578308-483C-5945-9A90-A7C4D5D7C3D5}" destId="{C134852B-6DC4-3B4B-BF00-EACAE5FCCFA4}" srcOrd="0" destOrd="0" presId="urn:microsoft.com/office/officeart/2005/8/layout/pList1"/>
    <dgm:cxn modelId="{B25EAD93-6AF0-4541-8E71-6535EBDE8A6A}" type="presParOf" srcId="{FC578308-483C-5945-9A90-A7C4D5D7C3D5}" destId="{E9A3F218-54AB-9A49-BE6A-FFC5AA1C41E9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6EE7B4E-6D29-B94C-93A1-27C271A3A1BE}" type="doc">
      <dgm:prSet loTypeId="urn:microsoft.com/office/officeart/2005/8/layout/p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0320660A-EACA-2543-A3C7-40D998C8F337}">
      <dgm:prSet phldrT="[Text]" custT="1"/>
      <dgm:spPr/>
      <dgm:t>
        <a:bodyPr/>
        <a:lstStyle/>
        <a:p>
          <a:pPr>
            <a:buFont typeface="+mj-lt"/>
            <a:buNone/>
          </a:pPr>
          <a:r>
            <a:rPr lang="en-US" sz="1600">
              <a:latin typeface="Arial" panose="020B0604020202020204" pitchFamily="34" charset="0"/>
              <a:cs typeface="Arial" panose="020B0604020202020204" pitchFamily="34" charset="0"/>
            </a:rPr>
            <a:t>	</a:t>
          </a:r>
          <a:r>
            <a:rPr lang="en-US" sz="1400">
              <a:latin typeface="Arial" panose="020B0604020202020204" pitchFamily="34" charset="0"/>
              <a:cs typeface="Arial" panose="020B0604020202020204" pitchFamily="34" charset="0"/>
            </a:rPr>
            <a:t>How do narratives spread? How fast, how far, how equally and for how long?</a:t>
          </a:r>
        </a:p>
      </dgm:t>
    </dgm:pt>
    <dgm:pt modelId="{A2AF6947-AF34-9F41-92FE-304F7BDDD3DC}" type="parTrans" cxnId="{47F77D86-E75F-554E-8FC6-C5FD48D17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CA90DC-981F-5942-BA2E-AA57152287E7}" type="sibTrans" cxnId="{47F77D86-E75F-554E-8FC6-C5FD48D17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D71F0B-53EC-7444-80D5-22C34AE0ACC6}">
      <dgm:prSet phldrT="[Text]" custT="1"/>
      <dgm:spPr/>
      <dgm:t>
        <a:bodyPr/>
        <a:lstStyle/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en-US" sz="1400" kern="1200">
              <a:latin typeface="Arial" panose="020B0604020202020204" pitchFamily="34" charset="0"/>
              <a:cs typeface="Arial" panose="020B0604020202020204" pitchFamily="34" charset="0"/>
            </a:rPr>
            <a:t>What are the recurrent patterns of narrative evolution? </a:t>
          </a:r>
        </a:p>
      </dgm:t>
    </dgm:pt>
    <dgm:pt modelId="{0306AEC3-B637-D84E-A66D-517909938244}" type="parTrans" cxnId="{5961B937-9728-9A46-B76A-A849C3D2D2B0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A7A64A-675B-9C4C-9B8A-F01C40E770F5}" type="sibTrans" cxnId="{5961B937-9728-9A46-B76A-A849C3D2D2B0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B78237-1030-B34F-BD0E-A11679AC2963}">
      <dgm:prSet phldrT="[Text]" custT="1"/>
      <dgm:spPr/>
      <dgm:t>
        <a:bodyPr/>
        <a:lstStyle/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en-US" sz="1400" kern="1200">
              <a:latin typeface="Arial" panose="020B0604020202020204" pitchFamily="34" charset="0"/>
              <a:cs typeface="Arial" panose="020B0604020202020204" pitchFamily="34" charset="0"/>
            </a:rPr>
            <a:t>What are social  network characteristics and community properties across narratives?</a:t>
          </a:r>
        </a:p>
      </dgm:t>
    </dgm:pt>
    <dgm:pt modelId="{3FE3009A-49EF-964A-BF8D-ACC5D8CAD833}" type="parTrans" cxnId="{7369AA6E-4655-FF4E-8BC4-4626C5CE573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789E2C-CEB7-2F46-B85F-CACD69852BCA}" type="sibTrans" cxnId="{7369AA6E-4655-FF4E-8BC4-4626C5CE573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409419-276A-954D-B9C3-B39CA28E81BD}">
      <dgm:prSet phldrT="[Text]" custT="1"/>
      <dgm:spPr/>
      <dgm:t>
        <a:bodyPr/>
        <a:lstStyle/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en-US" sz="1400" kern="1200">
              <a:latin typeface="Arial" panose="020B0604020202020204" pitchFamily="34" charset="0"/>
              <a:cs typeface="Arial" panose="020B0604020202020204" pitchFamily="34" charset="0"/>
            </a:rPr>
            <a:t>What audiences engage with narratives? What are their reactions, perspectives, beliefs, attitudes, and behaviors?</a:t>
          </a:r>
        </a:p>
      </dgm:t>
    </dgm:pt>
    <dgm:pt modelId="{70856A19-D9B4-5444-B054-CAFA860160CA}" type="parTrans" cxnId="{377B98D4-63E3-7948-8C38-95A84AFCDAEE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5BD9A2-8EAE-AE42-81DB-69E9966795AC}" type="sibTrans" cxnId="{377B98D4-63E3-7948-8C38-95A84AFCDAEE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AA732E-F0D4-0A4A-89BA-A0332E3A7167}">
      <dgm:prSet phldrT="[Text]" custT="1"/>
      <dgm:spPr/>
      <dgm:t>
        <a:bodyPr/>
        <a:lstStyle/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en-US" sz="1400" kern="1200">
              <a:latin typeface="Arial" panose="020B0604020202020204" pitchFamily="34" charset="0"/>
              <a:cs typeface="Arial" panose="020B0604020202020204" pitchFamily="34" charset="0"/>
            </a:rPr>
            <a:t>Why do some narratives spread, and some do not? Why are some audiences more susceptible than others? </a:t>
          </a:r>
        </a:p>
      </dgm:t>
    </dgm:pt>
    <dgm:pt modelId="{853C96B3-0140-7049-A494-1669D124F1E0}" type="parTrans" cxnId="{6E4CEA06-D1B4-AA48-B6D5-56E96CFE9F9B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E4FEB4-1410-2D4B-98D6-97FA209B5C75}" type="sibTrans" cxnId="{6E4CEA06-D1B4-AA48-B6D5-56E96CFE9F9B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9727B9-15F4-0F4D-B1EA-F5951D7BEF25}">
      <dgm:prSet phldrT="[Text]" custT="1"/>
      <dgm:spPr/>
      <dgm:t>
        <a:bodyPr/>
        <a:lstStyle/>
        <a:p>
          <a:pPr>
            <a:buFont typeface="+mj-lt"/>
            <a:buAutoNum type="arabicPeriod"/>
          </a:pPr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Narrative Engagement</a:t>
          </a:r>
        </a:p>
      </dgm:t>
    </dgm:pt>
    <dgm:pt modelId="{DB351281-8658-AF4C-A0D0-275FF9AE6E86}" type="parTrans" cxnId="{B928B04E-1D65-D34F-94D8-4B78A7F68AD1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8D5549-C450-0746-9DE0-458B9E0C2F34}" type="sibTrans" cxnId="{B928B04E-1D65-D34F-94D8-4B78A7F68AD1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B2E285-57A3-2342-B811-83D5D2AC0745}">
      <dgm:prSet phldrT="[Text]" custT="1"/>
      <dgm:spPr/>
      <dgm:t>
        <a:bodyPr/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600" b="1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Narrative Recurrence</a:t>
          </a:r>
        </a:p>
      </dgm:t>
    </dgm:pt>
    <dgm:pt modelId="{E12D6941-1336-864B-B313-A423E9BBAA29}" type="parTrans" cxnId="{69C8D379-1063-5743-ADB4-9280BB53C9A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7DC36A-C806-2C46-A0E6-E85BE90E16AA}" type="sibTrans" cxnId="{69C8D379-1063-5743-ADB4-9280BB53C9A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87E882-38DA-E542-ACE4-E7D0B7B10BA5}">
      <dgm:prSet phldrT="[Text]" custT="1"/>
      <dgm:spPr/>
      <dgm:t>
        <a:bodyPr/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600" b="1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Narrative Network Analysis</a:t>
          </a:r>
        </a:p>
      </dgm:t>
    </dgm:pt>
    <dgm:pt modelId="{B78E5BCB-FE07-864C-B68E-6D418E534C2D}" type="parTrans" cxnId="{FEF2764E-EB43-D94F-80C9-B1EA202297C1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5FCEA2-9F0F-FB44-84A6-5D957473DB95}" type="sibTrans" cxnId="{FEF2764E-EB43-D94F-80C9-B1EA202297C1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A3366B-2F07-D340-9981-77FAC13B1D8D}">
      <dgm:prSet phldrT="[Text]" custT="1"/>
      <dgm:spPr/>
      <dgm:t>
        <a:bodyPr/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600" b="1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Audience Analysis</a:t>
          </a:r>
        </a:p>
      </dgm:t>
    </dgm:pt>
    <dgm:pt modelId="{BF753E63-8BD6-9E4A-902F-8A2DF1DE599B}" type="parTrans" cxnId="{FF07E66F-DB1C-8746-9555-CA45BE14437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49A405-1E2A-7140-AD13-0131EE2AD133}" type="sibTrans" cxnId="{FF07E66F-DB1C-8746-9555-CA45BE14437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308FD9-B856-0040-82B0-C82B68E92A92}">
      <dgm:prSet phldrT="[Text]" custT="1"/>
      <dgm:spPr/>
      <dgm:t>
        <a:bodyPr/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600" b="1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Causal Analysis</a:t>
          </a:r>
        </a:p>
      </dgm:t>
    </dgm:pt>
    <dgm:pt modelId="{2065ADB0-5CFE-4245-9262-1144F71071DF}" type="parTrans" cxnId="{AB1395DE-7F75-D542-B8DE-2EDF725DBB86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7F2B05-69DC-134E-8BE4-9D4C9341655F}" type="sibTrans" cxnId="{AB1395DE-7F75-D542-B8DE-2EDF725DBB86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68A1DD-43C3-F44E-A7D2-9581E8872702}" type="pres">
      <dgm:prSet presAssocID="{B6EE7B4E-6D29-B94C-93A1-27C271A3A1BE}" presName="Name0" presStyleCnt="0">
        <dgm:presLayoutVars>
          <dgm:dir/>
          <dgm:resizeHandles val="exact"/>
        </dgm:presLayoutVars>
      </dgm:prSet>
      <dgm:spPr/>
    </dgm:pt>
    <dgm:pt modelId="{614FB9DA-31B8-9F4B-B86E-0C28F556F7BD}" type="pres">
      <dgm:prSet presAssocID="{B6EE7B4E-6D29-B94C-93A1-27C271A3A1BE}" presName="bkgdShp" presStyleLbl="alignAccFollowNode1" presStyleIdx="0" presStyleCnt="1" custLinFactNeighborX="-123" custLinFactNeighborY="-50053"/>
      <dgm:spPr/>
    </dgm:pt>
    <dgm:pt modelId="{DCD0D169-1F5A-4C46-80A9-0A9DED4CFEC4}" type="pres">
      <dgm:prSet presAssocID="{B6EE7B4E-6D29-B94C-93A1-27C271A3A1BE}" presName="linComp" presStyleCnt="0"/>
      <dgm:spPr/>
    </dgm:pt>
    <dgm:pt modelId="{45E12154-448E-044C-BE58-8B00B0C5A497}" type="pres">
      <dgm:prSet presAssocID="{E89727B9-15F4-0F4D-B1EA-F5951D7BEF25}" presName="compNode" presStyleCnt="0"/>
      <dgm:spPr/>
    </dgm:pt>
    <dgm:pt modelId="{4F54E423-5F1B-F44C-8F73-9471F5AEC69C}" type="pres">
      <dgm:prSet presAssocID="{E89727B9-15F4-0F4D-B1EA-F5951D7BEF25}" presName="node" presStyleLbl="node1" presStyleIdx="0" presStyleCnt="5">
        <dgm:presLayoutVars>
          <dgm:bulletEnabled val="1"/>
        </dgm:presLayoutVars>
      </dgm:prSet>
      <dgm:spPr/>
    </dgm:pt>
    <dgm:pt modelId="{49D489A7-1C1F-5247-B15D-9266D02017AA}" type="pres">
      <dgm:prSet presAssocID="{E89727B9-15F4-0F4D-B1EA-F5951D7BEF25}" presName="invisiNode" presStyleLbl="node1" presStyleIdx="0" presStyleCnt="5"/>
      <dgm:spPr/>
    </dgm:pt>
    <dgm:pt modelId="{6A822694-1BAB-F048-893C-F641A524D050}" type="pres">
      <dgm:prSet presAssocID="{E89727B9-15F4-0F4D-B1EA-F5951D7BEF25}" presName="imagNode" presStyleLbl="fgImgPlace1" presStyleIdx="0" presStyleCnt="5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15000" r="-115000"/>
          </a:stretch>
        </a:blipFill>
      </dgm:spPr>
    </dgm:pt>
    <dgm:pt modelId="{681DA693-BE8B-2F44-8975-EFCC7AECEBC8}" type="pres">
      <dgm:prSet presAssocID="{F18D5549-C450-0746-9DE0-458B9E0C2F34}" presName="sibTrans" presStyleLbl="sibTrans2D1" presStyleIdx="0" presStyleCnt="0"/>
      <dgm:spPr/>
    </dgm:pt>
    <dgm:pt modelId="{EF8E42C7-3FCE-F54A-B5EF-677AF7B37197}" type="pres">
      <dgm:prSet presAssocID="{C6B2E285-57A3-2342-B811-83D5D2AC0745}" presName="compNode" presStyleCnt="0"/>
      <dgm:spPr/>
    </dgm:pt>
    <dgm:pt modelId="{BD2D4F1D-7E38-BA4E-A2D4-0D1D0FFC35DB}" type="pres">
      <dgm:prSet presAssocID="{C6B2E285-57A3-2342-B811-83D5D2AC0745}" presName="node" presStyleLbl="node1" presStyleIdx="1" presStyleCnt="5">
        <dgm:presLayoutVars>
          <dgm:bulletEnabled val="1"/>
        </dgm:presLayoutVars>
      </dgm:prSet>
      <dgm:spPr/>
    </dgm:pt>
    <dgm:pt modelId="{CD1900C0-F5D7-2940-87ED-E85E21F99FEB}" type="pres">
      <dgm:prSet presAssocID="{C6B2E285-57A3-2342-B811-83D5D2AC0745}" presName="invisiNode" presStyleLbl="node1" presStyleIdx="1" presStyleCnt="5"/>
      <dgm:spPr/>
    </dgm:pt>
    <dgm:pt modelId="{A38AE566-5EF6-6742-8071-D4E8C3B5088E}" type="pres">
      <dgm:prSet presAssocID="{C6B2E285-57A3-2342-B811-83D5D2AC0745}" presName="imagNode" presStyleLbl="fgImgPlace1" presStyleIdx="1" presStyleCnt="5"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2000" b="-22000"/>
          </a:stretch>
        </a:blipFill>
      </dgm:spPr>
    </dgm:pt>
    <dgm:pt modelId="{F2DCA9C4-6227-3B4D-83E6-91C6D3BFDFA4}" type="pres">
      <dgm:prSet presAssocID="{E17DC36A-C806-2C46-A0E6-E85BE90E16AA}" presName="sibTrans" presStyleLbl="sibTrans2D1" presStyleIdx="0" presStyleCnt="0"/>
      <dgm:spPr/>
    </dgm:pt>
    <dgm:pt modelId="{E52D5307-08DE-E44F-B919-FDBE2B43ACB0}" type="pres">
      <dgm:prSet presAssocID="{C687E882-38DA-E542-ACE4-E7D0B7B10BA5}" presName="compNode" presStyleCnt="0"/>
      <dgm:spPr/>
    </dgm:pt>
    <dgm:pt modelId="{24DB7DDE-6845-504D-B431-2713E5C62D97}" type="pres">
      <dgm:prSet presAssocID="{C687E882-38DA-E542-ACE4-E7D0B7B10BA5}" presName="node" presStyleLbl="node1" presStyleIdx="2" presStyleCnt="5">
        <dgm:presLayoutVars>
          <dgm:bulletEnabled val="1"/>
        </dgm:presLayoutVars>
      </dgm:prSet>
      <dgm:spPr/>
    </dgm:pt>
    <dgm:pt modelId="{E8E92BDD-F710-F04F-8D12-56350A66037A}" type="pres">
      <dgm:prSet presAssocID="{C687E882-38DA-E542-ACE4-E7D0B7B10BA5}" presName="invisiNode" presStyleLbl="node1" presStyleIdx="2" presStyleCnt="5"/>
      <dgm:spPr/>
    </dgm:pt>
    <dgm:pt modelId="{BC07D82B-B747-2045-90FD-DF283F423FFA}" type="pres">
      <dgm:prSet presAssocID="{C687E882-38DA-E542-ACE4-E7D0B7B10BA5}" presName="imagNode" presStyleLbl="fgImgPlace1" presStyleIdx="2" presStyleCnt="5"/>
      <dgm:spPr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8AAB88D-3A5A-124B-8D51-FB4C5DB2B6A7}" type="pres">
      <dgm:prSet presAssocID="{815FCEA2-9F0F-FB44-84A6-5D957473DB95}" presName="sibTrans" presStyleLbl="sibTrans2D1" presStyleIdx="0" presStyleCnt="0"/>
      <dgm:spPr/>
    </dgm:pt>
    <dgm:pt modelId="{7266523E-592C-9D4C-B3F0-79F932A26863}" type="pres">
      <dgm:prSet presAssocID="{3CA3366B-2F07-D340-9981-77FAC13B1D8D}" presName="compNode" presStyleCnt="0"/>
      <dgm:spPr/>
    </dgm:pt>
    <dgm:pt modelId="{1179119D-D7CD-7142-8F83-6DC26CDD25C4}" type="pres">
      <dgm:prSet presAssocID="{3CA3366B-2F07-D340-9981-77FAC13B1D8D}" presName="node" presStyleLbl="node1" presStyleIdx="3" presStyleCnt="5">
        <dgm:presLayoutVars>
          <dgm:bulletEnabled val="1"/>
        </dgm:presLayoutVars>
      </dgm:prSet>
      <dgm:spPr/>
    </dgm:pt>
    <dgm:pt modelId="{4E78E3BB-319B-A145-8419-6E2FDACE5BE7}" type="pres">
      <dgm:prSet presAssocID="{3CA3366B-2F07-D340-9981-77FAC13B1D8D}" presName="invisiNode" presStyleLbl="node1" presStyleIdx="3" presStyleCnt="5"/>
      <dgm:spPr/>
    </dgm:pt>
    <dgm:pt modelId="{515A8441-A270-B046-B0D7-05584457FC3E}" type="pres">
      <dgm:prSet presAssocID="{3CA3366B-2F07-D340-9981-77FAC13B1D8D}" presName="imagNode" presStyleLbl="fgImgPlace1" presStyleIdx="3" presStyleCnt="5"/>
      <dgm:spPr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2000" r="-32000"/>
          </a:stretch>
        </a:blipFill>
      </dgm:spPr>
    </dgm:pt>
    <dgm:pt modelId="{1037DF5F-5DF7-C047-88B7-3423BC956C65}" type="pres">
      <dgm:prSet presAssocID="{9C49A405-1E2A-7140-AD13-0131EE2AD133}" presName="sibTrans" presStyleLbl="sibTrans2D1" presStyleIdx="0" presStyleCnt="0"/>
      <dgm:spPr/>
    </dgm:pt>
    <dgm:pt modelId="{FE399A2C-0C02-F74D-8C37-CEBB4892A9E3}" type="pres">
      <dgm:prSet presAssocID="{83308FD9-B856-0040-82B0-C82B68E92A92}" presName="compNode" presStyleCnt="0"/>
      <dgm:spPr/>
    </dgm:pt>
    <dgm:pt modelId="{8C9B06D7-FF36-1F41-9342-CCA2CC0FA51D}" type="pres">
      <dgm:prSet presAssocID="{83308FD9-B856-0040-82B0-C82B68E92A92}" presName="node" presStyleLbl="node1" presStyleIdx="4" presStyleCnt="5">
        <dgm:presLayoutVars>
          <dgm:bulletEnabled val="1"/>
        </dgm:presLayoutVars>
      </dgm:prSet>
      <dgm:spPr/>
    </dgm:pt>
    <dgm:pt modelId="{F5DB455D-1583-E045-95A2-6607D8694D1B}" type="pres">
      <dgm:prSet presAssocID="{83308FD9-B856-0040-82B0-C82B68E92A92}" presName="invisiNode" presStyleLbl="node1" presStyleIdx="4" presStyleCnt="5"/>
      <dgm:spPr/>
    </dgm:pt>
    <dgm:pt modelId="{80C5C012-440D-1849-BA61-C674B939A665}" type="pres">
      <dgm:prSet presAssocID="{83308FD9-B856-0040-82B0-C82B68E92A92}" presName="imagNode" presStyleLbl="fgImgPlace1" presStyleIdx="4" presStyleCnt="5"/>
      <dgm:spPr>
        <a:blipFill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6E4CEA06-D1B4-AA48-B6D5-56E96CFE9F9B}" srcId="{83308FD9-B856-0040-82B0-C82B68E92A92}" destId="{1AAA732E-F0D4-0A4A-89BA-A0332E3A7167}" srcOrd="0" destOrd="0" parTransId="{853C96B3-0140-7049-A494-1669D124F1E0}" sibTransId="{7CE4FEB4-1410-2D4B-98D6-97FA209B5C75}"/>
    <dgm:cxn modelId="{558B781B-E6A1-E44A-AC1A-9C85B431E2EA}" type="presOf" srcId="{E89727B9-15F4-0F4D-B1EA-F5951D7BEF25}" destId="{4F54E423-5F1B-F44C-8F73-9471F5AEC69C}" srcOrd="0" destOrd="0" presId="urn:microsoft.com/office/officeart/2005/8/layout/pList2"/>
    <dgm:cxn modelId="{8AED711E-49AC-1F4A-A8F1-821669C7DF9E}" type="presOf" srcId="{72D71F0B-53EC-7444-80D5-22C34AE0ACC6}" destId="{BD2D4F1D-7E38-BA4E-A2D4-0D1D0FFC35DB}" srcOrd="0" destOrd="1" presId="urn:microsoft.com/office/officeart/2005/8/layout/pList2"/>
    <dgm:cxn modelId="{A473F21F-169B-0848-ABB3-A5C924F40D3C}" type="presOf" srcId="{F18D5549-C450-0746-9DE0-458B9E0C2F34}" destId="{681DA693-BE8B-2F44-8975-EFCC7AECEBC8}" srcOrd="0" destOrd="0" presId="urn:microsoft.com/office/officeart/2005/8/layout/pList2"/>
    <dgm:cxn modelId="{5961B937-9728-9A46-B76A-A849C3D2D2B0}" srcId="{C6B2E285-57A3-2342-B811-83D5D2AC0745}" destId="{72D71F0B-53EC-7444-80D5-22C34AE0ACC6}" srcOrd="0" destOrd="0" parTransId="{0306AEC3-B637-D84E-A66D-517909938244}" sibTransId="{1BA7A64A-675B-9C4C-9B8A-F01C40E770F5}"/>
    <dgm:cxn modelId="{FEF2764E-EB43-D94F-80C9-B1EA202297C1}" srcId="{B6EE7B4E-6D29-B94C-93A1-27C271A3A1BE}" destId="{C687E882-38DA-E542-ACE4-E7D0B7B10BA5}" srcOrd="2" destOrd="0" parTransId="{B78E5BCB-FE07-864C-B68E-6D418E534C2D}" sibTransId="{815FCEA2-9F0F-FB44-84A6-5D957473DB95}"/>
    <dgm:cxn modelId="{B928B04E-1D65-D34F-94D8-4B78A7F68AD1}" srcId="{B6EE7B4E-6D29-B94C-93A1-27C271A3A1BE}" destId="{E89727B9-15F4-0F4D-B1EA-F5951D7BEF25}" srcOrd="0" destOrd="0" parTransId="{DB351281-8658-AF4C-A0D0-275FF9AE6E86}" sibTransId="{F18D5549-C450-0746-9DE0-458B9E0C2F34}"/>
    <dgm:cxn modelId="{F090B755-C5C5-9A48-BA5A-255ED37AC309}" type="presOf" srcId="{9C49A405-1E2A-7140-AD13-0131EE2AD133}" destId="{1037DF5F-5DF7-C047-88B7-3423BC956C65}" srcOrd="0" destOrd="0" presId="urn:microsoft.com/office/officeart/2005/8/layout/pList2"/>
    <dgm:cxn modelId="{B13C8B5B-DDF1-F14F-B1C7-11525A74EDE1}" type="presOf" srcId="{83B78237-1030-B34F-BD0E-A11679AC2963}" destId="{24DB7DDE-6845-504D-B431-2713E5C62D97}" srcOrd="0" destOrd="1" presId="urn:microsoft.com/office/officeart/2005/8/layout/pList2"/>
    <dgm:cxn modelId="{557DEA69-3379-174A-855C-246C3F8FE83A}" type="presOf" srcId="{1AAA732E-F0D4-0A4A-89BA-A0332E3A7167}" destId="{8C9B06D7-FF36-1F41-9342-CCA2CC0FA51D}" srcOrd="0" destOrd="1" presId="urn:microsoft.com/office/officeart/2005/8/layout/pList2"/>
    <dgm:cxn modelId="{7369AA6E-4655-FF4E-8BC4-4626C5CE5733}" srcId="{C687E882-38DA-E542-ACE4-E7D0B7B10BA5}" destId="{83B78237-1030-B34F-BD0E-A11679AC2963}" srcOrd="0" destOrd="0" parTransId="{3FE3009A-49EF-964A-BF8D-ACC5D8CAD833}" sibTransId="{D8789E2C-CEB7-2F46-B85F-CACD69852BCA}"/>
    <dgm:cxn modelId="{FF07E66F-DB1C-8746-9555-CA45BE144373}" srcId="{B6EE7B4E-6D29-B94C-93A1-27C271A3A1BE}" destId="{3CA3366B-2F07-D340-9981-77FAC13B1D8D}" srcOrd="3" destOrd="0" parTransId="{BF753E63-8BD6-9E4A-902F-8A2DF1DE599B}" sibTransId="{9C49A405-1E2A-7140-AD13-0131EE2AD133}"/>
    <dgm:cxn modelId="{A4474273-CC23-4744-B827-B864F476155C}" type="presOf" srcId="{C687E882-38DA-E542-ACE4-E7D0B7B10BA5}" destId="{24DB7DDE-6845-504D-B431-2713E5C62D97}" srcOrd="0" destOrd="0" presId="urn:microsoft.com/office/officeart/2005/8/layout/pList2"/>
    <dgm:cxn modelId="{69C8D379-1063-5743-ADB4-9280BB53C9A8}" srcId="{B6EE7B4E-6D29-B94C-93A1-27C271A3A1BE}" destId="{C6B2E285-57A3-2342-B811-83D5D2AC0745}" srcOrd="1" destOrd="0" parTransId="{E12D6941-1336-864B-B313-A423E9BBAA29}" sibTransId="{E17DC36A-C806-2C46-A0E6-E85BE90E16AA}"/>
    <dgm:cxn modelId="{867EFC83-2321-5849-A23B-3B70FF1EEBDF}" type="presOf" srcId="{83308FD9-B856-0040-82B0-C82B68E92A92}" destId="{8C9B06D7-FF36-1F41-9342-CCA2CC0FA51D}" srcOrd="0" destOrd="0" presId="urn:microsoft.com/office/officeart/2005/8/layout/pList2"/>
    <dgm:cxn modelId="{47F77D86-E75F-554E-8FC6-C5FD48D17458}" srcId="{E89727B9-15F4-0F4D-B1EA-F5951D7BEF25}" destId="{0320660A-EACA-2543-A3C7-40D998C8F337}" srcOrd="0" destOrd="0" parTransId="{A2AF6947-AF34-9F41-92FE-304F7BDDD3DC}" sibTransId="{A4CA90DC-981F-5942-BA2E-AA57152287E7}"/>
    <dgm:cxn modelId="{4F0772A4-86BA-D94F-AB45-DE9B19C207FF}" type="presOf" srcId="{C6B2E285-57A3-2342-B811-83D5D2AC0745}" destId="{BD2D4F1D-7E38-BA4E-A2D4-0D1D0FFC35DB}" srcOrd="0" destOrd="0" presId="urn:microsoft.com/office/officeart/2005/8/layout/pList2"/>
    <dgm:cxn modelId="{12C983A8-816A-EE4E-8E8B-DCA8E3596968}" type="presOf" srcId="{815FCEA2-9F0F-FB44-84A6-5D957473DB95}" destId="{18AAB88D-3A5A-124B-8D51-FB4C5DB2B6A7}" srcOrd="0" destOrd="0" presId="urn:microsoft.com/office/officeart/2005/8/layout/pList2"/>
    <dgm:cxn modelId="{5DE6FBAC-2FBF-5547-97FA-5D5D3F997B85}" type="presOf" srcId="{0320660A-EACA-2543-A3C7-40D998C8F337}" destId="{4F54E423-5F1B-F44C-8F73-9471F5AEC69C}" srcOrd="0" destOrd="1" presId="urn:microsoft.com/office/officeart/2005/8/layout/pList2"/>
    <dgm:cxn modelId="{F9C235AD-4C78-1C45-BB59-1000330D28BA}" type="presOf" srcId="{DF409419-276A-954D-B9C3-B39CA28E81BD}" destId="{1179119D-D7CD-7142-8F83-6DC26CDD25C4}" srcOrd="0" destOrd="1" presId="urn:microsoft.com/office/officeart/2005/8/layout/pList2"/>
    <dgm:cxn modelId="{377B98D4-63E3-7948-8C38-95A84AFCDAEE}" srcId="{3CA3366B-2F07-D340-9981-77FAC13B1D8D}" destId="{DF409419-276A-954D-B9C3-B39CA28E81BD}" srcOrd="0" destOrd="0" parTransId="{70856A19-D9B4-5444-B054-CAFA860160CA}" sibTransId="{965BD9A2-8EAE-AE42-81DB-69E9966795AC}"/>
    <dgm:cxn modelId="{AB1395DE-7F75-D542-B8DE-2EDF725DBB86}" srcId="{B6EE7B4E-6D29-B94C-93A1-27C271A3A1BE}" destId="{83308FD9-B856-0040-82B0-C82B68E92A92}" srcOrd="4" destOrd="0" parTransId="{2065ADB0-5CFE-4245-9262-1144F71071DF}" sibTransId="{7B7F2B05-69DC-134E-8BE4-9D4C9341655F}"/>
    <dgm:cxn modelId="{64B105DF-8688-D04B-B68E-9B2BA3FAC883}" type="presOf" srcId="{E17DC36A-C806-2C46-A0E6-E85BE90E16AA}" destId="{F2DCA9C4-6227-3B4D-83E6-91C6D3BFDFA4}" srcOrd="0" destOrd="0" presId="urn:microsoft.com/office/officeart/2005/8/layout/pList2"/>
    <dgm:cxn modelId="{E29AFFF2-2118-D048-9242-8C830286F886}" type="presOf" srcId="{3CA3366B-2F07-D340-9981-77FAC13B1D8D}" destId="{1179119D-D7CD-7142-8F83-6DC26CDD25C4}" srcOrd="0" destOrd="0" presId="urn:microsoft.com/office/officeart/2005/8/layout/pList2"/>
    <dgm:cxn modelId="{B82137F8-8E99-504F-84D8-027F400A00CF}" type="presOf" srcId="{B6EE7B4E-6D29-B94C-93A1-27C271A3A1BE}" destId="{F068A1DD-43C3-F44E-A7D2-9581E8872702}" srcOrd="0" destOrd="0" presId="urn:microsoft.com/office/officeart/2005/8/layout/pList2"/>
    <dgm:cxn modelId="{E6517011-0127-714D-B937-679DF20E3BA2}" type="presParOf" srcId="{F068A1DD-43C3-F44E-A7D2-9581E8872702}" destId="{614FB9DA-31B8-9F4B-B86E-0C28F556F7BD}" srcOrd="0" destOrd="0" presId="urn:microsoft.com/office/officeart/2005/8/layout/pList2"/>
    <dgm:cxn modelId="{26BBEBA3-2319-7746-9AB9-627A46B0CDE8}" type="presParOf" srcId="{F068A1DD-43C3-F44E-A7D2-9581E8872702}" destId="{DCD0D169-1F5A-4C46-80A9-0A9DED4CFEC4}" srcOrd="1" destOrd="0" presId="urn:microsoft.com/office/officeart/2005/8/layout/pList2"/>
    <dgm:cxn modelId="{AEDE17B9-9BF2-6A44-9871-D737907BB2AF}" type="presParOf" srcId="{DCD0D169-1F5A-4C46-80A9-0A9DED4CFEC4}" destId="{45E12154-448E-044C-BE58-8B00B0C5A497}" srcOrd="0" destOrd="0" presId="urn:microsoft.com/office/officeart/2005/8/layout/pList2"/>
    <dgm:cxn modelId="{CBCF1B89-F1B0-3B45-B3CA-C2B457F8C476}" type="presParOf" srcId="{45E12154-448E-044C-BE58-8B00B0C5A497}" destId="{4F54E423-5F1B-F44C-8F73-9471F5AEC69C}" srcOrd="0" destOrd="0" presId="urn:microsoft.com/office/officeart/2005/8/layout/pList2"/>
    <dgm:cxn modelId="{A9DEE2FD-88F5-9B49-8909-66754589DA18}" type="presParOf" srcId="{45E12154-448E-044C-BE58-8B00B0C5A497}" destId="{49D489A7-1C1F-5247-B15D-9266D02017AA}" srcOrd="1" destOrd="0" presId="urn:microsoft.com/office/officeart/2005/8/layout/pList2"/>
    <dgm:cxn modelId="{DAE6FAF4-62BA-694D-81F2-CC55BCE01D33}" type="presParOf" srcId="{45E12154-448E-044C-BE58-8B00B0C5A497}" destId="{6A822694-1BAB-F048-893C-F641A524D050}" srcOrd="2" destOrd="0" presId="urn:microsoft.com/office/officeart/2005/8/layout/pList2"/>
    <dgm:cxn modelId="{493E02C5-8F6C-DB46-BA19-ABBD0EB48F86}" type="presParOf" srcId="{DCD0D169-1F5A-4C46-80A9-0A9DED4CFEC4}" destId="{681DA693-BE8B-2F44-8975-EFCC7AECEBC8}" srcOrd="1" destOrd="0" presId="urn:microsoft.com/office/officeart/2005/8/layout/pList2"/>
    <dgm:cxn modelId="{239ACE23-437A-3F46-8988-6DE759656296}" type="presParOf" srcId="{DCD0D169-1F5A-4C46-80A9-0A9DED4CFEC4}" destId="{EF8E42C7-3FCE-F54A-B5EF-677AF7B37197}" srcOrd="2" destOrd="0" presId="urn:microsoft.com/office/officeart/2005/8/layout/pList2"/>
    <dgm:cxn modelId="{55DCBACF-B3CB-3146-9AAD-973C9EF02469}" type="presParOf" srcId="{EF8E42C7-3FCE-F54A-B5EF-677AF7B37197}" destId="{BD2D4F1D-7E38-BA4E-A2D4-0D1D0FFC35DB}" srcOrd="0" destOrd="0" presId="urn:microsoft.com/office/officeart/2005/8/layout/pList2"/>
    <dgm:cxn modelId="{1CEE1B57-F21E-A241-850A-3497E0DD2751}" type="presParOf" srcId="{EF8E42C7-3FCE-F54A-B5EF-677AF7B37197}" destId="{CD1900C0-F5D7-2940-87ED-E85E21F99FEB}" srcOrd="1" destOrd="0" presId="urn:microsoft.com/office/officeart/2005/8/layout/pList2"/>
    <dgm:cxn modelId="{EDBA4DDF-A255-7845-8FEB-2A33F9935F1B}" type="presParOf" srcId="{EF8E42C7-3FCE-F54A-B5EF-677AF7B37197}" destId="{A38AE566-5EF6-6742-8071-D4E8C3B5088E}" srcOrd="2" destOrd="0" presId="urn:microsoft.com/office/officeart/2005/8/layout/pList2"/>
    <dgm:cxn modelId="{F7833550-EAC4-9E44-9A26-46677031D49A}" type="presParOf" srcId="{DCD0D169-1F5A-4C46-80A9-0A9DED4CFEC4}" destId="{F2DCA9C4-6227-3B4D-83E6-91C6D3BFDFA4}" srcOrd="3" destOrd="0" presId="urn:microsoft.com/office/officeart/2005/8/layout/pList2"/>
    <dgm:cxn modelId="{DA4A361E-15F2-044F-B05C-5B3342B7444A}" type="presParOf" srcId="{DCD0D169-1F5A-4C46-80A9-0A9DED4CFEC4}" destId="{E52D5307-08DE-E44F-B919-FDBE2B43ACB0}" srcOrd="4" destOrd="0" presId="urn:microsoft.com/office/officeart/2005/8/layout/pList2"/>
    <dgm:cxn modelId="{83961C47-6B88-4248-AFB5-D48933232CC5}" type="presParOf" srcId="{E52D5307-08DE-E44F-B919-FDBE2B43ACB0}" destId="{24DB7DDE-6845-504D-B431-2713E5C62D97}" srcOrd="0" destOrd="0" presId="urn:microsoft.com/office/officeart/2005/8/layout/pList2"/>
    <dgm:cxn modelId="{A9803409-7991-6E4A-BEB8-4DBC2A37883C}" type="presParOf" srcId="{E52D5307-08DE-E44F-B919-FDBE2B43ACB0}" destId="{E8E92BDD-F710-F04F-8D12-56350A66037A}" srcOrd="1" destOrd="0" presId="urn:microsoft.com/office/officeart/2005/8/layout/pList2"/>
    <dgm:cxn modelId="{10F8F3F4-1731-8847-B9ED-0264551587AD}" type="presParOf" srcId="{E52D5307-08DE-E44F-B919-FDBE2B43ACB0}" destId="{BC07D82B-B747-2045-90FD-DF283F423FFA}" srcOrd="2" destOrd="0" presId="urn:microsoft.com/office/officeart/2005/8/layout/pList2"/>
    <dgm:cxn modelId="{D99DFED7-2072-FB42-A324-AAD0295A104C}" type="presParOf" srcId="{DCD0D169-1F5A-4C46-80A9-0A9DED4CFEC4}" destId="{18AAB88D-3A5A-124B-8D51-FB4C5DB2B6A7}" srcOrd="5" destOrd="0" presId="urn:microsoft.com/office/officeart/2005/8/layout/pList2"/>
    <dgm:cxn modelId="{82F5A254-2D9F-FC4D-AE3A-51DF64AEDE1B}" type="presParOf" srcId="{DCD0D169-1F5A-4C46-80A9-0A9DED4CFEC4}" destId="{7266523E-592C-9D4C-B3F0-79F932A26863}" srcOrd="6" destOrd="0" presId="urn:microsoft.com/office/officeart/2005/8/layout/pList2"/>
    <dgm:cxn modelId="{12D6BC14-ADE0-FC4D-BD00-BAE2C6A56A90}" type="presParOf" srcId="{7266523E-592C-9D4C-B3F0-79F932A26863}" destId="{1179119D-D7CD-7142-8F83-6DC26CDD25C4}" srcOrd="0" destOrd="0" presId="urn:microsoft.com/office/officeart/2005/8/layout/pList2"/>
    <dgm:cxn modelId="{CB11D51D-4ED4-0243-8ABE-F7240BF3E1DC}" type="presParOf" srcId="{7266523E-592C-9D4C-B3F0-79F932A26863}" destId="{4E78E3BB-319B-A145-8419-6E2FDACE5BE7}" srcOrd="1" destOrd="0" presId="urn:microsoft.com/office/officeart/2005/8/layout/pList2"/>
    <dgm:cxn modelId="{0CA98A7D-FF6E-FF44-8DDE-62FDB858FA73}" type="presParOf" srcId="{7266523E-592C-9D4C-B3F0-79F932A26863}" destId="{515A8441-A270-B046-B0D7-05584457FC3E}" srcOrd="2" destOrd="0" presId="urn:microsoft.com/office/officeart/2005/8/layout/pList2"/>
    <dgm:cxn modelId="{B9AFACFF-60CC-B94C-9A9B-2F7D366A1A7E}" type="presParOf" srcId="{DCD0D169-1F5A-4C46-80A9-0A9DED4CFEC4}" destId="{1037DF5F-5DF7-C047-88B7-3423BC956C65}" srcOrd="7" destOrd="0" presId="urn:microsoft.com/office/officeart/2005/8/layout/pList2"/>
    <dgm:cxn modelId="{3E50FACE-80EA-654A-8327-101FBA8FD7EF}" type="presParOf" srcId="{DCD0D169-1F5A-4C46-80A9-0A9DED4CFEC4}" destId="{FE399A2C-0C02-F74D-8C37-CEBB4892A9E3}" srcOrd="8" destOrd="0" presId="urn:microsoft.com/office/officeart/2005/8/layout/pList2"/>
    <dgm:cxn modelId="{598FCDD8-BCC6-8944-95FD-E566DF359A28}" type="presParOf" srcId="{FE399A2C-0C02-F74D-8C37-CEBB4892A9E3}" destId="{8C9B06D7-FF36-1F41-9342-CCA2CC0FA51D}" srcOrd="0" destOrd="0" presId="urn:microsoft.com/office/officeart/2005/8/layout/pList2"/>
    <dgm:cxn modelId="{65B45B43-7B5D-4D4D-B627-769C75D9A218}" type="presParOf" srcId="{FE399A2C-0C02-F74D-8C37-CEBB4892A9E3}" destId="{F5DB455D-1583-E045-95A2-6607D8694D1B}" srcOrd="1" destOrd="0" presId="urn:microsoft.com/office/officeart/2005/8/layout/pList2"/>
    <dgm:cxn modelId="{35A7A679-94C2-704C-A5E0-77F3D1F6BB01}" type="presParOf" srcId="{FE399A2C-0C02-F74D-8C37-CEBB4892A9E3}" destId="{80C5C012-440D-1849-BA61-C674B939A665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D838B1-CF9B-614E-8196-3E3BD3E42FA3}">
      <dsp:nvSpPr>
        <dsp:cNvPr id="0" name=""/>
        <dsp:cNvSpPr/>
      </dsp:nvSpPr>
      <dsp:spPr>
        <a:xfrm>
          <a:off x="892" y="0"/>
          <a:ext cx="2319415" cy="475584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Deep learning (representation learning)</a:t>
          </a:r>
        </a:p>
      </dsp:txBody>
      <dsp:txXfrm>
        <a:off x="892" y="0"/>
        <a:ext cx="2319415" cy="1426754"/>
      </dsp:txXfrm>
    </dsp:sp>
    <dsp:sp modelId="{CFA4EBFA-0956-474D-B685-5D2AE33E6C1F}">
      <dsp:nvSpPr>
        <dsp:cNvPr id="0" name=""/>
        <dsp:cNvSpPr/>
      </dsp:nvSpPr>
      <dsp:spPr>
        <a:xfrm>
          <a:off x="232833" y="1428147"/>
          <a:ext cx="1855532" cy="14339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Fully supervised</a:t>
          </a:r>
        </a:p>
      </dsp:txBody>
      <dsp:txXfrm>
        <a:off x="274832" y="1470146"/>
        <a:ext cx="1771534" cy="1349954"/>
      </dsp:txXfrm>
    </dsp:sp>
    <dsp:sp modelId="{C492F205-50DC-7C41-A8DE-E628063B559F}">
      <dsp:nvSpPr>
        <dsp:cNvPr id="0" name=""/>
        <dsp:cNvSpPr/>
      </dsp:nvSpPr>
      <dsp:spPr>
        <a:xfrm>
          <a:off x="232833" y="3082708"/>
          <a:ext cx="1855532" cy="14339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Architecture design</a:t>
          </a:r>
        </a:p>
      </dsp:txBody>
      <dsp:txXfrm>
        <a:off x="274832" y="3124707"/>
        <a:ext cx="1771534" cy="1349954"/>
      </dsp:txXfrm>
    </dsp:sp>
    <dsp:sp modelId="{59A6F95E-C9CF-C443-A14B-2DED55C339EE}">
      <dsp:nvSpPr>
        <dsp:cNvPr id="0" name=""/>
        <dsp:cNvSpPr/>
      </dsp:nvSpPr>
      <dsp:spPr>
        <a:xfrm>
          <a:off x="2494263" y="0"/>
          <a:ext cx="2319415" cy="475584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Pre-trained models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(transfer learning)</a:t>
          </a:r>
        </a:p>
      </dsp:txBody>
      <dsp:txXfrm>
        <a:off x="2494263" y="0"/>
        <a:ext cx="2319415" cy="1426754"/>
      </dsp:txXfrm>
    </dsp:sp>
    <dsp:sp modelId="{3C3C94E5-8161-6B4D-ABC6-5EA92F5D23F1}">
      <dsp:nvSpPr>
        <dsp:cNvPr id="0" name=""/>
        <dsp:cNvSpPr/>
      </dsp:nvSpPr>
      <dsp:spPr>
        <a:xfrm>
          <a:off x="2726205" y="1428147"/>
          <a:ext cx="1855532" cy="14339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Pre-train and fine-tune</a:t>
          </a:r>
        </a:p>
      </dsp:txBody>
      <dsp:txXfrm>
        <a:off x="2768204" y="1470146"/>
        <a:ext cx="1771534" cy="1349954"/>
      </dsp:txXfrm>
    </dsp:sp>
    <dsp:sp modelId="{E496D858-BA04-1143-ADD7-BBDFDAB8F245}">
      <dsp:nvSpPr>
        <dsp:cNvPr id="0" name=""/>
        <dsp:cNvSpPr/>
      </dsp:nvSpPr>
      <dsp:spPr>
        <a:xfrm>
          <a:off x="2726205" y="3082708"/>
          <a:ext cx="1855532" cy="14339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No architecture design</a:t>
          </a:r>
        </a:p>
      </dsp:txBody>
      <dsp:txXfrm>
        <a:off x="2768204" y="3124707"/>
        <a:ext cx="1771534" cy="1349954"/>
      </dsp:txXfrm>
    </dsp:sp>
    <dsp:sp modelId="{07A8001B-DCE1-C345-901B-9B854042759D}">
      <dsp:nvSpPr>
        <dsp:cNvPr id="0" name=""/>
        <dsp:cNvSpPr/>
      </dsp:nvSpPr>
      <dsp:spPr>
        <a:xfrm>
          <a:off x="4987635" y="0"/>
          <a:ext cx="2319415" cy="475584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Large-scale models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(in-context learning)</a:t>
          </a:r>
        </a:p>
      </dsp:txBody>
      <dsp:txXfrm>
        <a:off x="4987635" y="0"/>
        <a:ext cx="2319415" cy="1426754"/>
      </dsp:txXfrm>
    </dsp:sp>
    <dsp:sp modelId="{AFFB3F77-B807-CD4F-A371-6C18ECAEE689}">
      <dsp:nvSpPr>
        <dsp:cNvPr id="0" name=""/>
        <dsp:cNvSpPr/>
      </dsp:nvSpPr>
      <dsp:spPr>
        <a:xfrm>
          <a:off x="5219576" y="1428147"/>
          <a:ext cx="1855532" cy="14339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Pre-train and prompt</a:t>
          </a:r>
        </a:p>
      </dsp:txBody>
      <dsp:txXfrm>
        <a:off x="5261575" y="1470146"/>
        <a:ext cx="1771534" cy="1349954"/>
      </dsp:txXfrm>
    </dsp:sp>
    <dsp:sp modelId="{50603B86-4184-5841-BB64-2639D7ED27CE}">
      <dsp:nvSpPr>
        <dsp:cNvPr id="0" name=""/>
        <dsp:cNvSpPr/>
      </dsp:nvSpPr>
      <dsp:spPr>
        <a:xfrm>
          <a:off x="5219576" y="3082708"/>
          <a:ext cx="1855532" cy="14339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Zero-few shot in context learning</a:t>
          </a:r>
        </a:p>
      </dsp:txBody>
      <dsp:txXfrm>
        <a:off x="5261575" y="3124707"/>
        <a:ext cx="1771534" cy="13499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5D18A8-F687-4F44-BB48-97A29EEB51D0}">
      <dsp:nvSpPr>
        <dsp:cNvPr id="0" name=""/>
        <dsp:cNvSpPr/>
      </dsp:nvSpPr>
      <dsp:spPr>
        <a:xfrm>
          <a:off x="1055059" y="211585"/>
          <a:ext cx="1276654" cy="638327"/>
        </a:xfrm>
        <a:prstGeom prst="roundRect">
          <a:avLst>
            <a:gd name="adj" fmla="val 1000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Planners</a:t>
          </a:r>
        </a:p>
      </dsp:txBody>
      <dsp:txXfrm>
        <a:off x="1073755" y="230281"/>
        <a:ext cx="1239262" cy="600935"/>
      </dsp:txXfrm>
    </dsp:sp>
    <dsp:sp modelId="{D5A187D5-A59D-486B-ACD1-B08D1848A7BF}">
      <dsp:nvSpPr>
        <dsp:cNvPr id="0" name=""/>
        <dsp:cNvSpPr/>
      </dsp:nvSpPr>
      <dsp:spPr>
        <a:xfrm rot="3600000">
          <a:off x="1887572" y="1332629"/>
          <a:ext cx="666548" cy="22341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54596" y="1377312"/>
        <a:ext cx="532500" cy="134048"/>
      </dsp:txXfrm>
    </dsp:sp>
    <dsp:sp modelId="{67C897D1-2E5E-49A2-B207-178A9BA771D9}">
      <dsp:nvSpPr>
        <dsp:cNvPr id="0" name=""/>
        <dsp:cNvSpPr/>
      </dsp:nvSpPr>
      <dsp:spPr>
        <a:xfrm>
          <a:off x="2109979" y="2038760"/>
          <a:ext cx="1276654" cy="638327"/>
        </a:xfrm>
        <a:prstGeom prst="roundRect">
          <a:avLst>
            <a:gd name="adj" fmla="val 1000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Operators</a:t>
          </a:r>
        </a:p>
      </dsp:txBody>
      <dsp:txXfrm>
        <a:off x="2128675" y="2057456"/>
        <a:ext cx="1239262" cy="600935"/>
      </dsp:txXfrm>
    </dsp:sp>
    <dsp:sp modelId="{674C5F5A-CF94-4C5C-AB76-6973C4443E2D}">
      <dsp:nvSpPr>
        <dsp:cNvPr id="0" name=""/>
        <dsp:cNvSpPr/>
      </dsp:nvSpPr>
      <dsp:spPr>
        <a:xfrm rot="10800000">
          <a:off x="1360112" y="2246216"/>
          <a:ext cx="666548" cy="22341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427136" y="2290899"/>
        <a:ext cx="532500" cy="134048"/>
      </dsp:txXfrm>
    </dsp:sp>
    <dsp:sp modelId="{E7C8105E-413D-41D2-B773-263E98FEFE1F}">
      <dsp:nvSpPr>
        <dsp:cNvPr id="0" name=""/>
        <dsp:cNvSpPr/>
      </dsp:nvSpPr>
      <dsp:spPr>
        <a:xfrm>
          <a:off x="138" y="2038760"/>
          <a:ext cx="1276654" cy="638327"/>
        </a:xfrm>
        <a:prstGeom prst="roundRect">
          <a:avLst>
            <a:gd name="adj" fmla="val 1000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Assessors</a:t>
          </a:r>
        </a:p>
      </dsp:txBody>
      <dsp:txXfrm>
        <a:off x="18834" y="2057456"/>
        <a:ext cx="1239262" cy="600935"/>
      </dsp:txXfrm>
    </dsp:sp>
    <dsp:sp modelId="{B5CBBB06-6972-4BCC-9E04-314DE5418240}">
      <dsp:nvSpPr>
        <dsp:cNvPr id="0" name=""/>
        <dsp:cNvSpPr/>
      </dsp:nvSpPr>
      <dsp:spPr>
        <a:xfrm rot="18000000">
          <a:off x="832652" y="1332629"/>
          <a:ext cx="666548" cy="22341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9676" y="1377312"/>
        <a:ext cx="532500" cy="1340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2DE660-BA6B-8846-B68C-5768D563C96F}">
      <dsp:nvSpPr>
        <dsp:cNvPr id="0" name=""/>
        <dsp:cNvSpPr/>
      </dsp:nvSpPr>
      <dsp:spPr>
        <a:xfrm>
          <a:off x="5701" y="1271229"/>
          <a:ext cx="2713403" cy="1869535"/>
        </a:xfrm>
        <a:prstGeom prst="round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41E9A5-50E2-6949-9FE8-A9C37EDECBD6}">
      <dsp:nvSpPr>
        <dsp:cNvPr id="0" name=""/>
        <dsp:cNvSpPr/>
      </dsp:nvSpPr>
      <dsp:spPr>
        <a:xfrm>
          <a:off x="5701" y="3140764"/>
          <a:ext cx="2713403" cy="1006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Arial" panose="020B0604020202020204" pitchFamily="34" charset="0"/>
              <a:cs typeface="Arial" panose="020B0604020202020204" pitchFamily="34" charset="0"/>
            </a:rPr>
            <a:t>SEMAFOR</a:t>
          </a:r>
        </a:p>
      </dsp:txBody>
      <dsp:txXfrm>
        <a:off x="5701" y="3140764"/>
        <a:ext cx="2713403" cy="1006672"/>
      </dsp:txXfrm>
    </dsp:sp>
    <dsp:sp modelId="{F4BAA552-C0CA-E345-8673-58C8C5B52906}">
      <dsp:nvSpPr>
        <dsp:cNvPr id="0" name=""/>
        <dsp:cNvSpPr/>
      </dsp:nvSpPr>
      <dsp:spPr>
        <a:xfrm>
          <a:off x="2990560" y="1271229"/>
          <a:ext cx="2713403" cy="1869535"/>
        </a:xfrm>
        <a:prstGeom prst="roundRect">
          <a:avLst/>
        </a:prstGeom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CF6D20-C989-304F-B4D3-563400035248}">
      <dsp:nvSpPr>
        <dsp:cNvPr id="0" name=""/>
        <dsp:cNvSpPr/>
      </dsp:nvSpPr>
      <dsp:spPr>
        <a:xfrm>
          <a:off x="2990560" y="3140764"/>
          <a:ext cx="2713403" cy="1006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Arial" panose="020B0604020202020204" pitchFamily="34" charset="0"/>
              <a:cs typeface="Arial" panose="020B0604020202020204" pitchFamily="34" charset="0"/>
            </a:rPr>
            <a:t>PODIUM</a:t>
          </a:r>
        </a:p>
      </dsp:txBody>
      <dsp:txXfrm>
        <a:off x="2990560" y="3140764"/>
        <a:ext cx="2713403" cy="1006672"/>
      </dsp:txXfrm>
    </dsp:sp>
    <dsp:sp modelId="{C226F601-EE4F-0C49-A8D1-501A668B157C}">
      <dsp:nvSpPr>
        <dsp:cNvPr id="0" name=""/>
        <dsp:cNvSpPr/>
      </dsp:nvSpPr>
      <dsp:spPr>
        <a:xfrm>
          <a:off x="5975418" y="1271229"/>
          <a:ext cx="2713403" cy="1869535"/>
        </a:xfrm>
        <a:prstGeom prst="roundRect">
          <a:avLst/>
        </a:prstGeom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BCBC36-3A27-D84E-ADA3-4979BAE8A5F1}">
      <dsp:nvSpPr>
        <dsp:cNvPr id="0" name=""/>
        <dsp:cNvSpPr/>
      </dsp:nvSpPr>
      <dsp:spPr>
        <a:xfrm>
          <a:off x="5975418" y="3140764"/>
          <a:ext cx="2713403" cy="1006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Arial" panose="020B0604020202020204" pitchFamily="34" charset="0"/>
              <a:cs typeface="Arial" panose="020B0604020202020204" pitchFamily="34" charset="0"/>
            </a:rPr>
            <a:t>IDEA</a:t>
          </a:r>
        </a:p>
      </dsp:txBody>
      <dsp:txXfrm>
        <a:off x="5975418" y="3140764"/>
        <a:ext cx="2713403" cy="1006672"/>
      </dsp:txXfrm>
    </dsp:sp>
    <dsp:sp modelId="{C134852B-6DC4-3B4B-BF00-EACAE5FCCFA4}">
      <dsp:nvSpPr>
        <dsp:cNvPr id="0" name=""/>
        <dsp:cNvSpPr/>
      </dsp:nvSpPr>
      <dsp:spPr>
        <a:xfrm>
          <a:off x="8960276" y="1271229"/>
          <a:ext cx="2713403" cy="1869535"/>
        </a:xfrm>
        <a:prstGeom prst="roundRect">
          <a:avLst/>
        </a:prstGeom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A3F218-54AB-9A49-BE6A-FFC5AA1C41E9}">
      <dsp:nvSpPr>
        <dsp:cNvPr id="0" name=""/>
        <dsp:cNvSpPr/>
      </dsp:nvSpPr>
      <dsp:spPr>
        <a:xfrm>
          <a:off x="8960276" y="3140764"/>
          <a:ext cx="2713403" cy="1006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Arial" panose="020B0604020202020204" pitchFamily="34" charset="0"/>
              <a:cs typeface="Arial" panose="020B0604020202020204" pitchFamily="34" charset="0"/>
            </a:rPr>
            <a:t>BRIES</a:t>
          </a:r>
        </a:p>
      </dsp:txBody>
      <dsp:txXfrm>
        <a:off x="8960276" y="3140764"/>
        <a:ext cx="2713403" cy="10066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4FB9DA-31B8-9F4B-B86E-0C28F556F7BD}">
      <dsp:nvSpPr>
        <dsp:cNvPr id="0" name=""/>
        <dsp:cNvSpPr/>
      </dsp:nvSpPr>
      <dsp:spPr>
        <a:xfrm>
          <a:off x="0" y="0"/>
          <a:ext cx="11038153" cy="1769258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822694-1BAB-F048-893C-F641A524D050}">
      <dsp:nvSpPr>
        <dsp:cNvPr id="0" name=""/>
        <dsp:cNvSpPr/>
      </dsp:nvSpPr>
      <dsp:spPr>
        <a:xfrm>
          <a:off x="334691" y="235901"/>
          <a:ext cx="1920142" cy="12974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15000" r="-115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54E423-5F1B-F44C-8F73-9471F5AEC69C}">
      <dsp:nvSpPr>
        <dsp:cNvPr id="0" name=""/>
        <dsp:cNvSpPr/>
      </dsp:nvSpPr>
      <dsp:spPr>
        <a:xfrm rot="10800000">
          <a:off x="334691" y="1769258"/>
          <a:ext cx="1920142" cy="2162427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Narrative Engagement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en-US" sz="1600" kern="1200">
              <a:latin typeface="Arial" panose="020B0604020202020204" pitchFamily="34" charset="0"/>
              <a:cs typeface="Arial" panose="020B0604020202020204" pitchFamily="34" charset="0"/>
            </a:rPr>
            <a:t>	</a:t>
          </a:r>
          <a:r>
            <a:rPr lang="en-US" sz="1400" kern="1200">
              <a:latin typeface="Arial" panose="020B0604020202020204" pitchFamily="34" charset="0"/>
              <a:cs typeface="Arial" panose="020B0604020202020204" pitchFamily="34" charset="0"/>
            </a:rPr>
            <a:t>How do narratives spread? How fast, how far, how equally and for how long?</a:t>
          </a:r>
        </a:p>
      </dsp:txBody>
      <dsp:txXfrm rot="10800000">
        <a:off x="393742" y="1769258"/>
        <a:ext cx="1802040" cy="2103376"/>
      </dsp:txXfrm>
    </dsp:sp>
    <dsp:sp modelId="{A38AE566-5EF6-6742-8071-D4E8C3B5088E}">
      <dsp:nvSpPr>
        <dsp:cNvPr id="0" name=""/>
        <dsp:cNvSpPr/>
      </dsp:nvSpPr>
      <dsp:spPr>
        <a:xfrm>
          <a:off x="2446848" y="235901"/>
          <a:ext cx="1920142" cy="12974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2D4F1D-7E38-BA4E-A2D4-0D1D0FFC35DB}">
      <dsp:nvSpPr>
        <dsp:cNvPr id="0" name=""/>
        <dsp:cNvSpPr/>
      </dsp:nvSpPr>
      <dsp:spPr>
        <a:xfrm rot="10800000">
          <a:off x="2446848" y="1769258"/>
          <a:ext cx="1920142" cy="2162427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600" b="1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Narrative Recurrence</a:t>
          </a:r>
        </a:p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en-US" sz="1400" kern="1200">
              <a:latin typeface="Arial" panose="020B0604020202020204" pitchFamily="34" charset="0"/>
              <a:cs typeface="Arial" panose="020B0604020202020204" pitchFamily="34" charset="0"/>
            </a:rPr>
            <a:t>What are the recurrent patterns of narrative evolution? </a:t>
          </a:r>
        </a:p>
      </dsp:txBody>
      <dsp:txXfrm rot="10800000">
        <a:off x="2505899" y="1769258"/>
        <a:ext cx="1802040" cy="2103376"/>
      </dsp:txXfrm>
    </dsp:sp>
    <dsp:sp modelId="{BC07D82B-B747-2045-90FD-DF283F423FFA}">
      <dsp:nvSpPr>
        <dsp:cNvPr id="0" name=""/>
        <dsp:cNvSpPr/>
      </dsp:nvSpPr>
      <dsp:spPr>
        <a:xfrm>
          <a:off x="4559005" y="235901"/>
          <a:ext cx="1920142" cy="12974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DB7DDE-6845-504D-B431-2713E5C62D97}">
      <dsp:nvSpPr>
        <dsp:cNvPr id="0" name=""/>
        <dsp:cNvSpPr/>
      </dsp:nvSpPr>
      <dsp:spPr>
        <a:xfrm rot="10800000">
          <a:off x="4559005" y="1769258"/>
          <a:ext cx="1920142" cy="2162427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600" b="1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Narrative Network Analysis</a:t>
          </a:r>
        </a:p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en-US" sz="1400" kern="1200">
              <a:latin typeface="Arial" panose="020B0604020202020204" pitchFamily="34" charset="0"/>
              <a:cs typeface="Arial" panose="020B0604020202020204" pitchFamily="34" charset="0"/>
            </a:rPr>
            <a:t>What are social  network characteristics and community properties across narratives?</a:t>
          </a:r>
        </a:p>
      </dsp:txBody>
      <dsp:txXfrm rot="10800000">
        <a:off x="4618056" y="1769258"/>
        <a:ext cx="1802040" cy="2103376"/>
      </dsp:txXfrm>
    </dsp:sp>
    <dsp:sp modelId="{515A8441-A270-B046-B0D7-05584457FC3E}">
      <dsp:nvSpPr>
        <dsp:cNvPr id="0" name=""/>
        <dsp:cNvSpPr/>
      </dsp:nvSpPr>
      <dsp:spPr>
        <a:xfrm>
          <a:off x="6671162" y="235901"/>
          <a:ext cx="1920142" cy="12974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2000" r="-32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79119D-D7CD-7142-8F83-6DC26CDD25C4}">
      <dsp:nvSpPr>
        <dsp:cNvPr id="0" name=""/>
        <dsp:cNvSpPr/>
      </dsp:nvSpPr>
      <dsp:spPr>
        <a:xfrm rot="10800000">
          <a:off x="6671162" y="1769258"/>
          <a:ext cx="1920142" cy="2162427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600" b="1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Audience Analysis</a:t>
          </a:r>
        </a:p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en-US" sz="1400" kern="1200">
              <a:latin typeface="Arial" panose="020B0604020202020204" pitchFamily="34" charset="0"/>
              <a:cs typeface="Arial" panose="020B0604020202020204" pitchFamily="34" charset="0"/>
            </a:rPr>
            <a:t>What audiences engage with narratives? What are their reactions, perspectives, beliefs, attitudes, and behaviors?</a:t>
          </a:r>
        </a:p>
      </dsp:txBody>
      <dsp:txXfrm rot="10800000">
        <a:off x="6730213" y="1769258"/>
        <a:ext cx="1802040" cy="2103376"/>
      </dsp:txXfrm>
    </dsp:sp>
    <dsp:sp modelId="{80C5C012-440D-1849-BA61-C674B939A665}">
      <dsp:nvSpPr>
        <dsp:cNvPr id="0" name=""/>
        <dsp:cNvSpPr/>
      </dsp:nvSpPr>
      <dsp:spPr>
        <a:xfrm>
          <a:off x="8783319" y="235901"/>
          <a:ext cx="1920142" cy="12974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9B06D7-FF36-1F41-9342-CCA2CC0FA51D}">
      <dsp:nvSpPr>
        <dsp:cNvPr id="0" name=""/>
        <dsp:cNvSpPr/>
      </dsp:nvSpPr>
      <dsp:spPr>
        <a:xfrm rot="10800000">
          <a:off x="8783319" y="1769258"/>
          <a:ext cx="1920142" cy="2162427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600" b="1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Causal Analysis</a:t>
          </a:r>
        </a:p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None/>
          </a:pPr>
          <a:r>
            <a:rPr lang="en-US" sz="1400" kern="1200">
              <a:latin typeface="Arial" panose="020B0604020202020204" pitchFamily="34" charset="0"/>
              <a:cs typeface="Arial" panose="020B0604020202020204" pitchFamily="34" charset="0"/>
            </a:rPr>
            <a:t>Why do some narratives spread, and some do not? Why are some audiences more susceptible than others? </a:t>
          </a:r>
        </a:p>
      </dsp:txBody>
      <dsp:txXfrm rot="10800000">
        <a:off x="8842370" y="1769258"/>
        <a:ext cx="1802040" cy="21033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D15B183-BE1F-4EB0-9BF8-E20F8D77C1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C76D80-B6DC-4953-B1D5-CB239BAA5B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940A1-34CD-48EE-A4C7-37278C07A9B9}" type="datetimeFigureOut">
              <a:rPr lang="en-US" smtClean="0"/>
              <a:t>4/23/24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4E116C-C011-4878-8114-16D13914BB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4D3215-71C9-4973-A12A-DAF946D54E5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7A12E-64D9-4A57-8643-D6E7513EA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231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9947D9-31D1-4FC3-85B7-3137C9660627}" type="datetimeFigureOut">
              <a:rPr lang="en-US" smtClean="0"/>
              <a:t>4/23/24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D84E0D-E2F7-40EE-9F52-CCC5A2C79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25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605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84E0D-E2F7-40EE-9F52-CCC5A2C7989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84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3F3F3F"/>
                </a:solidFill>
                <a:effectLst/>
                <a:latin typeface="Helvetica" pitchFamily="2" charset="0"/>
              </a:rPr>
              <a:t>Narrative theory of </a:t>
            </a:r>
            <a:r>
              <a:rPr lang="en-US" sz="3200" err="1">
                <a:solidFill>
                  <a:srgbClr val="3F3F3F"/>
                </a:solidFill>
                <a:effectLst/>
                <a:latin typeface="Helvetica" pitchFamily="2" charset="0"/>
              </a:rPr>
              <a:t>Labov</a:t>
            </a:r>
            <a:r>
              <a:rPr lang="en-US" sz="3200">
                <a:solidFill>
                  <a:srgbClr val="3F3F3F"/>
                </a:solidFill>
                <a:effectLst/>
                <a:latin typeface="Helvetica" pitchFamily="2" charset="0"/>
              </a:rPr>
              <a:t> and </a:t>
            </a:r>
            <a:r>
              <a:rPr lang="en-US" sz="3200" err="1">
                <a:solidFill>
                  <a:srgbClr val="3F3F3F"/>
                </a:solidFill>
                <a:effectLst/>
                <a:latin typeface="Helvetica" pitchFamily="2" charset="0"/>
              </a:rPr>
              <a:t>Waletzky</a:t>
            </a:r>
            <a:r>
              <a:rPr lang="en-US" sz="3200">
                <a:solidFill>
                  <a:srgbClr val="3F3F3F"/>
                </a:solidFill>
                <a:effectLst/>
                <a:latin typeface="Helvetica" pitchFamily="2" charset="0"/>
              </a:rPr>
              <a:t> (Complication and Resolution)</a:t>
            </a:r>
          </a:p>
          <a:p>
            <a:pPr marL="0" indent="0">
              <a:buNone/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IDEA aims to support top-bottom (with no specified initial query) or bottom-up analytics workflows (e.g., given a set of entities or a narrative “Ukraine started the war, not us… we are defending our motherland”) to: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Convert initial text queries into embedding vectors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Apply spatiotemporal filter e.g., </a:t>
            </a:r>
            <a:r>
              <a:rPr lang="en-US" sz="1600" err="1">
                <a:latin typeface="Arial" panose="020B0604020202020204" pitchFamily="34" charset="0"/>
                <a:cs typeface="Arial" panose="020B0604020202020204" pitchFamily="34" charset="0"/>
              </a:rPr>
              <a:t>Δt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(day, hour) to sample content across platforms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Perform initial sampled content embedding in the text space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Apply several similarity measures find similarity between tweets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84E0D-E2F7-40EE-9F52-CCC5A2C7989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01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84E0D-E2F7-40EE-9F52-CCC5A2C7989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17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Generative agents and causal discovery to enable counterfactual reasoning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84E0D-E2F7-40EE-9F52-CCC5A2C7989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12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39381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Responsible: datasheets, model and systems cards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91992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6167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Responsible: datasheets, model and systems cards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76863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84E0D-E2F7-40EE-9F52-CCC5A2C7989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942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82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80194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84E0D-E2F7-40EE-9F52-CCC5A2C7989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618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84E0D-E2F7-40EE-9F52-CCC5A2C7989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444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84E0D-E2F7-40EE-9F52-CCC5A2C7989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81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874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8751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0159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Learning to retrieve right knowledge and reason with evidence</a:t>
            </a:r>
          </a:p>
          <a:p>
            <a:r>
              <a:rPr lang="en-US" dirty="0"/>
              <a:t>Structure-Aware LLMs for Interdisciplinary Science</a:t>
            </a:r>
          </a:p>
          <a:p>
            <a:r>
              <a:rPr lang="en-US" dirty="0"/>
              <a:t>Multimodal Agents for Scientific Reasoning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84E0D-E2F7-40EE-9F52-CCC5A2C7989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45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5738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7778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5681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o 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697B7-A27E-4228-848A-9C4B11C5B5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173163"/>
            <a:ext cx="12192000" cy="225583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200" b="1">
                <a:solidFill>
                  <a:srgbClr val="032F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[Arial 32pt]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122B2B5-8228-4947-A620-8E84B7D5EF8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3678080"/>
            <a:ext cx="12192000" cy="457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rgbClr val="032F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Date [Arial 24pt]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647E515-5EF4-4C6D-B232-81A110D705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384360"/>
            <a:ext cx="12192000" cy="20418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rgbClr val="032F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Presenters [Arial 24pt]</a:t>
            </a:r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0B2CCC30-602D-4330-ADF4-403E35400C4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013200" y="0"/>
            <a:ext cx="7828491" cy="786384"/>
          </a:xfrm>
        </p:spPr>
        <p:txBody>
          <a:bodyPr>
            <a:noAutofit/>
          </a:bodyPr>
          <a:lstStyle>
            <a:lvl1pPr marL="0" indent="0">
              <a:buNone/>
              <a:defRPr sz="135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Slide for use when no customer/partner logos required- NO LOGOS OR OTHER MATERIAL PERMITTED IN THIS AREA - Remove this box after selecting and completing appropriate Cover Slide</a:t>
            </a:r>
          </a:p>
        </p:txBody>
      </p:sp>
    </p:spTree>
    <p:extLst>
      <p:ext uri="{BB962C8B-B14F-4D97-AF65-F5344CB8AC3E}">
        <p14:creationId xmlns:p14="http://schemas.microsoft.com/office/powerpoint/2010/main" val="1645970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Images (He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EA1B110-63EE-AA47-8A55-2F5A215FA8CB}"/>
              </a:ext>
            </a:extLst>
          </p:cNvPr>
          <p:cNvSpPr/>
          <p:nvPr userDrawn="1"/>
        </p:nvSpPr>
        <p:spPr>
          <a:xfrm>
            <a:off x="0" y="0"/>
            <a:ext cx="12192000" cy="78638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69B65F2-32E3-4A27-A9EE-C571B1A9BD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86383"/>
            <a:ext cx="12192000" cy="5611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F6FCA0-05AB-460C-B9F8-147DB32BDA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3" y="1"/>
            <a:ext cx="2435687" cy="1143000"/>
          </a:xfrm>
          <a:prstGeom prst="rect">
            <a:avLst/>
          </a:prstGeom>
        </p:spPr>
      </p:pic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384DDBB2-F7FE-4FD2-9C11-4B3252FEA7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7662" y="1371598"/>
            <a:ext cx="7404100" cy="5029200"/>
          </a:xfrm>
        </p:spPr>
        <p:txBody>
          <a:bodyPr/>
          <a:lstStyle>
            <a:lvl1pPr>
              <a:defRPr sz="2400">
                <a:solidFill>
                  <a:srgbClr val="032F46"/>
                </a:solidFill>
              </a:defRPr>
            </a:lvl1pPr>
            <a:lvl2pPr>
              <a:defRPr sz="2000">
                <a:solidFill>
                  <a:srgbClr val="032F46"/>
                </a:solidFill>
              </a:defRPr>
            </a:lvl2pPr>
            <a:lvl3pPr>
              <a:defRPr sz="1800">
                <a:solidFill>
                  <a:srgbClr val="032F46"/>
                </a:solidFill>
              </a:defRPr>
            </a:lvl3pPr>
            <a:lvl4pPr>
              <a:defRPr sz="1600">
                <a:solidFill>
                  <a:srgbClr val="032F46"/>
                </a:solidFill>
              </a:defRPr>
            </a:lvl4pPr>
            <a:lvl5pPr>
              <a:defRPr sz="1400">
                <a:solidFill>
                  <a:srgbClr val="032F4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B5A1D024-38EB-45AC-8A11-28022D5394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42288" y="4039263"/>
            <a:ext cx="3702050" cy="2361535"/>
          </a:xfrm>
        </p:spPr>
        <p:txBody>
          <a:bodyPr>
            <a:normAutofit/>
          </a:bodyPr>
          <a:lstStyle>
            <a:lvl1pPr>
              <a:defRPr sz="2100">
                <a:solidFill>
                  <a:srgbClr val="032F46"/>
                </a:solidFill>
              </a:defRPr>
            </a:lvl1pPr>
          </a:lstStyle>
          <a:p>
            <a:r>
              <a:rPr lang="en-US" sz="2100"/>
              <a:t>Click icon to add a picture</a:t>
            </a:r>
            <a:endParaRPr lang="en-US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5EFBC834-4297-4135-8035-217678C6E7B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42288" y="1371598"/>
            <a:ext cx="3702050" cy="2361535"/>
          </a:xfrm>
        </p:spPr>
        <p:txBody>
          <a:bodyPr>
            <a:normAutofit/>
          </a:bodyPr>
          <a:lstStyle>
            <a:lvl1pPr>
              <a:defRPr sz="2100">
                <a:solidFill>
                  <a:srgbClr val="032F46"/>
                </a:solidFill>
              </a:defRPr>
            </a:lvl1pPr>
          </a:lstStyle>
          <a:p>
            <a:r>
              <a:rPr lang="en-US" sz="2100"/>
              <a:t>Click icon to add a picture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3C29C0B-31F6-484F-9E39-6D354610C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338" y="0"/>
            <a:ext cx="8166099" cy="7863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0510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EA1B110-63EE-AA47-8A55-2F5A215FA8CB}"/>
              </a:ext>
            </a:extLst>
          </p:cNvPr>
          <p:cNvSpPr/>
          <p:nvPr userDrawn="1"/>
        </p:nvSpPr>
        <p:spPr>
          <a:xfrm>
            <a:off x="0" y="0"/>
            <a:ext cx="12192000" cy="78638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F6FCA0-05AB-460C-B9F8-147DB32BDA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3" y="1"/>
            <a:ext cx="2435687" cy="1143000"/>
          </a:xfrm>
          <a:prstGeom prst="rect">
            <a:avLst/>
          </a:prstGeom>
        </p:spPr>
      </p:pic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384DDBB2-F7FE-4FD2-9C11-4B3252FEA7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7662" y="1371598"/>
            <a:ext cx="7404100" cy="5029200"/>
          </a:xfrm>
        </p:spPr>
        <p:txBody>
          <a:bodyPr/>
          <a:lstStyle>
            <a:lvl1pPr>
              <a:defRPr sz="2400">
                <a:solidFill>
                  <a:srgbClr val="032F46"/>
                </a:solidFill>
              </a:defRPr>
            </a:lvl1pPr>
            <a:lvl2pPr>
              <a:defRPr sz="2000">
                <a:solidFill>
                  <a:srgbClr val="032F46"/>
                </a:solidFill>
              </a:defRPr>
            </a:lvl2pPr>
            <a:lvl3pPr>
              <a:defRPr sz="1800">
                <a:solidFill>
                  <a:srgbClr val="032F46"/>
                </a:solidFill>
              </a:defRPr>
            </a:lvl3pPr>
            <a:lvl4pPr>
              <a:defRPr sz="1600">
                <a:solidFill>
                  <a:srgbClr val="032F46"/>
                </a:solidFill>
              </a:defRPr>
            </a:lvl4pPr>
            <a:lvl5pPr>
              <a:defRPr sz="1400">
                <a:solidFill>
                  <a:srgbClr val="032F4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B5A1D024-38EB-45AC-8A11-28022D5394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42288" y="4039263"/>
            <a:ext cx="3702050" cy="2361535"/>
          </a:xfrm>
        </p:spPr>
        <p:txBody>
          <a:bodyPr>
            <a:normAutofit/>
          </a:bodyPr>
          <a:lstStyle>
            <a:lvl1pPr>
              <a:defRPr sz="2100">
                <a:solidFill>
                  <a:srgbClr val="032F46"/>
                </a:solidFill>
              </a:defRPr>
            </a:lvl1pPr>
          </a:lstStyle>
          <a:p>
            <a:r>
              <a:rPr lang="en-US" sz="2100"/>
              <a:t>Click icon to add a picture</a:t>
            </a:r>
            <a:endParaRPr lang="en-US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5EFBC834-4297-4135-8035-217678C6E7B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42288" y="1371598"/>
            <a:ext cx="3702050" cy="2361535"/>
          </a:xfrm>
        </p:spPr>
        <p:txBody>
          <a:bodyPr>
            <a:normAutofit/>
          </a:bodyPr>
          <a:lstStyle>
            <a:lvl1pPr>
              <a:defRPr sz="2100">
                <a:solidFill>
                  <a:srgbClr val="032F46"/>
                </a:solidFill>
              </a:defRPr>
            </a:lvl1pPr>
          </a:lstStyle>
          <a:p>
            <a:r>
              <a:rPr lang="en-US" sz="2100"/>
              <a:t>Click icon to add a picture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3C29C0B-31F6-484F-9E39-6D354610C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338" y="0"/>
            <a:ext cx="8166099" cy="7863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0123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8701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Images (He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2595BA9-38A2-4041-A738-7D2A98FB8797}"/>
              </a:ext>
            </a:extLst>
          </p:cNvPr>
          <p:cNvSpPr/>
          <p:nvPr userDrawn="1"/>
        </p:nvSpPr>
        <p:spPr>
          <a:xfrm>
            <a:off x="0" y="0"/>
            <a:ext cx="12192000" cy="78638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CE29611-9902-4B18-A719-DBFE107BD7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86383"/>
            <a:ext cx="12192000" cy="56118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97A92D-6201-4915-BDFE-A2064EAF21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3" y="1"/>
            <a:ext cx="2435687" cy="1143000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6BC59638-86B0-473E-BABA-06D0A0B030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7662" y="1371598"/>
            <a:ext cx="7404100" cy="5029200"/>
          </a:xfrm>
        </p:spPr>
        <p:txBody>
          <a:bodyPr/>
          <a:lstStyle>
            <a:lvl1pPr>
              <a:defRPr sz="2100">
                <a:solidFill>
                  <a:srgbClr val="032F46"/>
                </a:solidFill>
              </a:defRPr>
            </a:lvl1pPr>
            <a:lvl2pPr>
              <a:defRPr sz="1800">
                <a:solidFill>
                  <a:srgbClr val="032F46"/>
                </a:solidFill>
              </a:defRPr>
            </a:lvl2pPr>
            <a:lvl3pPr>
              <a:defRPr sz="1500">
                <a:solidFill>
                  <a:srgbClr val="032F46"/>
                </a:solidFill>
              </a:defRPr>
            </a:lvl3pPr>
            <a:lvl4pPr>
              <a:defRPr sz="1400">
                <a:solidFill>
                  <a:srgbClr val="032F46"/>
                </a:solidFill>
              </a:defRPr>
            </a:lvl4pPr>
            <a:lvl5pPr>
              <a:defRPr sz="1400">
                <a:solidFill>
                  <a:srgbClr val="032F4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CB81E03-FD42-400F-A4F6-E36BC0A032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4975" y="1371600"/>
            <a:ext cx="3789363" cy="15065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23E61B7D-BB87-4407-BD35-F1656E7BC9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54975" y="3132929"/>
            <a:ext cx="3789363" cy="15065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232D4489-0139-4312-A9F0-515E0D79257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54975" y="4894260"/>
            <a:ext cx="3789363" cy="15065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98B4EEE-4F4F-45D2-8691-9CED66284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338" y="0"/>
            <a:ext cx="8166099" cy="7863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5685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2595BA9-38A2-4041-A738-7D2A98FB8797}"/>
              </a:ext>
            </a:extLst>
          </p:cNvPr>
          <p:cNvSpPr/>
          <p:nvPr userDrawn="1"/>
        </p:nvSpPr>
        <p:spPr>
          <a:xfrm>
            <a:off x="0" y="0"/>
            <a:ext cx="12192000" cy="78638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97A92D-6201-4915-BDFE-A2064EAF21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3" y="1"/>
            <a:ext cx="2435687" cy="1143000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6BC59638-86B0-473E-BABA-06D0A0B030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7662" y="1371598"/>
            <a:ext cx="7404100" cy="5029200"/>
          </a:xfrm>
        </p:spPr>
        <p:txBody>
          <a:bodyPr/>
          <a:lstStyle>
            <a:lvl1pPr>
              <a:defRPr sz="2100">
                <a:solidFill>
                  <a:srgbClr val="032F46"/>
                </a:solidFill>
              </a:defRPr>
            </a:lvl1pPr>
            <a:lvl2pPr>
              <a:defRPr sz="1800">
                <a:solidFill>
                  <a:srgbClr val="032F46"/>
                </a:solidFill>
              </a:defRPr>
            </a:lvl2pPr>
            <a:lvl3pPr>
              <a:defRPr sz="1500">
                <a:solidFill>
                  <a:srgbClr val="032F46"/>
                </a:solidFill>
              </a:defRPr>
            </a:lvl3pPr>
            <a:lvl4pPr>
              <a:defRPr sz="1400">
                <a:solidFill>
                  <a:srgbClr val="032F46"/>
                </a:solidFill>
              </a:defRPr>
            </a:lvl4pPr>
            <a:lvl5pPr>
              <a:defRPr sz="1400">
                <a:solidFill>
                  <a:srgbClr val="032F4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CB81E03-FD42-400F-A4F6-E36BC0A032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4975" y="1371600"/>
            <a:ext cx="3789363" cy="15065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23E61B7D-BB87-4407-BD35-F1656E7BC9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54975" y="3132929"/>
            <a:ext cx="3789363" cy="15065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232D4489-0139-4312-A9F0-515E0D79257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54975" y="4894260"/>
            <a:ext cx="3789363" cy="15065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98B4EEE-4F4F-45D2-8691-9CED66284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338" y="0"/>
            <a:ext cx="8166099" cy="7863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7082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AA4FCC-851F-4655-B7B1-7CC86B92E7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3569" y="1311883"/>
            <a:ext cx="10964862" cy="2863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Name, Title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591EB3D-8798-4792-BA73-7A60350BD6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3569" y="1671017"/>
            <a:ext cx="10964862" cy="2863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err="1"/>
              <a:t>Aptima</a:t>
            </a:r>
            <a:r>
              <a:rPr lang="en-US"/>
              <a:t>, Inc.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7F507BF-DFBF-4650-9BF5-A95A8DE00F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3569" y="2030151"/>
            <a:ext cx="10964862" cy="2863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XXX Street, Suite XXX, City, ST XXXXXX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BB9E170-B7E2-4D52-9576-0D6EE76620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569" y="2389285"/>
            <a:ext cx="10964862" cy="2863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xxxxxxx@aptima.com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58C23E2-01DA-421F-AC03-48F3BA215E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3569" y="2748419"/>
            <a:ext cx="10964862" cy="2863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Direct XXX-XXXX-XXXX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056A630-C1CE-40D6-AF13-3E16E98966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3569" y="3106145"/>
            <a:ext cx="10964862" cy="2863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Mobile XXX-XXXX-XXXX (Optional)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21A292B-D95F-4179-99F1-67E48EAD4B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3569" y="3698599"/>
            <a:ext cx="10964862" cy="2863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Name,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90A0711-6580-425F-B3F0-C3BE8A6DC5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3569" y="4057733"/>
            <a:ext cx="10964862" cy="2863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err="1"/>
              <a:t>Aptima</a:t>
            </a:r>
            <a:r>
              <a:rPr lang="en-US"/>
              <a:t>, Inc.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55A27C3-4331-4FE2-A602-85864CFB4B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3569" y="4416867"/>
            <a:ext cx="10964862" cy="2863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XXX Street, Suite XXX, City, ST XXXXXX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0E28B8A-6E4A-4F53-853F-33EA12E061C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3569" y="4776001"/>
            <a:ext cx="10964862" cy="2863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xxxxxxx@aptima.com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DE3C9CF-8907-44D5-9DAC-BB7A1CB557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3569" y="5135135"/>
            <a:ext cx="10964862" cy="2863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Direct XXX-XXXX-XXXX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4938336-0AD4-4246-B6A6-82166C6376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3569" y="5492861"/>
            <a:ext cx="10964862" cy="2863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Mobile XXX-XXXX-XXXX (Optional)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8C06A0-E315-4FB2-8A48-5AB223BCB79C}"/>
              </a:ext>
            </a:extLst>
          </p:cNvPr>
          <p:cNvSpPr txBox="1"/>
          <p:nvPr userDrawn="1"/>
        </p:nvSpPr>
        <p:spPr>
          <a:xfrm>
            <a:off x="4279127" y="5939625"/>
            <a:ext cx="36337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  <a:t>www.aptima.com</a:t>
            </a:r>
          </a:p>
        </p:txBody>
      </p:sp>
    </p:spTree>
    <p:extLst>
      <p:ext uri="{BB962C8B-B14F-4D97-AF65-F5344CB8AC3E}">
        <p14:creationId xmlns:p14="http://schemas.microsoft.com/office/powerpoint/2010/main" val="1454670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 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697B7-A27E-4228-848A-9C4B11C5B5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93058" y="1173163"/>
            <a:ext cx="8748634" cy="225583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200" b="1">
                <a:solidFill>
                  <a:srgbClr val="032F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[Arial 32pt]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122B2B5-8228-4947-A620-8E84B7D5EF8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093058" y="3678080"/>
            <a:ext cx="8748634" cy="457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rgbClr val="032F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Date [Arial 24pt]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647E515-5EF4-4C6D-B232-81A110D705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93058" y="4384360"/>
            <a:ext cx="8748634" cy="20418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rgbClr val="032F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Presenters [Arial 24pt]</a:t>
            </a:r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0B2CCC30-602D-4330-ADF4-403E35400C4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093058" y="0"/>
            <a:ext cx="8748634" cy="786384"/>
          </a:xfrm>
        </p:spPr>
        <p:txBody>
          <a:bodyPr>
            <a:noAutofit/>
          </a:bodyPr>
          <a:lstStyle>
            <a:lvl1pPr marL="0" indent="0">
              <a:buNone/>
              <a:defRPr sz="135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Slide for use when no customer/partner logos required- NO LOGOS OR OTHER MATERIAL PERMITTED IN THIS AREA - Remove this box after selecting and completing appropriate Cover Slide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D021B5B-DE92-422B-9811-8797C3769A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0308" y="1285875"/>
            <a:ext cx="2432580" cy="11398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84C0CE5C-CC1C-4B63-BB16-1F7D806BC74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0308" y="2582705"/>
            <a:ext cx="2432580" cy="11398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951EF314-CBFA-4608-B20C-87386720A15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0308" y="3879535"/>
            <a:ext cx="2432580" cy="11398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E9510ED1-20D1-494F-909C-6B3DB83E517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0308" y="5176365"/>
            <a:ext cx="2432580" cy="11398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95960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">
  <p:cSld name="1_Closing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2"/>
          <p:cNvSpPr txBox="1">
            <a:spLocks noGrp="1"/>
          </p:cNvSpPr>
          <p:nvPr>
            <p:ph type="body" idx="1"/>
          </p:nvPr>
        </p:nvSpPr>
        <p:spPr>
          <a:xfrm>
            <a:off x="613569" y="1311883"/>
            <a:ext cx="10964862" cy="286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body" idx="2"/>
          </p:nvPr>
        </p:nvSpPr>
        <p:spPr>
          <a:xfrm>
            <a:off x="613569" y="1671017"/>
            <a:ext cx="10964862" cy="286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body" idx="3"/>
          </p:nvPr>
        </p:nvSpPr>
        <p:spPr>
          <a:xfrm>
            <a:off x="613569" y="2030151"/>
            <a:ext cx="10964862" cy="286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4"/>
          </p:nvPr>
        </p:nvSpPr>
        <p:spPr>
          <a:xfrm>
            <a:off x="613569" y="2389285"/>
            <a:ext cx="10964862" cy="286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5"/>
          </p:nvPr>
        </p:nvSpPr>
        <p:spPr>
          <a:xfrm>
            <a:off x="613569" y="2748419"/>
            <a:ext cx="10964862" cy="286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body" idx="6"/>
          </p:nvPr>
        </p:nvSpPr>
        <p:spPr>
          <a:xfrm>
            <a:off x="613569" y="3106145"/>
            <a:ext cx="10964862" cy="286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body" idx="7"/>
          </p:nvPr>
        </p:nvSpPr>
        <p:spPr>
          <a:xfrm>
            <a:off x="613569" y="3698599"/>
            <a:ext cx="10964862" cy="286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body" idx="8"/>
          </p:nvPr>
        </p:nvSpPr>
        <p:spPr>
          <a:xfrm>
            <a:off x="613569" y="4057733"/>
            <a:ext cx="10964862" cy="286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body" idx="9"/>
          </p:nvPr>
        </p:nvSpPr>
        <p:spPr>
          <a:xfrm>
            <a:off x="613569" y="4416867"/>
            <a:ext cx="10964862" cy="286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body" idx="13"/>
          </p:nvPr>
        </p:nvSpPr>
        <p:spPr>
          <a:xfrm>
            <a:off x="613569" y="4776001"/>
            <a:ext cx="10964862" cy="286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body" idx="14"/>
          </p:nvPr>
        </p:nvSpPr>
        <p:spPr>
          <a:xfrm>
            <a:off x="613569" y="5135135"/>
            <a:ext cx="10964862" cy="286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body" idx="15"/>
          </p:nvPr>
        </p:nvSpPr>
        <p:spPr>
          <a:xfrm>
            <a:off x="613569" y="5492861"/>
            <a:ext cx="10964862" cy="286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/>
          <p:nvPr/>
        </p:nvSpPr>
        <p:spPr>
          <a:xfrm>
            <a:off x="4279127" y="5939625"/>
            <a:ext cx="363374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www.aptima.com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7094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1DBA71-AEA5-42AA-9034-D5A9C9947430}"/>
              </a:ext>
            </a:extLst>
          </p:cNvPr>
          <p:cNvSpPr/>
          <p:nvPr userDrawn="1"/>
        </p:nvSpPr>
        <p:spPr bwMode="auto">
          <a:xfrm>
            <a:off x="0" y="786384"/>
            <a:ext cx="12192000" cy="5650992"/>
          </a:xfrm>
          <a:prstGeom prst="rect">
            <a:avLst/>
          </a:prstGeom>
          <a:solidFill>
            <a:srgbClr val="F1F3F4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88CCA7D3-3221-47CB-96B8-515244ED85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8619" y="2313098"/>
            <a:ext cx="11434762" cy="272803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divider title [Arial 28pt]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DE0DC5-AFB5-486E-B35F-6BFBFFEA2A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3" y="1"/>
            <a:ext cx="2435687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81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Log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4E26557-CB30-4B7B-BD20-2D8E34AA3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87179"/>
          </a:xfrm>
          <a:prstGeom prst="rect">
            <a:avLst/>
          </a:prstGeom>
        </p:spPr>
        <p:txBody>
          <a:bodyPr anchor="b"/>
          <a:lstStyle>
            <a:lvl1pPr>
              <a:defRPr sz="2800" b="1">
                <a:solidFill>
                  <a:srgbClr val="032F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F242DBE-D980-49B5-AC6E-87438F4E675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152525"/>
            <a:ext cx="10515600" cy="524033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32F46"/>
                </a:solidFill>
              </a:defRPr>
            </a:lvl1pPr>
            <a:lvl2pPr>
              <a:defRPr sz="2000">
                <a:solidFill>
                  <a:srgbClr val="032F46"/>
                </a:solidFill>
              </a:defRPr>
            </a:lvl2pPr>
            <a:lvl3pPr>
              <a:defRPr sz="1800">
                <a:solidFill>
                  <a:srgbClr val="032F46"/>
                </a:solidFill>
              </a:defRPr>
            </a:lvl3pPr>
            <a:lvl4pPr>
              <a:defRPr sz="1600">
                <a:solidFill>
                  <a:srgbClr val="032F46"/>
                </a:solidFill>
              </a:defRPr>
            </a:lvl4pPr>
            <a:lvl5pPr>
              <a:defRPr sz="1400">
                <a:solidFill>
                  <a:srgbClr val="032F4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6008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He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8187D0-A517-4858-BA2E-2A7C51C535DE}"/>
              </a:ext>
            </a:extLst>
          </p:cNvPr>
          <p:cNvSpPr/>
          <p:nvPr userDrawn="1"/>
        </p:nvSpPr>
        <p:spPr>
          <a:xfrm>
            <a:off x="0" y="0"/>
            <a:ext cx="12192000" cy="78638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09F887F-6EBB-4445-87FF-9BBE1F6D8C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86383"/>
            <a:ext cx="12192000" cy="5611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31CCE7-DB46-4BC2-B826-98EB963EC4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3" y="1"/>
            <a:ext cx="2435687" cy="1143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9F0D4-4752-4B73-BF8A-1732F1F9B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rgbClr val="032F46"/>
                </a:solidFill>
              </a:defRPr>
            </a:lvl1pPr>
            <a:lvl2pPr>
              <a:defRPr sz="2000">
                <a:solidFill>
                  <a:srgbClr val="032F46"/>
                </a:solidFill>
              </a:defRPr>
            </a:lvl2pPr>
            <a:lvl3pPr>
              <a:defRPr sz="1800">
                <a:solidFill>
                  <a:srgbClr val="032F46"/>
                </a:solidFill>
              </a:defRPr>
            </a:lvl3pPr>
            <a:lvl4pPr>
              <a:defRPr sz="1600">
                <a:solidFill>
                  <a:srgbClr val="032F46"/>
                </a:solidFill>
              </a:defRPr>
            </a:lvl4pPr>
            <a:lvl5pPr>
              <a:defRPr sz="1400">
                <a:solidFill>
                  <a:srgbClr val="032F4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936400-254B-44FD-9EAC-97732D1B5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338" y="0"/>
            <a:ext cx="8166099" cy="7863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98663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E5A26-489F-4390-A6DD-375BEF52E2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1EF3E0-D606-4451-82E5-C6C6671FD7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291C6-598B-4F2D-882C-298AE0107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D11-24AF-483C-9DAC-E67C431A05B5}" type="datetimeFigureOut">
              <a:rPr lang="en-US" smtClean="0"/>
              <a:t>4/23/24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A50F4-4C87-4EBC-8EA0-5A6A4954B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5DA78-30E9-420A-B6B4-F8A9C68C0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222E8-E708-4B87-8B4B-C7B0207A3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71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3C0DD-CC84-411E-A3B7-897498475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EF2A2-B4E8-4864-8222-C85774E0B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152EE-35EF-4509-9218-A00750816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D11-24AF-483C-9DAC-E67C431A05B5}" type="datetimeFigureOut">
              <a:rPr lang="en-US" smtClean="0"/>
              <a:t>4/23/24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3EE60-4885-44F0-8C59-8787827DE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4F6DB-511E-404D-8CEB-C6B6381EF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222E8-E708-4B87-8B4B-C7B0207A3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00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B723C-8E1D-4905-8659-FC1D3A84D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06DBA8-9E95-42DE-93BD-A6F7502B3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64CD0-091E-4D74-A0F6-EFCEA2EBB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D11-24AF-483C-9DAC-E67C431A05B5}" type="datetimeFigureOut">
              <a:rPr lang="en-US" smtClean="0"/>
              <a:t>4/23/24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528F6-B0F8-4754-BD1C-B028445D2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7E1C8-CDC5-4B47-865D-BD5C5604B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222E8-E708-4B87-8B4B-C7B0207A3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414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A2D8D-97E6-4869-B7FC-2A80FFFD1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F5E67-1423-4B2F-BE96-E2388422E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571519-52AC-4629-A83B-D7C107080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29BBD5-B232-4FBC-B96E-11F94B6961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D11-24AF-483C-9DAC-E67C431A05B5}" type="datetimeFigureOut">
              <a:rPr lang="en-US" smtClean="0"/>
              <a:t>4/23/24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DDC3EB-C2E3-40E5-AED7-EDC32F6A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25EE43-2A0D-4C67-A8C2-098BCD9D1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222E8-E708-4B87-8B4B-C7B0207A3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48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23070-B42E-449F-AC89-A73A6A7E8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4FCD5D-DB85-4E7F-895F-495023CAA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193FF1-0C5E-4DB1-BF7B-41C23DE815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F587A0-EBCE-48F8-9500-C1E0D54506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E87F3F-2096-46BE-B77D-FB2A1CB13E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AC151F-DC2B-441E-AE40-0472AC9E5A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D11-24AF-483C-9DAC-E67C431A05B5}" type="datetimeFigureOut">
              <a:rPr lang="en-US" smtClean="0"/>
              <a:t>4/23/24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573191-3417-4738-9BCB-6C2567DF0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EE5900-A7DD-4E62-8322-4C6F6C31F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222E8-E708-4B87-8B4B-C7B0207A3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824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B4A60-9334-43B1-9537-5BAD1BE26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7B62D0-0E7A-4A62-9057-956E3FBC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D11-24AF-483C-9DAC-E67C431A05B5}" type="datetimeFigureOut">
              <a:rPr lang="en-US" smtClean="0"/>
              <a:t>4/23/24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1455E9-8FC0-449D-B50B-307BCD961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8B091-2A9A-41FE-9CFC-9E32DC3A3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222E8-E708-4B87-8B4B-C7B0207A3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810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A39199-C410-49DA-9EF8-848ABEC9DB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D11-24AF-483C-9DAC-E67C431A05B5}" type="datetimeFigureOut">
              <a:rPr lang="en-US" smtClean="0"/>
              <a:t>4/23/24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C6DF95-12CC-4DB5-BB5D-5026969D0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BA158E-5E3A-47B1-8563-014589851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222E8-E708-4B87-8B4B-C7B0207A3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661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9B831-A277-4FEB-B460-EF14A52E3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477A7-E5F2-4BE5-A15B-3B706F12E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5AB6-87DA-458D-B5C6-D866D241F4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9879F4-4ED7-47C9-B46D-E55D01D0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D11-24AF-483C-9DAC-E67C431A05B5}" type="datetimeFigureOut">
              <a:rPr lang="en-US" smtClean="0"/>
              <a:t>4/23/24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377705-7328-45D0-9D04-96ED74A3A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675132-C09A-40A7-9AAB-EDEF25AC0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222E8-E708-4B87-8B4B-C7B0207A3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4353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6DC22-83F4-443B-82DF-C3E0F1A82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4ED9E5-4478-4B06-A542-A8D7B61249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BB41EC-9A98-40D6-AF1C-146B31C4E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83DA09-52E3-49EE-9309-F94E85893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D11-24AF-483C-9DAC-E67C431A05B5}" type="datetimeFigureOut">
              <a:rPr lang="en-US" smtClean="0"/>
              <a:t>4/23/24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7FEBC1-772F-4B68-B546-122EC6CF6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07361-5080-46B6-ACE4-65B294E11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222E8-E708-4B87-8B4B-C7B0207A3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929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28D81-C90E-413A-9CEB-0E4AC474E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658E42-5707-43C6-AC73-FAD0FCDCBF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38299-9543-4FC8-AC5D-B967AD6FF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D11-24AF-483C-9DAC-E67C431A05B5}" type="datetimeFigureOut">
              <a:rPr lang="en-US" smtClean="0"/>
              <a:t>4/23/24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CFC57-3725-4DDD-B028-C99510F17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D1E3F-3FF8-43AE-B437-5E2ACAE1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222E8-E708-4B87-8B4B-C7B0207A3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34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8187D0-A517-4858-BA2E-2A7C51C535DE}"/>
              </a:ext>
            </a:extLst>
          </p:cNvPr>
          <p:cNvSpPr/>
          <p:nvPr userDrawn="1"/>
        </p:nvSpPr>
        <p:spPr>
          <a:xfrm>
            <a:off x="0" y="0"/>
            <a:ext cx="12192000" cy="78638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31CCE7-DB46-4BC2-B826-98EB963EC4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3" y="1"/>
            <a:ext cx="2435687" cy="1143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9F0D4-4752-4B73-BF8A-1732F1F9B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rgbClr val="032F46"/>
                </a:solidFill>
              </a:defRPr>
            </a:lvl1pPr>
            <a:lvl2pPr>
              <a:defRPr sz="2000">
                <a:solidFill>
                  <a:srgbClr val="032F46"/>
                </a:solidFill>
              </a:defRPr>
            </a:lvl2pPr>
            <a:lvl3pPr>
              <a:defRPr sz="1800">
                <a:solidFill>
                  <a:srgbClr val="032F46"/>
                </a:solidFill>
              </a:defRPr>
            </a:lvl3pPr>
            <a:lvl4pPr>
              <a:defRPr sz="1600">
                <a:solidFill>
                  <a:srgbClr val="032F46"/>
                </a:solidFill>
              </a:defRPr>
            </a:lvl4pPr>
            <a:lvl5pPr>
              <a:defRPr sz="1400">
                <a:solidFill>
                  <a:srgbClr val="032F4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936400-254B-44FD-9EAC-97732D1B5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338" y="0"/>
            <a:ext cx="8166099" cy="7863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16193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C3F890-0319-48BB-9E5B-C8E988B05A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5CA2DD-9BC2-43C2-A6C0-EBCE886719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9BB52-C9BE-4A14-AC0F-0DC8B8AEFA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D11-24AF-483C-9DAC-E67C431A05B5}" type="datetimeFigureOut">
              <a:rPr lang="en-US" smtClean="0"/>
              <a:t>4/23/24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4AE06-DFF9-4732-AB31-46237C4CF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DCF3C-422E-4A52-9F67-FD6B88339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222E8-E708-4B87-8B4B-C7B0207A3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2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He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A5D6CE-6CDA-D742-B39D-369A8C688CCF}"/>
              </a:ext>
            </a:extLst>
          </p:cNvPr>
          <p:cNvSpPr/>
          <p:nvPr userDrawn="1"/>
        </p:nvSpPr>
        <p:spPr>
          <a:xfrm>
            <a:off x="0" y="0"/>
            <a:ext cx="12192000" cy="78638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B8CE13D-7D49-4E50-8E98-90C8AB028F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86383"/>
            <a:ext cx="12192000" cy="5611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43255C-4FA7-4F21-809B-48F98EAADE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3" y="1"/>
            <a:ext cx="2435687" cy="1143000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441980D7-E816-41B5-AB2E-23B1D471A4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7662" y="1371598"/>
            <a:ext cx="5480644" cy="5029200"/>
          </a:xfrm>
        </p:spPr>
        <p:txBody>
          <a:bodyPr/>
          <a:lstStyle>
            <a:lvl1pPr>
              <a:defRPr sz="2400">
                <a:solidFill>
                  <a:srgbClr val="032F46"/>
                </a:solidFill>
              </a:defRPr>
            </a:lvl1pPr>
            <a:lvl2pPr>
              <a:defRPr sz="2000">
                <a:solidFill>
                  <a:srgbClr val="032F46"/>
                </a:solidFill>
              </a:defRPr>
            </a:lvl2pPr>
            <a:lvl3pPr>
              <a:defRPr sz="1800">
                <a:solidFill>
                  <a:srgbClr val="032F46"/>
                </a:solidFill>
              </a:defRPr>
            </a:lvl3pPr>
            <a:lvl4pPr>
              <a:defRPr sz="1600">
                <a:solidFill>
                  <a:srgbClr val="032F46"/>
                </a:solidFill>
              </a:defRPr>
            </a:lvl4pPr>
            <a:lvl5pPr>
              <a:defRPr sz="1400">
                <a:solidFill>
                  <a:srgbClr val="032F4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06392FF7-6C06-4F90-92EA-B5AE97160F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63694" y="1371598"/>
            <a:ext cx="5480644" cy="5029200"/>
          </a:xfrm>
        </p:spPr>
        <p:txBody>
          <a:bodyPr/>
          <a:lstStyle>
            <a:lvl1pPr>
              <a:defRPr sz="2400">
                <a:solidFill>
                  <a:srgbClr val="032F46"/>
                </a:solidFill>
              </a:defRPr>
            </a:lvl1pPr>
            <a:lvl2pPr>
              <a:defRPr sz="2000">
                <a:solidFill>
                  <a:srgbClr val="032F46"/>
                </a:solidFill>
              </a:defRPr>
            </a:lvl2pPr>
            <a:lvl3pPr>
              <a:defRPr sz="1800">
                <a:solidFill>
                  <a:srgbClr val="032F46"/>
                </a:solidFill>
              </a:defRPr>
            </a:lvl3pPr>
            <a:lvl4pPr>
              <a:defRPr sz="1600">
                <a:solidFill>
                  <a:srgbClr val="032F46"/>
                </a:solidFill>
              </a:defRPr>
            </a:lvl4pPr>
            <a:lvl5pPr>
              <a:defRPr sz="1400">
                <a:solidFill>
                  <a:srgbClr val="032F4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F5E0AED-E452-41D4-A518-9EC0FDCF8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338" y="0"/>
            <a:ext cx="8166099" cy="7863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6803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A5D6CE-6CDA-D742-B39D-369A8C688CCF}"/>
              </a:ext>
            </a:extLst>
          </p:cNvPr>
          <p:cNvSpPr/>
          <p:nvPr userDrawn="1"/>
        </p:nvSpPr>
        <p:spPr>
          <a:xfrm>
            <a:off x="0" y="0"/>
            <a:ext cx="12192000" cy="78638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43255C-4FA7-4F21-809B-48F98EAADE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3" y="1"/>
            <a:ext cx="2435687" cy="1143000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441980D7-E816-41B5-AB2E-23B1D471A4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7662" y="1371598"/>
            <a:ext cx="5480644" cy="5029200"/>
          </a:xfrm>
        </p:spPr>
        <p:txBody>
          <a:bodyPr/>
          <a:lstStyle>
            <a:lvl1pPr>
              <a:defRPr sz="2400">
                <a:solidFill>
                  <a:srgbClr val="032F46"/>
                </a:solidFill>
              </a:defRPr>
            </a:lvl1pPr>
            <a:lvl2pPr>
              <a:defRPr sz="2000">
                <a:solidFill>
                  <a:srgbClr val="032F46"/>
                </a:solidFill>
              </a:defRPr>
            </a:lvl2pPr>
            <a:lvl3pPr>
              <a:defRPr sz="1800">
                <a:solidFill>
                  <a:srgbClr val="032F46"/>
                </a:solidFill>
              </a:defRPr>
            </a:lvl3pPr>
            <a:lvl4pPr>
              <a:defRPr sz="1600">
                <a:solidFill>
                  <a:srgbClr val="032F46"/>
                </a:solidFill>
              </a:defRPr>
            </a:lvl4pPr>
            <a:lvl5pPr>
              <a:defRPr sz="1400">
                <a:solidFill>
                  <a:srgbClr val="032F4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06392FF7-6C06-4F90-92EA-B5AE97160F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63694" y="1371598"/>
            <a:ext cx="5480644" cy="5029200"/>
          </a:xfrm>
        </p:spPr>
        <p:txBody>
          <a:bodyPr/>
          <a:lstStyle>
            <a:lvl1pPr>
              <a:defRPr sz="2400">
                <a:solidFill>
                  <a:srgbClr val="032F46"/>
                </a:solidFill>
              </a:defRPr>
            </a:lvl1pPr>
            <a:lvl2pPr>
              <a:defRPr sz="2000">
                <a:solidFill>
                  <a:srgbClr val="032F46"/>
                </a:solidFill>
              </a:defRPr>
            </a:lvl2pPr>
            <a:lvl3pPr>
              <a:defRPr sz="1800">
                <a:solidFill>
                  <a:srgbClr val="032F46"/>
                </a:solidFill>
              </a:defRPr>
            </a:lvl3pPr>
            <a:lvl4pPr>
              <a:defRPr sz="1600">
                <a:solidFill>
                  <a:srgbClr val="032F46"/>
                </a:solidFill>
              </a:defRPr>
            </a:lvl4pPr>
            <a:lvl5pPr>
              <a:defRPr sz="1400">
                <a:solidFill>
                  <a:srgbClr val="032F4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F5E0AED-E452-41D4-A518-9EC0FDCF8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338" y="0"/>
            <a:ext cx="8166099" cy="7863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8351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He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D55A69-144D-9445-8215-A346986F594B}"/>
              </a:ext>
            </a:extLst>
          </p:cNvPr>
          <p:cNvSpPr/>
          <p:nvPr userDrawn="1"/>
        </p:nvSpPr>
        <p:spPr>
          <a:xfrm>
            <a:off x="0" y="0"/>
            <a:ext cx="12192000" cy="78638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7495F3D-CA3B-49B0-B5A1-2DF284D73F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86383"/>
            <a:ext cx="12192000" cy="5611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5B3489-D111-44BF-A6AA-0A84F88DE3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3" y="1"/>
            <a:ext cx="2435687" cy="1143000"/>
          </a:xfrm>
          <a:prstGeom prst="rect">
            <a:avLst/>
          </a:prstGeom>
        </p:spPr>
      </p:pic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236280CD-95A7-4CEC-A988-7475559CA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94663" y="1371598"/>
            <a:ext cx="3749675" cy="5029200"/>
          </a:xfrm>
        </p:spPr>
        <p:txBody>
          <a:bodyPr>
            <a:normAutofit/>
          </a:bodyPr>
          <a:lstStyle>
            <a:lvl1pPr>
              <a:defRPr sz="2100">
                <a:solidFill>
                  <a:srgbClr val="032F46"/>
                </a:solidFill>
              </a:defRPr>
            </a:lvl1pPr>
          </a:lstStyle>
          <a:p>
            <a:r>
              <a:rPr lang="en-US" sz="2100"/>
              <a:t>Click icon to add a picture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3F269C0-F844-4E8F-B9ED-2A46FC8680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7662" y="1371598"/>
            <a:ext cx="7404100" cy="5029200"/>
          </a:xfrm>
        </p:spPr>
        <p:txBody>
          <a:bodyPr/>
          <a:lstStyle>
            <a:lvl1pPr>
              <a:defRPr sz="2400">
                <a:solidFill>
                  <a:srgbClr val="032F46"/>
                </a:solidFill>
              </a:defRPr>
            </a:lvl1pPr>
            <a:lvl2pPr>
              <a:defRPr sz="2000">
                <a:solidFill>
                  <a:srgbClr val="032F46"/>
                </a:solidFill>
              </a:defRPr>
            </a:lvl2pPr>
            <a:lvl3pPr>
              <a:defRPr sz="1800">
                <a:solidFill>
                  <a:srgbClr val="032F46"/>
                </a:solidFill>
              </a:defRPr>
            </a:lvl3pPr>
            <a:lvl4pPr>
              <a:defRPr sz="1600">
                <a:solidFill>
                  <a:srgbClr val="032F46"/>
                </a:solidFill>
              </a:defRPr>
            </a:lvl4pPr>
            <a:lvl5pPr>
              <a:defRPr sz="1400">
                <a:solidFill>
                  <a:srgbClr val="032F4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ED48972-A8DA-4133-B51D-0E4E1DB43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338" y="0"/>
            <a:ext cx="8166099" cy="7863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9229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D55A69-144D-9445-8215-A346986F594B}"/>
              </a:ext>
            </a:extLst>
          </p:cNvPr>
          <p:cNvSpPr/>
          <p:nvPr userDrawn="1"/>
        </p:nvSpPr>
        <p:spPr>
          <a:xfrm>
            <a:off x="0" y="0"/>
            <a:ext cx="12192000" cy="78638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5B3489-D111-44BF-A6AA-0A84F88DE3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3" y="1"/>
            <a:ext cx="2435687" cy="1143000"/>
          </a:xfrm>
          <a:prstGeom prst="rect">
            <a:avLst/>
          </a:prstGeom>
        </p:spPr>
      </p:pic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236280CD-95A7-4CEC-A988-7475559CA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94663" y="1371598"/>
            <a:ext cx="3749675" cy="5029200"/>
          </a:xfrm>
        </p:spPr>
        <p:txBody>
          <a:bodyPr>
            <a:normAutofit/>
          </a:bodyPr>
          <a:lstStyle>
            <a:lvl1pPr>
              <a:defRPr sz="2100">
                <a:solidFill>
                  <a:srgbClr val="032F46"/>
                </a:solidFill>
              </a:defRPr>
            </a:lvl1pPr>
          </a:lstStyle>
          <a:p>
            <a:r>
              <a:rPr lang="en-US" sz="2100"/>
              <a:t>Click icon to add a picture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3F269C0-F844-4E8F-B9ED-2A46FC8680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7662" y="1371598"/>
            <a:ext cx="7404100" cy="5029200"/>
          </a:xfrm>
        </p:spPr>
        <p:txBody>
          <a:bodyPr/>
          <a:lstStyle>
            <a:lvl1pPr>
              <a:defRPr sz="2400">
                <a:solidFill>
                  <a:srgbClr val="032F46"/>
                </a:solidFill>
              </a:defRPr>
            </a:lvl1pPr>
            <a:lvl2pPr>
              <a:defRPr sz="2000">
                <a:solidFill>
                  <a:srgbClr val="032F46"/>
                </a:solidFill>
              </a:defRPr>
            </a:lvl2pPr>
            <a:lvl3pPr>
              <a:defRPr sz="1800">
                <a:solidFill>
                  <a:srgbClr val="032F46"/>
                </a:solidFill>
              </a:defRPr>
            </a:lvl3pPr>
            <a:lvl4pPr>
              <a:defRPr sz="1600">
                <a:solidFill>
                  <a:srgbClr val="032F46"/>
                </a:solidFill>
              </a:defRPr>
            </a:lvl4pPr>
            <a:lvl5pPr>
              <a:defRPr sz="1400">
                <a:solidFill>
                  <a:srgbClr val="032F4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ED48972-A8DA-4133-B51D-0E4E1DB43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338" y="0"/>
            <a:ext cx="8166099" cy="7863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272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(He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E5773182-02E4-40A0-BDE4-1513335D3D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86383"/>
            <a:ext cx="12192000" cy="561182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7A131F9-7980-BA47-96F5-D9FD5A1403A0}"/>
              </a:ext>
            </a:extLst>
          </p:cNvPr>
          <p:cNvSpPr/>
          <p:nvPr userDrawn="1"/>
        </p:nvSpPr>
        <p:spPr>
          <a:xfrm>
            <a:off x="0" y="0"/>
            <a:ext cx="12192000" cy="78638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517C3E-3197-4988-B4CE-35B2D9D3A3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3" y="1"/>
            <a:ext cx="2435687" cy="1143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0456330-33E5-4289-AFAA-85D5B0292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338" y="0"/>
            <a:ext cx="8166099" cy="7863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9ED359-4DF5-B944-9B6A-8B0CA97F9E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7473" y="1376363"/>
            <a:ext cx="3683000" cy="5032375"/>
          </a:xfrm>
        </p:spPr>
        <p:txBody>
          <a:bodyPr/>
          <a:lstStyle/>
          <a:p>
            <a:r>
              <a:rPr lang="en-US"/>
              <a:t>Click icon to add a picture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1DB4048B-ABD6-4F49-82F9-918183DA19B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56112" y="1376363"/>
            <a:ext cx="7288226" cy="503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8279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A131F9-7980-BA47-96F5-D9FD5A1403A0}"/>
              </a:ext>
            </a:extLst>
          </p:cNvPr>
          <p:cNvSpPr/>
          <p:nvPr userDrawn="1"/>
        </p:nvSpPr>
        <p:spPr>
          <a:xfrm>
            <a:off x="0" y="0"/>
            <a:ext cx="12192000" cy="78638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517C3E-3197-4988-B4CE-35B2D9D3A3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3" y="1"/>
            <a:ext cx="2435687" cy="1143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0456330-33E5-4289-AFAA-85D5B0292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338" y="0"/>
            <a:ext cx="8166099" cy="7863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9ED359-4DF5-B944-9B6A-8B0CA97F9E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7473" y="1376363"/>
            <a:ext cx="3683000" cy="5032375"/>
          </a:xfrm>
        </p:spPr>
        <p:txBody>
          <a:bodyPr/>
          <a:lstStyle/>
          <a:p>
            <a:r>
              <a:rPr lang="en-US"/>
              <a:t>Click icon to add a picture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1DB4048B-ABD6-4F49-82F9-918183DA19B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56112" y="1376363"/>
            <a:ext cx="7288226" cy="503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7973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6B24B-5779-4EBD-A754-F98D9A5ED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DBA64B-A5CE-45EB-A45D-1A966D0EA0A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" y="0"/>
            <a:ext cx="2435687" cy="1143000"/>
          </a:xfrm>
          <a:prstGeom prst="rect">
            <a:avLst/>
          </a:prstGeom>
          <a:effectLst>
            <a:outerShdw blurRad="292100" dist="12700" dir="5400000" sx="107000" sy="107000" algn="t" rotWithShape="0">
              <a:prstClr val="black">
                <a:alpha val="28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482F72-212B-476C-A153-BC2B1704A148}"/>
              </a:ext>
            </a:extLst>
          </p:cNvPr>
          <p:cNvSpPr txBox="1"/>
          <p:nvPr userDrawn="1"/>
        </p:nvSpPr>
        <p:spPr>
          <a:xfrm>
            <a:off x="347472" y="6618553"/>
            <a:ext cx="201168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>
                <a:latin typeface="Arial" panose="020B0604020202020204" pitchFamily="34" charset="0"/>
                <a:cs typeface="Arial" panose="020B0604020202020204" pitchFamily="34" charset="0"/>
              </a:rPr>
              <a:t>© 2022 Aptima, Inc.</a:t>
            </a:r>
          </a:p>
        </p:txBody>
      </p:sp>
      <p:sp>
        <p:nvSpPr>
          <p:cNvPr id="12" name="Title Placeholder 10">
            <a:extLst>
              <a:ext uri="{FF2B5EF4-FFF2-40B4-BE49-F238E27FC236}">
                <a16:creationId xmlns:a16="http://schemas.microsoft.com/office/drawing/2014/main" id="{B9E32CF0-175D-4B83-83C3-07469F9CC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5900" y="0"/>
            <a:ext cx="8166099" cy="681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8239113-F275-40A0-92FB-A7C2B144E3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319" y="6618553"/>
            <a:ext cx="585481" cy="2394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32F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A21A14-3D06-4710-A891-9FFFCC1248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0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2" r:id="rId3"/>
    <p:sldLayoutId id="2147483652" r:id="rId4"/>
    <p:sldLayoutId id="2147483683" r:id="rId5"/>
    <p:sldLayoutId id="2147483651" r:id="rId6"/>
    <p:sldLayoutId id="2147483684" r:id="rId7"/>
    <p:sldLayoutId id="2147483653" r:id="rId8"/>
    <p:sldLayoutId id="2147483685" r:id="rId9"/>
    <p:sldLayoutId id="2147483654" r:id="rId10"/>
    <p:sldLayoutId id="2147483686" r:id="rId11"/>
    <p:sldLayoutId id="2147483655" r:id="rId12"/>
    <p:sldLayoutId id="2147483656" r:id="rId13"/>
    <p:sldLayoutId id="2147483687" r:id="rId14"/>
    <p:sldLayoutId id="2147483668" r:id="rId15"/>
    <p:sldLayoutId id="2147483669" r:id="rId16"/>
    <p:sldLayoutId id="2147483688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32F4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4345C81-7E59-4DEB-BDB9-7D28BBEC988B}"/>
              </a:ext>
            </a:extLst>
          </p:cNvPr>
          <p:cNvSpPr txBox="1"/>
          <p:nvPr userDrawn="1"/>
        </p:nvSpPr>
        <p:spPr>
          <a:xfrm>
            <a:off x="347472" y="6618553"/>
            <a:ext cx="201168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>
                <a:latin typeface="Arial" panose="020B0604020202020204" pitchFamily="34" charset="0"/>
                <a:cs typeface="Arial" panose="020B0604020202020204" pitchFamily="34" charset="0"/>
              </a:rPr>
              <a:t>© 2020 Aptima, Inc.</a:t>
            </a:r>
          </a:p>
        </p:txBody>
      </p:sp>
    </p:spTree>
    <p:extLst>
      <p:ext uri="{BB962C8B-B14F-4D97-AF65-F5344CB8AC3E}">
        <p14:creationId xmlns:p14="http://schemas.microsoft.com/office/powerpoint/2010/main" val="3705521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41D52F-E5E1-4DD8-900D-E6C90BAB5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354312" cy="786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1D6AA-B871-418F-B855-CEA1B8CBE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5DF37-48E5-42AD-BC27-760F060BFA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222E8-E708-4B87-8B4B-C7B0207A385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4BEA9C-E525-4204-82A0-D56EBEB0E66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4312" y="-9143"/>
            <a:ext cx="2450592" cy="115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8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306.17582" TargetMode="External"/><Relationship Id="rId3" Type="http://schemas.openxmlformats.org/officeDocument/2006/relationships/hyperlink" Target="https://voyager.minedojo.org/" TargetMode="External"/><Relationship Id="rId7" Type="http://schemas.openxmlformats.org/officeDocument/2006/relationships/hyperlink" Target="https://robotics-transformer2.github.io/assets/rt2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review.net/pdf?id=iUUvNqUzJX2" TargetMode="External"/><Relationship Id="rId7" Type="http://schemas.openxmlformats.org/officeDocument/2006/relationships/hyperlink" Target="https://openreview.net/pdf?id=7UudBVsIrr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hyperlink" Target="https://aclanthology.org/2022.bigscience-1.12.pdf" TargetMode="Externa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33.png"/><Relationship Id="rId7" Type="http://schemas.openxmlformats.org/officeDocument/2006/relationships/image" Target="../media/image37.emf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svg"/><Relationship Id="rId11" Type="http://schemas.openxmlformats.org/officeDocument/2006/relationships/image" Target="../media/image41.svg"/><Relationship Id="rId5" Type="http://schemas.openxmlformats.org/officeDocument/2006/relationships/image" Target="../media/image35.png"/><Relationship Id="rId15" Type="http://schemas.openxmlformats.org/officeDocument/2006/relationships/image" Target="../media/image4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aclanthology.org/2022.bigscience-1.12/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microsoft.com/office/2007/relationships/hdphoto" Target="../media/hdphoto3.wdp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rxiv.org/abs/2307.01139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mu.edu/dietrich/causality/CameraReadys-accepted%20papers/28%5CCameraReady%5CEvaluating_Causal_Ensembles_NeurIPS_CR.pdf" TargetMode="External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scholar.google.com/citations?view_op=view_citation&amp;hl=en&amp;user=Cz6vH68AAAAJ&amp;sortby=pubdate&amp;citation_for_view=Cz6vH68AAAAJ:RoXSNcbkSzsC" TargetMode="External"/><Relationship Id="rId5" Type="http://schemas.openxmlformats.org/officeDocument/2006/relationships/hyperlink" Target="https://scholar.google.com/citations?view_op=view_citation&amp;hl=en&amp;user=Cz6vH68AAAAJ&amp;sortby=pubdate&amp;citation_for_view=Cz6vH68AAAAJ:FiDNX6EVdGUC" TargetMode="External"/><Relationship Id="rId4" Type="http://schemas.openxmlformats.org/officeDocument/2006/relationships/hyperlink" Target="https://aclanthology.org/2021.cinlp-1.7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hyperlink" Target="https://www.ted.com/talks/yejin_choi_why_ai_is_incredibly_smart_and_shockingly_stupid/c?language=e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medium.com/@exceed73/claude-vs-chatgpt-a2b87f9e089b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hyperlink" Target="https://www.youtube.com/watch?v=DeSXnESGxr4" TargetMode="External"/><Relationship Id="rId4" Type="http://schemas.openxmlformats.org/officeDocument/2006/relationships/hyperlink" Target="https://lifearchitect.substack.com/p/the-memo-special-edition-gpt-4-release" TargetMode="External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304.03442.pdf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hyperlink" Target="https://www.defense.gov/News/Releases/Release/Article/3489803/dod-announces-establishment-of-generative-ai-task-force/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hyperlink" Target="https://www.youtube.com/watch?v=XEM5qz__HOU" TargetMode="External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nvlpubs.nist.gov/nistpubs/ai/NIST.AI.100-1.pdf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defense.gov/2023/Nov/02/2003333300/-1/-1/1/DOD_DATA_ANALYTICS_AI_ADOPTION_STRATEGY.PDF" TargetMode="External"/><Relationship Id="rId2" Type="http://schemas.openxmlformats.org/officeDocument/2006/relationships/hyperlink" Target="https://media.defense.gov/2023/Nov/02/2003333301/-1/-1/1/DAAIS_FACTSHEET.PDF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png"/><Relationship Id="rId4" Type="http://schemas.openxmlformats.org/officeDocument/2006/relationships/hyperlink" Target="https://www.defense.gov/News/Releases/Release/Article/3577857/deputy-secretary-of-defense-kathleen-hicks-announces-publication-of-data-analyt/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3" Type="http://schemas.openxmlformats.org/officeDocument/2006/relationships/image" Target="../media/image87.png"/><Relationship Id="rId21" Type="http://schemas.openxmlformats.org/officeDocument/2006/relationships/image" Target="../media/image105.sv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00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5" Type="http://schemas.openxmlformats.org/officeDocument/2006/relationships/image" Target="../media/image99.png"/><Relationship Id="rId23" Type="http://schemas.openxmlformats.org/officeDocument/2006/relationships/image" Target="../media/image107.png"/><Relationship Id="rId10" Type="http://schemas.openxmlformats.org/officeDocument/2006/relationships/image" Target="../media/image94.png"/><Relationship Id="rId19" Type="http://schemas.openxmlformats.org/officeDocument/2006/relationships/image" Target="../media/image103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Relationship Id="rId22" Type="http://schemas.openxmlformats.org/officeDocument/2006/relationships/image" Target="../media/image10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rfm.stanford.edu/fmti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1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png"/><Relationship Id="rId5" Type="http://schemas.openxmlformats.org/officeDocument/2006/relationships/hyperlink" Target="https://www.noemamag.com/ai-and-the-limits-of-language/" TargetMode="External"/><Relationship Id="rId4" Type="http://schemas.openxmlformats.org/officeDocument/2006/relationships/image" Target="../media/image112.png"/><Relationship Id="rId9" Type="http://schemas.openxmlformats.org/officeDocument/2006/relationships/image" Target="../media/image1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svolkova@aptima.co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6.07682.pdf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arxiv.org/abs/1706.03762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icrosoft.com/en-us/research/blog/ai-explainer-foundation-models-and-the-next-era-of-ai/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arxiv.org/pdf/2203.02155.pdf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4.0169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rxiv.org/abs/2305.10626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CAA4A-0961-394B-BE24-FD50EDAA7E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  <a:latin typeface="Helvetica Neue" panose="02000503000000020004" pitchFamily="2" charset="0"/>
              </a:rPr>
              <a:t>Empowering Scientists, Protecting Minds:</a:t>
            </a:r>
            <a:br>
              <a:rPr lang="en-US" dirty="0">
                <a:effectLst/>
                <a:latin typeface="Helvetica Neue" panose="02000503000000020004" pitchFamily="2" charset="0"/>
              </a:rPr>
            </a:br>
            <a:r>
              <a:rPr lang="en-US" dirty="0">
                <a:effectLst/>
                <a:latin typeface="Helvetica Neue" panose="02000503000000020004" pitchFamily="2" charset="0"/>
              </a:rPr>
              <a:t>Secure Compound AI for a Smarter, Safer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A2E43-2065-4442-9CA6-C9B81A22A3F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3678079"/>
            <a:ext cx="12192000" cy="905071"/>
          </a:xfrm>
        </p:spPr>
        <p:txBody>
          <a:bodyPr>
            <a:normAutofit/>
          </a:bodyPr>
          <a:lstStyle/>
          <a:p>
            <a:r>
              <a:rPr lang="en-US" sz="2400" kern="100" dirty="0">
                <a:solidFill>
                  <a:srgbClr val="222222"/>
                </a:solidFill>
                <a:effectLst/>
                <a:latin typeface="Helvetica Neue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Dr. Svitlana Volkova</a:t>
            </a:r>
            <a:r>
              <a:rPr lang="en-US" kern="100" dirty="0">
                <a:solidFill>
                  <a:srgbClr val="222222"/>
                </a:solidFill>
                <a:latin typeface="Helvetica Neue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Chief AI Scientist</a:t>
            </a:r>
          </a:p>
          <a:p>
            <a:r>
              <a:rPr lang="en-US" kern="100" dirty="0">
                <a:solidFill>
                  <a:srgbClr val="222222"/>
                </a:solidFill>
                <a:latin typeface="Helvetica Neue" panose="02000503000000020004" pitchFamily="2" charset="0"/>
                <a:cs typeface="Times New Roman" panose="02020603050405020304" pitchFamily="18" charset="0"/>
              </a:rPr>
              <a:t>Office of Science and Technology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C0E0412-2530-5344-93E2-3556C2DE58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Aptima, Inc.</a:t>
            </a:r>
          </a:p>
        </p:txBody>
      </p:sp>
    </p:spTree>
    <p:extLst>
      <p:ext uri="{BB962C8B-B14F-4D97-AF65-F5344CB8AC3E}">
        <p14:creationId xmlns:p14="http://schemas.microsoft.com/office/powerpoint/2010/main" val="775825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70770F-056C-D024-6B44-D22C7E369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338" y="0"/>
            <a:ext cx="8808396" cy="786383"/>
          </a:xfrm>
        </p:spPr>
        <p:txBody>
          <a:bodyPr>
            <a:normAutofit/>
          </a:bodyPr>
          <a:lstStyle/>
          <a:p>
            <a:r>
              <a:rPr lang="en-US" dirty="0"/>
              <a:t>Intelligent Agents with Shared Experiences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CFD50F-49FE-200B-2391-CB7CA81D52D6}"/>
              </a:ext>
            </a:extLst>
          </p:cNvPr>
          <p:cNvSpPr txBox="1"/>
          <p:nvPr/>
        </p:nvSpPr>
        <p:spPr>
          <a:xfrm>
            <a:off x="178369" y="5131558"/>
            <a:ext cx="285920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u="sng" dirty="0">
                <a:solidFill>
                  <a:srgbClr val="EFB0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https://voyager.minedojo.org/</a:t>
            </a:r>
            <a:r>
              <a:rPr lang="en-US" sz="800" u="sng" dirty="0">
                <a:solidFill>
                  <a:srgbClr val="EFB0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E900A3-494F-3BA1-82BC-31251D5274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369" y="1354377"/>
            <a:ext cx="2878490" cy="37771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8099C0-3E3C-99B4-B17C-B997C813FE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8291" y="1354378"/>
            <a:ext cx="2604733" cy="37771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BC50E0-29EF-C04C-7B3E-22D58DB5540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457" y="1340203"/>
            <a:ext cx="2602764" cy="37771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9FF295-46FD-4F3D-1678-7D1B26EE90B5}"/>
              </a:ext>
            </a:extLst>
          </p:cNvPr>
          <p:cNvSpPr txBox="1"/>
          <p:nvPr/>
        </p:nvSpPr>
        <p:spPr>
          <a:xfrm>
            <a:off x="3226643" y="5131558"/>
            <a:ext cx="25715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EFB0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https://robotics-transformer2.github.io/assets/rt2.pdf</a:t>
            </a:r>
            <a:r>
              <a:rPr lang="en-US" sz="800" dirty="0">
                <a:solidFill>
                  <a:srgbClr val="EFB0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AEFC41-426C-6E46-8611-A15F8B4240EF}"/>
              </a:ext>
            </a:extLst>
          </p:cNvPr>
          <p:cNvSpPr txBox="1"/>
          <p:nvPr/>
        </p:nvSpPr>
        <p:spPr>
          <a:xfrm>
            <a:off x="8957787" y="1558592"/>
            <a:ext cx="2917032" cy="3672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81000">
              <a:lnSpc>
                <a:spcPct val="90000"/>
              </a:lnSpc>
              <a:spcBef>
                <a:spcPts val="1000"/>
              </a:spcBef>
              <a:buClr>
                <a:srgbClr val="032F46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032F46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Learning from observations</a:t>
            </a:r>
          </a:p>
          <a:p>
            <a:pPr marL="457200" indent="-381000">
              <a:lnSpc>
                <a:spcPct val="90000"/>
              </a:lnSpc>
              <a:spcBef>
                <a:spcPts val="1000"/>
              </a:spcBef>
              <a:buClr>
                <a:srgbClr val="032F46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032F46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Learning from interactions with each other and with the environment</a:t>
            </a:r>
          </a:p>
          <a:p>
            <a:pPr marL="457200" indent="-381000">
              <a:lnSpc>
                <a:spcPct val="90000"/>
              </a:lnSpc>
              <a:spcBef>
                <a:spcPts val="1000"/>
              </a:spcBef>
              <a:buClr>
                <a:srgbClr val="032F46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032F46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Learning through shared experiences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752299-3C4D-A07D-EABF-CCFC7EC76B12}"/>
              </a:ext>
            </a:extLst>
          </p:cNvPr>
          <p:cNvSpPr txBox="1"/>
          <p:nvPr/>
        </p:nvSpPr>
        <p:spPr>
          <a:xfrm>
            <a:off x="6069769" y="5169064"/>
            <a:ext cx="269745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EFB0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https://arxiv.org/abs/2306.17582</a:t>
            </a:r>
            <a:r>
              <a:rPr lang="en-US" sz="800" dirty="0">
                <a:solidFill>
                  <a:srgbClr val="EFB0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0926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6F5A57-A56E-8259-FAFE-C6D1495EB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Compound AI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C5943-00CE-1ABB-CC3D-A863E0A403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75" y="1339096"/>
            <a:ext cx="4347584" cy="2377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24491B-1603-5082-2F02-46D57A7A19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340" y="1092529"/>
            <a:ext cx="6758038" cy="554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81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51F76E-55F5-7F52-934E-E2CD092D8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338" y="11543"/>
            <a:ext cx="8166099" cy="786383"/>
          </a:xfrm>
        </p:spPr>
        <p:txBody>
          <a:bodyPr>
            <a:normAutofit/>
          </a:bodyPr>
          <a:lstStyle/>
          <a:p>
            <a:r>
              <a:rPr lang="en-US" dirty="0"/>
              <a:t>AI for Science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F7128458-A3C9-CA23-7A4D-13AC77D38B46}"/>
              </a:ext>
            </a:extLst>
          </p:cNvPr>
          <p:cNvSpPr txBox="1">
            <a:spLocks/>
          </p:cNvSpPr>
          <p:nvPr/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7A4BB3-E848-5A44-82DF-322201952CD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E2BF0803-40EA-C1D2-999D-049905F421C7}"/>
              </a:ext>
            </a:extLst>
          </p:cNvPr>
          <p:cNvSpPr txBox="1">
            <a:spLocks/>
          </p:cNvSpPr>
          <p:nvPr/>
        </p:nvSpPr>
        <p:spPr>
          <a:xfrm>
            <a:off x="2667000" y="225778"/>
            <a:ext cx="9144000" cy="10924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6" name="Content Placeholder 5" descr="A diagram of scientific experiments&#10;&#10;Description automatically generated">
            <a:extLst>
              <a:ext uri="{FF2B5EF4-FFF2-40B4-BE49-F238E27FC236}">
                <a16:creationId xmlns:a16="http://schemas.microsoft.com/office/drawing/2014/main" id="{14181FC4-97BD-1BD9-CB6A-12115C64D3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660" y="1318261"/>
            <a:ext cx="4664278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1499B2-0120-5EFF-DB7F-BC00F1AAF061}"/>
              </a:ext>
            </a:extLst>
          </p:cNvPr>
          <p:cNvSpPr txBox="1"/>
          <p:nvPr/>
        </p:nvSpPr>
        <p:spPr>
          <a:xfrm>
            <a:off x="767963" y="5991600"/>
            <a:ext cx="51846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Wang,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Hanchen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et al. "Scientific discovery in the age of artificial intelligence." Nature 620.7972 (2023): 47-60.</a:t>
            </a:r>
          </a:p>
        </p:txBody>
      </p:sp>
      <p:pic>
        <p:nvPicPr>
          <p:cNvPr id="8" name="Picture 4" descr="Image">
            <a:extLst>
              <a:ext uri="{FF2B5EF4-FFF2-40B4-BE49-F238E27FC236}">
                <a16:creationId xmlns:a16="http://schemas.microsoft.com/office/drawing/2014/main" id="{B2A21BC5-D530-080A-A9D1-1FEE70757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1999" y="964755"/>
            <a:ext cx="4312037" cy="548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846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98FDC4-A82E-A1FB-308F-A4CB86FEE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Team’s LLMs and PTMs for Science</a:t>
            </a:r>
          </a:p>
        </p:txBody>
      </p:sp>
      <p:pic>
        <p:nvPicPr>
          <p:cNvPr id="4" name="Google Shape;251;g24d37decb3b_12_499">
            <a:extLst>
              <a:ext uri="{FF2B5EF4-FFF2-40B4-BE49-F238E27FC236}">
                <a16:creationId xmlns:a16="http://schemas.microsoft.com/office/drawing/2014/main" id="{9311E6E1-A323-6F5E-3229-5BF9545B8A52}"/>
              </a:ext>
            </a:extLst>
          </p:cNvPr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353" y="1588314"/>
            <a:ext cx="3266055" cy="415305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Google Shape;252;g24d37decb3b_12_499">
            <a:extLst>
              <a:ext uri="{FF2B5EF4-FFF2-40B4-BE49-F238E27FC236}">
                <a16:creationId xmlns:a16="http://schemas.microsoft.com/office/drawing/2014/main" id="{E91A05B3-7791-34BE-7ED0-B02877B762E0}"/>
              </a:ext>
            </a:extLst>
          </p:cNvPr>
          <p:cNvSpPr txBox="1"/>
          <p:nvPr/>
        </p:nvSpPr>
        <p:spPr>
          <a:xfrm>
            <a:off x="1964803" y="5675114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hlinkClick r:id="rId3"/>
              </a:rPr>
              <a:t>https://openreview.net/pdf?id=iUUvNqUzJX2</a:t>
            </a:r>
            <a:r>
              <a:rPr lang="en-US" sz="1000"/>
              <a:t> </a:t>
            </a:r>
            <a:endParaRPr sz="1000"/>
          </a:p>
        </p:txBody>
      </p:sp>
      <p:pic>
        <p:nvPicPr>
          <p:cNvPr id="6" name="Google Shape;253;g24d37decb3b_12_499">
            <a:extLst>
              <a:ext uri="{FF2B5EF4-FFF2-40B4-BE49-F238E27FC236}">
                <a16:creationId xmlns:a16="http://schemas.microsoft.com/office/drawing/2014/main" id="{D5A8DE03-5DFF-FF67-7E9D-32965018DBAF}"/>
              </a:ext>
            </a:extLst>
          </p:cNvPr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3403" y="1588314"/>
            <a:ext cx="2798965" cy="4086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" name="Google Shape;254;g24d37decb3b_12_499">
            <a:extLst>
              <a:ext uri="{FF2B5EF4-FFF2-40B4-BE49-F238E27FC236}">
                <a16:creationId xmlns:a16="http://schemas.microsoft.com/office/drawing/2014/main" id="{C4785592-EF3D-E3A3-B86F-7E9ED57A3AC7}"/>
              </a:ext>
            </a:extLst>
          </p:cNvPr>
          <p:cNvSpPr txBox="1"/>
          <p:nvPr/>
        </p:nvSpPr>
        <p:spPr>
          <a:xfrm>
            <a:off x="5124378" y="5675114"/>
            <a:ext cx="4000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hlinkClick r:id="rId5"/>
              </a:rPr>
              <a:t>https://aclanthology.org/2022.bigscience-1.12.pdf</a:t>
            </a:r>
            <a:r>
              <a:rPr lang="en-US" sz="1000"/>
              <a:t> </a:t>
            </a:r>
            <a:endParaRPr sz="1000"/>
          </a:p>
        </p:txBody>
      </p:sp>
      <p:pic>
        <p:nvPicPr>
          <p:cNvPr id="8" name="Google Shape;255;g24d37decb3b_12_499">
            <a:extLst>
              <a:ext uri="{FF2B5EF4-FFF2-40B4-BE49-F238E27FC236}">
                <a16:creationId xmlns:a16="http://schemas.microsoft.com/office/drawing/2014/main" id="{5B44B778-54F7-3488-85BC-ABAA96901EF4}"/>
              </a:ext>
            </a:extLst>
          </p:cNvPr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3778" y="1602202"/>
            <a:ext cx="2426518" cy="40317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" name="Google Shape;256;g24d37decb3b_12_499">
            <a:extLst>
              <a:ext uri="{FF2B5EF4-FFF2-40B4-BE49-F238E27FC236}">
                <a16:creationId xmlns:a16="http://schemas.microsoft.com/office/drawing/2014/main" id="{EF2EE1DE-6854-9F87-C42B-306546D7BBC7}"/>
              </a:ext>
            </a:extLst>
          </p:cNvPr>
          <p:cNvSpPr txBox="1"/>
          <p:nvPr/>
        </p:nvSpPr>
        <p:spPr>
          <a:xfrm>
            <a:off x="8233778" y="5675114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hlink"/>
                </a:solidFill>
                <a:hlinkClick r:id="rId7"/>
              </a:rPr>
              <a:t>https://openreview.net/pdf?id=7UudBVsIrr</a:t>
            </a:r>
            <a:r>
              <a:rPr lang="en-US" sz="1000"/>
              <a:t> </a:t>
            </a: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2368257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D86BD8-73BD-325F-6B50-BB0755655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Multimodal Scientific Knowledge</a:t>
            </a:r>
          </a:p>
        </p:txBody>
      </p:sp>
      <p:pic>
        <p:nvPicPr>
          <p:cNvPr id="6" name="Picture 5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3477FC17-E7A5-5C71-50C9-E26EDD4253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3868" y="1475956"/>
            <a:ext cx="3839246" cy="5022817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11592534-0295-21E5-6467-501D1EA61E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1599" y="3484706"/>
            <a:ext cx="1913923" cy="19562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91ACAF-BDD0-8816-CB8D-210A9ACA84D6}"/>
              </a:ext>
            </a:extLst>
          </p:cNvPr>
          <p:cNvSpPr/>
          <p:nvPr/>
        </p:nvSpPr>
        <p:spPr>
          <a:xfrm>
            <a:off x="3799840" y="1475956"/>
            <a:ext cx="3571758" cy="1127303"/>
          </a:xfrm>
          <a:prstGeom prst="rect">
            <a:avLst/>
          </a:prstGeom>
          <a:noFill/>
          <a:ln w="38100">
            <a:solidFill>
              <a:srgbClr val="7D88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D67D85-10AA-63BC-7542-231701A590AA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3379890" y="2039607"/>
            <a:ext cx="419951" cy="134907"/>
          </a:xfrm>
          <a:prstGeom prst="line">
            <a:avLst/>
          </a:prstGeom>
          <a:ln w="38100">
            <a:solidFill>
              <a:srgbClr val="7D88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8DFE272-8D4A-FE6A-F77D-EC08B837E229}"/>
              </a:ext>
            </a:extLst>
          </p:cNvPr>
          <p:cNvSpPr/>
          <p:nvPr/>
        </p:nvSpPr>
        <p:spPr>
          <a:xfrm>
            <a:off x="3927885" y="3429000"/>
            <a:ext cx="1701305" cy="969505"/>
          </a:xfrm>
          <a:prstGeom prst="rect">
            <a:avLst/>
          </a:prstGeom>
          <a:noFill/>
          <a:ln w="38100">
            <a:solidFill>
              <a:srgbClr val="BDA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rgbClr val="BDA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C9526D-BA87-E5AA-B8B7-DB2BE54CD9E4}"/>
              </a:ext>
            </a:extLst>
          </p:cNvPr>
          <p:cNvCxnSpPr>
            <a:cxnSpLocks/>
            <a:stCxn id="40" idx="6"/>
            <a:endCxn id="10" idx="1"/>
          </p:cNvCxnSpPr>
          <p:nvPr/>
        </p:nvCxnSpPr>
        <p:spPr>
          <a:xfrm>
            <a:off x="3379890" y="3431067"/>
            <a:ext cx="547996" cy="482686"/>
          </a:xfrm>
          <a:prstGeom prst="line">
            <a:avLst/>
          </a:prstGeom>
          <a:ln w="38100">
            <a:solidFill>
              <a:srgbClr val="BDA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7C5AD6A-A495-DC25-8F2A-41D23360A54D}"/>
              </a:ext>
            </a:extLst>
          </p:cNvPr>
          <p:cNvSpPr/>
          <p:nvPr/>
        </p:nvSpPr>
        <p:spPr>
          <a:xfrm>
            <a:off x="7371598" y="3350100"/>
            <a:ext cx="1701305" cy="2217291"/>
          </a:xfrm>
          <a:prstGeom prst="rect">
            <a:avLst/>
          </a:prstGeom>
          <a:noFill/>
          <a:ln w="38100">
            <a:solidFill>
              <a:srgbClr val="87D0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E4A0EB-2E74-468A-02DD-07FE62B909BF}"/>
              </a:ext>
            </a:extLst>
          </p:cNvPr>
          <p:cNvCxnSpPr>
            <a:cxnSpLocks/>
            <a:endCxn id="12" idx="3"/>
          </p:cNvCxnSpPr>
          <p:nvPr/>
        </p:nvCxnSpPr>
        <p:spPr>
          <a:xfrm flipH="1">
            <a:off x="9072904" y="4453049"/>
            <a:ext cx="293846" cy="5697"/>
          </a:xfrm>
          <a:prstGeom prst="line">
            <a:avLst/>
          </a:prstGeom>
          <a:ln w="38100">
            <a:solidFill>
              <a:srgbClr val="87D0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D94F417C-8B64-D85A-B970-B4A435BF70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491029" y="6233674"/>
            <a:ext cx="1855883" cy="26509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C8A74DC-87D4-3CB2-C43B-72EBE527B2A8}"/>
              </a:ext>
            </a:extLst>
          </p:cNvPr>
          <p:cNvSpPr/>
          <p:nvPr/>
        </p:nvSpPr>
        <p:spPr>
          <a:xfrm>
            <a:off x="4689530" y="3544991"/>
            <a:ext cx="346088" cy="88048"/>
          </a:xfrm>
          <a:prstGeom prst="rect">
            <a:avLst/>
          </a:prstGeom>
          <a:noFill/>
          <a:ln w="38100">
            <a:solidFill>
              <a:srgbClr val="BDA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rgbClr val="BDA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04C1A6B-6052-BC27-FC02-51BED91FB622}"/>
              </a:ext>
            </a:extLst>
          </p:cNvPr>
          <p:cNvCxnSpPr>
            <a:cxnSpLocks/>
            <a:stCxn id="49" idx="6"/>
            <a:endCxn id="15" idx="1"/>
          </p:cNvCxnSpPr>
          <p:nvPr/>
        </p:nvCxnSpPr>
        <p:spPr>
          <a:xfrm flipV="1">
            <a:off x="3379890" y="3589015"/>
            <a:ext cx="1309641" cy="961951"/>
          </a:xfrm>
          <a:prstGeom prst="line">
            <a:avLst/>
          </a:prstGeom>
          <a:ln w="38100">
            <a:solidFill>
              <a:srgbClr val="BDA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5EFE6A0-4F4B-4152-E678-0E15CE0E1A1D}"/>
              </a:ext>
            </a:extLst>
          </p:cNvPr>
          <p:cNvSpPr/>
          <p:nvPr/>
        </p:nvSpPr>
        <p:spPr>
          <a:xfrm>
            <a:off x="3932848" y="4502577"/>
            <a:ext cx="1696342" cy="1435232"/>
          </a:xfrm>
          <a:prstGeom prst="rect">
            <a:avLst/>
          </a:prstGeom>
          <a:noFill/>
          <a:ln w="38100">
            <a:solidFill>
              <a:srgbClr val="6597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rgbClr val="BDA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E46236-2574-3B7B-4B32-6D575295C709}"/>
              </a:ext>
            </a:extLst>
          </p:cNvPr>
          <p:cNvCxnSpPr>
            <a:cxnSpLocks/>
          </p:cNvCxnSpPr>
          <p:nvPr/>
        </p:nvCxnSpPr>
        <p:spPr>
          <a:xfrm flipV="1">
            <a:off x="3379889" y="5151247"/>
            <a:ext cx="560217" cy="633833"/>
          </a:xfrm>
          <a:prstGeom prst="line">
            <a:avLst/>
          </a:prstGeom>
          <a:ln w="38100">
            <a:solidFill>
              <a:srgbClr val="6597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EE93455A-B79E-8B9C-7C50-9C2333788EE0}"/>
              </a:ext>
            </a:extLst>
          </p:cNvPr>
          <p:cNvSpPr/>
          <p:nvPr/>
        </p:nvSpPr>
        <p:spPr>
          <a:xfrm>
            <a:off x="5623490" y="6217658"/>
            <a:ext cx="1701305" cy="265098"/>
          </a:xfrm>
          <a:prstGeom prst="rect">
            <a:avLst/>
          </a:prstGeom>
          <a:noFill/>
          <a:ln w="38100">
            <a:solidFill>
              <a:srgbClr val="BDA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rgbClr val="BDA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F2E6CD-A915-B9BA-5C1F-688BE22DDD5A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7324796" y="6346291"/>
            <a:ext cx="2041954" cy="3916"/>
          </a:xfrm>
          <a:prstGeom prst="line">
            <a:avLst/>
          </a:prstGeom>
          <a:ln w="38100">
            <a:solidFill>
              <a:srgbClr val="BDA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787CBA2-2F7C-7E9B-C668-6BE4E792BE6D}"/>
              </a:ext>
            </a:extLst>
          </p:cNvPr>
          <p:cNvSpPr/>
          <p:nvPr/>
        </p:nvSpPr>
        <p:spPr>
          <a:xfrm>
            <a:off x="5649954" y="3615195"/>
            <a:ext cx="749638" cy="88048"/>
          </a:xfrm>
          <a:prstGeom prst="rect">
            <a:avLst/>
          </a:prstGeom>
          <a:noFill/>
          <a:ln w="38100">
            <a:solidFill>
              <a:srgbClr val="BDA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rgbClr val="BDA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15D695A-6568-BA83-FD9B-37FF0207075C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6399592" y="2401626"/>
            <a:ext cx="2967157" cy="1257593"/>
          </a:xfrm>
          <a:prstGeom prst="line">
            <a:avLst/>
          </a:prstGeom>
          <a:ln w="38100">
            <a:solidFill>
              <a:srgbClr val="BDA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06D26B-48AB-1522-7EB8-75F1399D5632}"/>
              </a:ext>
            </a:extLst>
          </p:cNvPr>
          <p:cNvGrpSpPr/>
          <p:nvPr/>
        </p:nvGrpSpPr>
        <p:grpSpPr>
          <a:xfrm>
            <a:off x="1078024" y="1956827"/>
            <a:ext cx="2301866" cy="437191"/>
            <a:chOff x="1293628" y="2348192"/>
            <a:chExt cx="2762239" cy="52462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BE2FEE7-00BE-919D-F543-87A9EA582B13}"/>
                </a:ext>
              </a:extLst>
            </p:cNvPr>
            <p:cNvGrpSpPr/>
            <p:nvPr/>
          </p:nvGrpSpPr>
          <p:grpSpPr>
            <a:xfrm>
              <a:off x="1293628" y="2348192"/>
              <a:ext cx="2762239" cy="524629"/>
              <a:chOff x="1345884" y="4059701"/>
              <a:chExt cx="2762239" cy="52462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19815628-DB33-B02C-9EA0-76BC558CD243}"/>
                  </a:ext>
                </a:extLst>
              </p:cNvPr>
              <p:cNvGrpSpPr/>
              <p:nvPr/>
            </p:nvGrpSpPr>
            <p:grpSpPr>
              <a:xfrm>
                <a:off x="1345884" y="4059701"/>
                <a:ext cx="2762239" cy="517489"/>
                <a:chOff x="2633508" y="9077150"/>
                <a:chExt cx="2762239" cy="517489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5CE4E7B4-7661-C57E-E805-91018EC07E3E}"/>
                    </a:ext>
                  </a:extLst>
                </p:cNvPr>
                <p:cNvSpPr/>
                <p:nvPr/>
              </p:nvSpPr>
              <p:spPr>
                <a:xfrm>
                  <a:off x="2633509" y="9077150"/>
                  <a:ext cx="2502953" cy="5171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6200" tIns="38100" rIns="76200" bIns="38100" rtlCol="0" anchor="ctr"/>
                <a:lstStyle/>
                <a:p>
                  <a:pPr algn="ctr"/>
                  <a:r>
                    <a:rPr lang="en-US" sz="1792">
                      <a:latin typeface="Arial" panose="020B0604020202020204" pitchFamily="34" charset="0"/>
                      <a:ea typeface="+mn-lt"/>
                      <a:cs typeface="Arial" panose="020B0604020202020204" pitchFamily="34" charset="0"/>
                    </a:rPr>
                    <a:t>TBD</a:t>
                  </a:r>
                  <a:endParaRPr lang="en-US" sz="15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99115FBC-5A64-9214-BF6F-D7EA7A661FAB}"/>
                    </a:ext>
                  </a:extLst>
                </p:cNvPr>
                <p:cNvSpPr/>
                <p:nvPr/>
              </p:nvSpPr>
              <p:spPr>
                <a:xfrm>
                  <a:off x="2633508" y="9077493"/>
                  <a:ext cx="2502953" cy="517146"/>
                </a:xfrm>
                <a:prstGeom prst="rect">
                  <a:avLst/>
                </a:prstGeom>
                <a:solidFill>
                  <a:srgbClr val="7D88F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3AA207A1-D0CE-529C-911B-384F37975D8A}"/>
                    </a:ext>
                  </a:extLst>
                </p:cNvPr>
                <p:cNvSpPr/>
                <p:nvPr/>
              </p:nvSpPr>
              <p:spPr>
                <a:xfrm>
                  <a:off x="4876761" y="9082209"/>
                  <a:ext cx="515763" cy="5117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1E955EA5-24C5-E033-FF4B-D8FDDCA113B9}"/>
                    </a:ext>
                  </a:extLst>
                </p:cNvPr>
                <p:cNvSpPr/>
                <p:nvPr/>
              </p:nvSpPr>
              <p:spPr>
                <a:xfrm>
                  <a:off x="4879886" y="9082454"/>
                  <a:ext cx="515861" cy="511842"/>
                </a:xfrm>
                <a:prstGeom prst="ellipse">
                  <a:avLst/>
                </a:prstGeom>
                <a:solidFill>
                  <a:schemeClr val="bg1">
                    <a:alpha val="50000"/>
                  </a:schemeClr>
                </a:solidFill>
                <a:ln w="19050">
                  <a:solidFill>
                    <a:srgbClr val="AAADFF">
                      <a:alpha val="5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C2AAD1D-4BBE-43AF-6647-2696474C649D}"/>
                  </a:ext>
                </a:extLst>
              </p:cNvPr>
              <p:cNvSpPr txBox="1"/>
              <p:nvPr/>
            </p:nvSpPr>
            <p:spPr>
              <a:xfrm>
                <a:off x="1980528" y="4141132"/>
                <a:ext cx="1021896" cy="4431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Tables</a:t>
                </a:r>
                <a:endParaRPr lang="en-US" sz="15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Graphic 24" descr="Table outline">
              <a:extLst>
                <a:ext uri="{FF2B5EF4-FFF2-40B4-BE49-F238E27FC236}">
                  <a16:creationId xmlns:a16="http://schemas.microsoft.com/office/drawing/2014/main" id="{BF2DBD78-0AE9-00B6-598B-FC25D9230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554283" y="2378165"/>
              <a:ext cx="457200" cy="45720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2074E9C-F17F-AEDC-DA17-A4E244B1A4A2}"/>
              </a:ext>
            </a:extLst>
          </p:cNvPr>
          <p:cNvGrpSpPr/>
          <p:nvPr/>
        </p:nvGrpSpPr>
        <p:grpSpPr>
          <a:xfrm>
            <a:off x="1078024" y="3213380"/>
            <a:ext cx="2301866" cy="437191"/>
            <a:chOff x="1293628" y="3856055"/>
            <a:chExt cx="2762239" cy="524629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E548A18-7CCA-D230-A25A-C0DCCDA9DEED}"/>
                </a:ext>
              </a:extLst>
            </p:cNvPr>
            <p:cNvGrpSpPr/>
            <p:nvPr/>
          </p:nvGrpSpPr>
          <p:grpSpPr>
            <a:xfrm>
              <a:off x="1293628" y="3856055"/>
              <a:ext cx="2762239" cy="524629"/>
              <a:chOff x="1345884" y="4059701"/>
              <a:chExt cx="2762239" cy="524629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81714ABE-A5C3-E44D-EA48-E3CDE4D9BB0E}"/>
                  </a:ext>
                </a:extLst>
              </p:cNvPr>
              <p:cNvGrpSpPr/>
              <p:nvPr/>
            </p:nvGrpSpPr>
            <p:grpSpPr>
              <a:xfrm>
                <a:off x="1345884" y="4059701"/>
                <a:ext cx="2762239" cy="517489"/>
                <a:chOff x="2633508" y="9077150"/>
                <a:chExt cx="2762239" cy="517489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4FB9CF68-14FE-9F9F-6586-0DB5341C9849}"/>
                    </a:ext>
                  </a:extLst>
                </p:cNvPr>
                <p:cNvSpPr/>
                <p:nvPr/>
              </p:nvSpPr>
              <p:spPr>
                <a:xfrm>
                  <a:off x="2633509" y="9077150"/>
                  <a:ext cx="2502953" cy="5171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6200" tIns="38100" rIns="76200" bIns="38100" rtlCol="0" anchor="ctr"/>
                <a:lstStyle/>
                <a:p>
                  <a:pPr algn="ctr"/>
                  <a:r>
                    <a:rPr lang="en-US" sz="1792">
                      <a:latin typeface="Arial" panose="020B0604020202020204" pitchFamily="34" charset="0"/>
                      <a:ea typeface="+mn-lt"/>
                      <a:cs typeface="Arial" panose="020B0604020202020204" pitchFamily="34" charset="0"/>
                    </a:rPr>
                    <a:t>TBD</a:t>
                  </a:r>
                  <a:endParaRPr lang="en-US" sz="15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1C59920C-6CF7-92D5-04A9-9F1063C024EC}"/>
                    </a:ext>
                  </a:extLst>
                </p:cNvPr>
                <p:cNvSpPr/>
                <p:nvPr/>
              </p:nvSpPr>
              <p:spPr>
                <a:xfrm>
                  <a:off x="2633508" y="9077493"/>
                  <a:ext cx="2502953" cy="517146"/>
                </a:xfrm>
                <a:prstGeom prst="rect">
                  <a:avLst/>
                </a:prstGeom>
                <a:solidFill>
                  <a:srgbClr val="7B54FF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120B8907-F148-8AA6-C994-BC7C17C5563C}"/>
                    </a:ext>
                  </a:extLst>
                </p:cNvPr>
                <p:cNvSpPr/>
                <p:nvPr/>
              </p:nvSpPr>
              <p:spPr>
                <a:xfrm>
                  <a:off x="4876761" y="9082209"/>
                  <a:ext cx="515763" cy="5117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E6E839CC-FD01-5C4F-3970-D6B7E20388DB}"/>
                    </a:ext>
                  </a:extLst>
                </p:cNvPr>
                <p:cNvSpPr/>
                <p:nvPr/>
              </p:nvSpPr>
              <p:spPr>
                <a:xfrm>
                  <a:off x="4879886" y="9082454"/>
                  <a:ext cx="515861" cy="511842"/>
                </a:xfrm>
                <a:prstGeom prst="ellipse">
                  <a:avLst/>
                </a:prstGeom>
                <a:solidFill>
                  <a:schemeClr val="bg1">
                    <a:alpha val="50000"/>
                  </a:schemeClr>
                </a:solidFill>
                <a:ln w="19050">
                  <a:solidFill>
                    <a:srgbClr val="AAADFF">
                      <a:alpha val="5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7B5AE9A-DE04-3B8E-6488-D8E3F8418C5B}"/>
                  </a:ext>
                </a:extLst>
              </p:cNvPr>
              <p:cNvSpPr txBox="1"/>
              <p:nvPr/>
            </p:nvSpPr>
            <p:spPr>
              <a:xfrm>
                <a:off x="2126718" y="4141132"/>
                <a:ext cx="729508" cy="4431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Text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477F890-54EC-33EE-9E7F-5890AE847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52200" y="3959258"/>
              <a:ext cx="330200" cy="29210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36CE0C7-9C74-7508-539B-85EC55D543DE}"/>
              </a:ext>
            </a:extLst>
          </p:cNvPr>
          <p:cNvGrpSpPr/>
          <p:nvPr/>
        </p:nvGrpSpPr>
        <p:grpSpPr>
          <a:xfrm>
            <a:off x="1078024" y="4333279"/>
            <a:ext cx="2373797" cy="437191"/>
            <a:chOff x="1293628" y="5199934"/>
            <a:chExt cx="2848556" cy="52462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5CF9013-87BC-D99D-EC1B-D3DFC3C94BAF}"/>
                </a:ext>
              </a:extLst>
            </p:cNvPr>
            <p:cNvGrpSpPr/>
            <p:nvPr/>
          </p:nvGrpSpPr>
          <p:grpSpPr>
            <a:xfrm>
              <a:off x="1293628" y="5199934"/>
              <a:ext cx="2762239" cy="524629"/>
              <a:chOff x="1345884" y="4059701"/>
              <a:chExt cx="2762239" cy="524629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E1B50E8C-6B94-F375-3F2E-8E352DA348AF}"/>
                  </a:ext>
                </a:extLst>
              </p:cNvPr>
              <p:cNvGrpSpPr/>
              <p:nvPr/>
            </p:nvGrpSpPr>
            <p:grpSpPr>
              <a:xfrm>
                <a:off x="1345884" y="4059701"/>
                <a:ext cx="2762239" cy="517489"/>
                <a:chOff x="2633508" y="9077150"/>
                <a:chExt cx="2762239" cy="517489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0077226D-985B-4ED1-662B-B37BF8029DCF}"/>
                    </a:ext>
                  </a:extLst>
                </p:cNvPr>
                <p:cNvSpPr/>
                <p:nvPr/>
              </p:nvSpPr>
              <p:spPr>
                <a:xfrm>
                  <a:off x="2633509" y="9077150"/>
                  <a:ext cx="2502953" cy="5171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6200" tIns="38100" rIns="76200" bIns="38100" rtlCol="0" anchor="ctr"/>
                <a:lstStyle/>
                <a:p>
                  <a:pPr algn="ctr"/>
                  <a:r>
                    <a:rPr lang="en-US" sz="1792">
                      <a:latin typeface="Arial" panose="020B0604020202020204" pitchFamily="34" charset="0"/>
                      <a:ea typeface="+mn-lt"/>
                      <a:cs typeface="Arial" panose="020B0604020202020204" pitchFamily="34" charset="0"/>
                    </a:rPr>
                    <a:t>TBD</a:t>
                  </a:r>
                  <a:endParaRPr lang="en-US" sz="15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0B40854D-E258-784E-9500-1FFC3459ABF3}"/>
                    </a:ext>
                  </a:extLst>
                </p:cNvPr>
                <p:cNvSpPr/>
                <p:nvPr/>
              </p:nvSpPr>
              <p:spPr>
                <a:xfrm>
                  <a:off x="2633508" y="9077493"/>
                  <a:ext cx="2502953" cy="517146"/>
                </a:xfrm>
                <a:prstGeom prst="rect">
                  <a:avLst/>
                </a:prstGeom>
                <a:solidFill>
                  <a:srgbClr val="7B54FF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5E105EFA-B3AF-1CD3-E789-653366CFA00D}"/>
                    </a:ext>
                  </a:extLst>
                </p:cNvPr>
                <p:cNvSpPr/>
                <p:nvPr/>
              </p:nvSpPr>
              <p:spPr>
                <a:xfrm>
                  <a:off x="4876761" y="9082209"/>
                  <a:ext cx="515763" cy="5117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5427C201-5BA2-4859-E022-663725AD9116}"/>
                    </a:ext>
                  </a:extLst>
                </p:cNvPr>
                <p:cNvSpPr/>
                <p:nvPr/>
              </p:nvSpPr>
              <p:spPr>
                <a:xfrm>
                  <a:off x="4879886" y="9082454"/>
                  <a:ext cx="515861" cy="511842"/>
                </a:xfrm>
                <a:prstGeom prst="ellipse">
                  <a:avLst/>
                </a:prstGeom>
                <a:solidFill>
                  <a:schemeClr val="bg1">
                    <a:alpha val="50000"/>
                  </a:schemeClr>
                </a:solidFill>
                <a:ln w="19050">
                  <a:solidFill>
                    <a:srgbClr val="AAADFF">
                      <a:alpha val="5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D6F1FF6-F647-3287-C00B-42A3C3FC60A9}"/>
                  </a:ext>
                </a:extLst>
              </p:cNvPr>
              <p:cNvSpPr txBox="1"/>
              <p:nvPr/>
            </p:nvSpPr>
            <p:spPr>
              <a:xfrm>
                <a:off x="1872850" y="4141132"/>
                <a:ext cx="1237262" cy="4431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SMILES</a:t>
                </a:r>
                <a:endParaRPr lang="en-US" sz="15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FB0B200-F881-E283-BED8-8C2F93353727}"/>
                </a:ext>
              </a:extLst>
            </p:cNvPr>
            <p:cNvSpPr txBox="1"/>
            <p:nvPr/>
          </p:nvSpPr>
          <p:spPr>
            <a:xfrm>
              <a:off x="3487774" y="5320629"/>
              <a:ext cx="654410" cy="295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>
                  <a:solidFill>
                    <a:schemeClr val="bg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NC=O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A745927-6ABC-9AEF-A9B8-C7573F31D268}"/>
              </a:ext>
            </a:extLst>
          </p:cNvPr>
          <p:cNvGrpSpPr/>
          <p:nvPr/>
        </p:nvGrpSpPr>
        <p:grpSpPr>
          <a:xfrm>
            <a:off x="1078024" y="5567392"/>
            <a:ext cx="2301866" cy="437191"/>
            <a:chOff x="1293628" y="6680870"/>
            <a:chExt cx="2762239" cy="524629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E3F4588-286B-1E81-68A0-AC0603379285}"/>
                </a:ext>
              </a:extLst>
            </p:cNvPr>
            <p:cNvGrpSpPr/>
            <p:nvPr/>
          </p:nvGrpSpPr>
          <p:grpSpPr>
            <a:xfrm>
              <a:off x="1293628" y="6680870"/>
              <a:ext cx="2762239" cy="524629"/>
              <a:chOff x="1345884" y="4059701"/>
              <a:chExt cx="2762239" cy="524629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173DE118-B818-1229-4C4D-9E08F117FB65}"/>
                  </a:ext>
                </a:extLst>
              </p:cNvPr>
              <p:cNvGrpSpPr/>
              <p:nvPr/>
            </p:nvGrpSpPr>
            <p:grpSpPr>
              <a:xfrm>
                <a:off x="1345884" y="4059701"/>
                <a:ext cx="2762239" cy="517489"/>
                <a:chOff x="2633508" y="9077150"/>
                <a:chExt cx="2762239" cy="517489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FEA2DACA-5618-3B70-69E5-9D1FB2C141F5}"/>
                    </a:ext>
                  </a:extLst>
                </p:cNvPr>
                <p:cNvSpPr/>
                <p:nvPr/>
              </p:nvSpPr>
              <p:spPr>
                <a:xfrm>
                  <a:off x="2633509" y="9077150"/>
                  <a:ext cx="2502953" cy="5171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6200" tIns="38100" rIns="76200" bIns="38100" rtlCol="0" anchor="ctr"/>
                <a:lstStyle/>
                <a:p>
                  <a:pPr algn="ctr"/>
                  <a:r>
                    <a:rPr lang="en-US" sz="1792">
                      <a:latin typeface="Arial" panose="020B0604020202020204" pitchFamily="34" charset="0"/>
                      <a:ea typeface="+mn-lt"/>
                      <a:cs typeface="Arial" panose="020B0604020202020204" pitchFamily="34" charset="0"/>
                    </a:rPr>
                    <a:t>TBD</a:t>
                  </a:r>
                  <a:endParaRPr lang="en-US" sz="15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E1BAACAA-650C-754F-47B4-94B43B483949}"/>
                    </a:ext>
                  </a:extLst>
                </p:cNvPr>
                <p:cNvSpPr/>
                <p:nvPr/>
              </p:nvSpPr>
              <p:spPr>
                <a:xfrm>
                  <a:off x="2633508" y="9077493"/>
                  <a:ext cx="2502953" cy="517146"/>
                </a:xfrm>
                <a:prstGeom prst="rect">
                  <a:avLst/>
                </a:prstGeom>
                <a:solidFill>
                  <a:srgbClr val="6596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06CB444A-9BF9-72B9-B054-72D7A3B3D207}"/>
                    </a:ext>
                  </a:extLst>
                </p:cNvPr>
                <p:cNvSpPr/>
                <p:nvPr/>
              </p:nvSpPr>
              <p:spPr>
                <a:xfrm>
                  <a:off x="4876761" y="9082209"/>
                  <a:ext cx="515763" cy="5117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8FE6679B-F653-8E75-300B-5FD0D026791E}"/>
                    </a:ext>
                  </a:extLst>
                </p:cNvPr>
                <p:cNvSpPr/>
                <p:nvPr/>
              </p:nvSpPr>
              <p:spPr>
                <a:xfrm>
                  <a:off x="4879886" y="9082454"/>
                  <a:ext cx="515861" cy="511842"/>
                </a:xfrm>
                <a:prstGeom prst="ellipse">
                  <a:avLst/>
                </a:prstGeom>
                <a:solidFill>
                  <a:schemeClr val="bg1">
                    <a:alpha val="50000"/>
                  </a:schemeClr>
                </a:solidFill>
                <a:ln w="19050">
                  <a:solidFill>
                    <a:srgbClr val="AAADFF">
                      <a:alpha val="5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E2F50609-F47F-2558-9046-B6E2094DE544}"/>
                  </a:ext>
                </a:extLst>
              </p:cNvPr>
              <p:cNvSpPr txBox="1"/>
              <p:nvPr/>
            </p:nvSpPr>
            <p:spPr>
              <a:xfrm>
                <a:off x="1926704" y="4141132"/>
                <a:ext cx="1129541" cy="4431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Images</a:t>
                </a:r>
              </a:p>
            </p:txBody>
          </p:sp>
        </p:grpSp>
        <p:pic>
          <p:nvPicPr>
            <p:cNvPr id="52" name="Graphic 51" descr="Image with solid fill">
              <a:extLst>
                <a:ext uri="{FF2B5EF4-FFF2-40B4-BE49-F238E27FC236}">
                  <a16:creationId xmlns:a16="http://schemas.microsoft.com/office/drawing/2014/main" id="{B59E7CFD-AFC6-BBDF-27FA-6CAF6D033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582793" y="6730313"/>
              <a:ext cx="418260" cy="418260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E0D3994-1AA8-F566-3866-86CEA0898B44}"/>
              </a:ext>
            </a:extLst>
          </p:cNvPr>
          <p:cNvGrpSpPr/>
          <p:nvPr/>
        </p:nvGrpSpPr>
        <p:grpSpPr>
          <a:xfrm>
            <a:off x="9366750" y="2185863"/>
            <a:ext cx="2301866" cy="437191"/>
            <a:chOff x="9051736" y="3123911"/>
            <a:chExt cx="2762239" cy="524629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96B19D04-DB58-B9A4-E8DB-4A179A67877F}"/>
                </a:ext>
              </a:extLst>
            </p:cNvPr>
            <p:cNvGrpSpPr/>
            <p:nvPr/>
          </p:nvGrpSpPr>
          <p:grpSpPr>
            <a:xfrm>
              <a:off x="9051736" y="3123911"/>
              <a:ext cx="2762239" cy="524629"/>
              <a:chOff x="1345884" y="4059701"/>
              <a:chExt cx="2762239" cy="524629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D769549E-2F76-FC15-B649-B2184813B649}"/>
                  </a:ext>
                </a:extLst>
              </p:cNvPr>
              <p:cNvGrpSpPr/>
              <p:nvPr/>
            </p:nvGrpSpPr>
            <p:grpSpPr>
              <a:xfrm>
                <a:off x="1345884" y="4059701"/>
                <a:ext cx="2762239" cy="517489"/>
                <a:chOff x="2633508" y="9077150"/>
                <a:chExt cx="2762239" cy="517489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74819BFA-4065-6F5E-9F19-447BF5A7D40A}"/>
                    </a:ext>
                  </a:extLst>
                </p:cNvPr>
                <p:cNvSpPr/>
                <p:nvPr/>
              </p:nvSpPr>
              <p:spPr>
                <a:xfrm>
                  <a:off x="2633509" y="9077150"/>
                  <a:ext cx="2502953" cy="5171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6200" tIns="38100" rIns="76200" bIns="38100" rtlCol="0" anchor="ctr"/>
                <a:lstStyle/>
                <a:p>
                  <a:pPr algn="ctr"/>
                  <a:r>
                    <a:rPr lang="en-US" sz="1792">
                      <a:latin typeface="Arial" panose="020B0604020202020204" pitchFamily="34" charset="0"/>
                      <a:ea typeface="+mn-lt"/>
                      <a:cs typeface="Arial" panose="020B0604020202020204" pitchFamily="34" charset="0"/>
                    </a:rPr>
                    <a:t>TBD</a:t>
                  </a:r>
                  <a:endParaRPr lang="en-US" sz="15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CC1363F8-3CC4-04D4-DA8C-801275757589}"/>
                    </a:ext>
                  </a:extLst>
                </p:cNvPr>
                <p:cNvSpPr/>
                <p:nvPr/>
              </p:nvSpPr>
              <p:spPr>
                <a:xfrm>
                  <a:off x="2633508" y="9077493"/>
                  <a:ext cx="2502953" cy="517146"/>
                </a:xfrm>
                <a:prstGeom prst="rect">
                  <a:avLst/>
                </a:prstGeom>
                <a:solidFill>
                  <a:srgbClr val="7B54FF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A8DFD5D8-1524-D747-81C7-D52C7C9E26AE}"/>
                    </a:ext>
                  </a:extLst>
                </p:cNvPr>
                <p:cNvSpPr/>
                <p:nvPr/>
              </p:nvSpPr>
              <p:spPr>
                <a:xfrm>
                  <a:off x="4876761" y="9082209"/>
                  <a:ext cx="515763" cy="5117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324AA828-647B-47D8-7194-EFDBAAB4DD19}"/>
                    </a:ext>
                  </a:extLst>
                </p:cNvPr>
                <p:cNvSpPr/>
                <p:nvPr/>
              </p:nvSpPr>
              <p:spPr>
                <a:xfrm>
                  <a:off x="4879886" y="9082454"/>
                  <a:ext cx="515861" cy="511842"/>
                </a:xfrm>
                <a:prstGeom prst="ellipse">
                  <a:avLst/>
                </a:prstGeom>
                <a:solidFill>
                  <a:schemeClr val="bg1">
                    <a:alpha val="50000"/>
                  </a:schemeClr>
                </a:solidFill>
                <a:ln w="19050">
                  <a:solidFill>
                    <a:srgbClr val="AAADFF">
                      <a:alpha val="5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ECCE9C7-6B09-9F6C-4C9C-D4839DCDF97C}"/>
                  </a:ext>
                </a:extLst>
              </p:cNvPr>
              <p:cNvSpPr txBox="1"/>
              <p:nvPr/>
            </p:nvSpPr>
            <p:spPr>
              <a:xfrm>
                <a:off x="1765123" y="4141132"/>
                <a:ext cx="1452707" cy="4431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Equations</a:t>
                </a:r>
                <a:endParaRPr lang="en-US" sz="15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1" name="Graphic 60" descr="Mathematics outline">
              <a:extLst>
                <a:ext uri="{FF2B5EF4-FFF2-40B4-BE49-F238E27FC236}">
                  <a16:creationId xmlns:a16="http://schemas.microsoft.com/office/drawing/2014/main" id="{8766DDAD-A09F-3675-E708-0B651EEDE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370024" y="3205342"/>
              <a:ext cx="369332" cy="369332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540ED27-343F-53AA-526E-0164731D4EC6}"/>
              </a:ext>
            </a:extLst>
          </p:cNvPr>
          <p:cNvGrpSpPr/>
          <p:nvPr/>
        </p:nvGrpSpPr>
        <p:grpSpPr>
          <a:xfrm>
            <a:off x="9366750" y="4237286"/>
            <a:ext cx="2301866" cy="437191"/>
            <a:chOff x="11289565" y="5196775"/>
            <a:chExt cx="2762239" cy="524629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18452819-ACFA-2967-5949-74FB9A795887}"/>
                </a:ext>
              </a:extLst>
            </p:cNvPr>
            <p:cNvGrpSpPr/>
            <p:nvPr/>
          </p:nvGrpSpPr>
          <p:grpSpPr>
            <a:xfrm>
              <a:off x="11289565" y="5196775"/>
              <a:ext cx="2762239" cy="524629"/>
              <a:chOff x="1345884" y="4059701"/>
              <a:chExt cx="2762239" cy="524629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37954264-0CF2-364E-0794-4A5C5281C24A}"/>
                  </a:ext>
                </a:extLst>
              </p:cNvPr>
              <p:cNvGrpSpPr/>
              <p:nvPr/>
            </p:nvGrpSpPr>
            <p:grpSpPr>
              <a:xfrm>
                <a:off x="1345884" y="4059701"/>
                <a:ext cx="2762239" cy="517489"/>
                <a:chOff x="2633508" y="9077150"/>
                <a:chExt cx="2762239" cy="517489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AC5C1536-B720-EECB-778C-A3E05781E46B}"/>
                    </a:ext>
                  </a:extLst>
                </p:cNvPr>
                <p:cNvSpPr/>
                <p:nvPr/>
              </p:nvSpPr>
              <p:spPr>
                <a:xfrm>
                  <a:off x="2633509" y="9077150"/>
                  <a:ext cx="2502953" cy="5171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6200" tIns="38100" rIns="76200" bIns="38100" rtlCol="0" anchor="ctr"/>
                <a:lstStyle/>
                <a:p>
                  <a:pPr algn="ctr"/>
                  <a:r>
                    <a:rPr lang="en-US" sz="1792">
                      <a:latin typeface="Arial" panose="020B0604020202020204" pitchFamily="34" charset="0"/>
                      <a:ea typeface="+mn-lt"/>
                      <a:cs typeface="Arial" panose="020B0604020202020204" pitchFamily="34" charset="0"/>
                    </a:rPr>
                    <a:t>TBD</a:t>
                  </a:r>
                  <a:endParaRPr lang="en-US" sz="15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572719E0-9779-3118-7707-29C5382041AB}"/>
                    </a:ext>
                  </a:extLst>
                </p:cNvPr>
                <p:cNvSpPr/>
                <p:nvPr/>
              </p:nvSpPr>
              <p:spPr>
                <a:xfrm>
                  <a:off x="2633508" y="9077493"/>
                  <a:ext cx="2502953" cy="517146"/>
                </a:xfrm>
                <a:prstGeom prst="rect">
                  <a:avLst/>
                </a:prstGeom>
                <a:solidFill>
                  <a:srgbClr val="87CFE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055DD9DF-177F-2E7B-3023-8440C68E1936}"/>
                    </a:ext>
                  </a:extLst>
                </p:cNvPr>
                <p:cNvSpPr/>
                <p:nvPr/>
              </p:nvSpPr>
              <p:spPr>
                <a:xfrm>
                  <a:off x="4876761" y="9082209"/>
                  <a:ext cx="515763" cy="5117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1C24DEC1-A0B0-5EFF-72A7-44014AB219C7}"/>
                    </a:ext>
                  </a:extLst>
                </p:cNvPr>
                <p:cNvSpPr/>
                <p:nvPr/>
              </p:nvSpPr>
              <p:spPr>
                <a:xfrm>
                  <a:off x="4879886" y="9082454"/>
                  <a:ext cx="515861" cy="511842"/>
                </a:xfrm>
                <a:prstGeom prst="ellipse">
                  <a:avLst/>
                </a:prstGeom>
                <a:solidFill>
                  <a:schemeClr val="bg1">
                    <a:alpha val="50000"/>
                  </a:schemeClr>
                </a:solidFill>
                <a:ln w="19050">
                  <a:solidFill>
                    <a:srgbClr val="AAADFF">
                      <a:alpha val="5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E340404C-43D7-926F-85D5-8CBDAB31D518}"/>
                  </a:ext>
                </a:extLst>
              </p:cNvPr>
              <p:cNvSpPr txBox="1"/>
              <p:nvPr/>
            </p:nvSpPr>
            <p:spPr>
              <a:xfrm>
                <a:off x="1418879" y="4141132"/>
                <a:ext cx="2145203" cy="4431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Citation Graphs</a:t>
                </a:r>
              </a:p>
            </p:txBody>
          </p:sp>
        </p:grpSp>
        <p:pic>
          <p:nvPicPr>
            <p:cNvPr id="70" name="Graphic 69" descr="Network with solid fill">
              <a:extLst>
                <a:ext uri="{FF2B5EF4-FFF2-40B4-BE49-F238E27FC236}">
                  <a16:creationId xmlns:a16="http://schemas.microsoft.com/office/drawing/2014/main" id="{7F0AD193-D092-6700-BA7B-A8DC55EA9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3596089" y="5241289"/>
              <a:ext cx="406249" cy="406249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5784514-5643-33A4-5E6F-B146CD6C641B}"/>
              </a:ext>
            </a:extLst>
          </p:cNvPr>
          <p:cNvGrpSpPr/>
          <p:nvPr/>
        </p:nvGrpSpPr>
        <p:grpSpPr>
          <a:xfrm>
            <a:off x="9366750" y="6130528"/>
            <a:ext cx="2301866" cy="437191"/>
            <a:chOff x="9075579" y="7010426"/>
            <a:chExt cx="2762239" cy="52462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C986D78-13B4-F726-275E-7335486A5B51}"/>
                </a:ext>
              </a:extLst>
            </p:cNvPr>
            <p:cNvGrpSpPr/>
            <p:nvPr/>
          </p:nvGrpSpPr>
          <p:grpSpPr>
            <a:xfrm>
              <a:off x="9075579" y="7010426"/>
              <a:ext cx="2762239" cy="524629"/>
              <a:chOff x="1345884" y="4059701"/>
              <a:chExt cx="2762239" cy="524629"/>
            </a:xfrm>
          </p:grpSpPr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DCEF0EC4-56C6-5306-54C8-6CD43FC3975F}"/>
                  </a:ext>
                </a:extLst>
              </p:cNvPr>
              <p:cNvGrpSpPr/>
              <p:nvPr/>
            </p:nvGrpSpPr>
            <p:grpSpPr>
              <a:xfrm>
                <a:off x="1345884" y="4059701"/>
                <a:ext cx="2762239" cy="517489"/>
                <a:chOff x="2633508" y="9077150"/>
                <a:chExt cx="2762239" cy="517489"/>
              </a:xfrm>
            </p:grpSpPr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FD69D26E-E776-99F8-8628-F0139CD3BE74}"/>
                    </a:ext>
                  </a:extLst>
                </p:cNvPr>
                <p:cNvSpPr/>
                <p:nvPr/>
              </p:nvSpPr>
              <p:spPr>
                <a:xfrm>
                  <a:off x="2633509" y="9077150"/>
                  <a:ext cx="2502953" cy="5171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6200" tIns="38100" rIns="76200" bIns="38100" rtlCol="0" anchor="ctr"/>
                <a:lstStyle/>
                <a:p>
                  <a:pPr algn="ctr"/>
                  <a:r>
                    <a:rPr lang="en-US" sz="1792">
                      <a:latin typeface="Arial" panose="020B0604020202020204" pitchFamily="34" charset="0"/>
                      <a:ea typeface="+mn-lt"/>
                      <a:cs typeface="Arial" panose="020B0604020202020204" pitchFamily="34" charset="0"/>
                    </a:rPr>
                    <a:t>TBD</a:t>
                  </a:r>
                  <a:endParaRPr lang="en-US" sz="15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AC85C3AB-4DE1-1106-477A-06F745E70F4B}"/>
                    </a:ext>
                  </a:extLst>
                </p:cNvPr>
                <p:cNvSpPr/>
                <p:nvPr/>
              </p:nvSpPr>
              <p:spPr>
                <a:xfrm>
                  <a:off x="2633508" y="9077493"/>
                  <a:ext cx="2502953" cy="517146"/>
                </a:xfrm>
                <a:prstGeom prst="rect">
                  <a:avLst/>
                </a:prstGeom>
                <a:solidFill>
                  <a:srgbClr val="7B54FF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1D86AE3E-80BC-DA4B-EF27-1BA1B9BDE0F2}"/>
                    </a:ext>
                  </a:extLst>
                </p:cNvPr>
                <p:cNvSpPr/>
                <p:nvPr/>
              </p:nvSpPr>
              <p:spPr>
                <a:xfrm>
                  <a:off x="4876761" y="9082209"/>
                  <a:ext cx="515763" cy="5117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70788BE2-B2C3-3587-87D4-D5E37DA167C2}"/>
                    </a:ext>
                  </a:extLst>
                </p:cNvPr>
                <p:cNvSpPr/>
                <p:nvPr/>
              </p:nvSpPr>
              <p:spPr>
                <a:xfrm>
                  <a:off x="4879886" y="9082454"/>
                  <a:ext cx="515861" cy="511842"/>
                </a:xfrm>
                <a:prstGeom prst="ellipse">
                  <a:avLst/>
                </a:prstGeom>
                <a:solidFill>
                  <a:schemeClr val="bg1">
                    <a:alpha val="50000"/>
                  </a:schemeClr>
                </a:solidFill>
                <a:ln w="19050">
                  <a:solidFill>
                    <a:srgbClr val="AAADFF">
                      <a:alpha val="5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EE9BEC29-5B38-A798-22AA-269ED1167952}"/>
                  </a:ext>
                </a:extLst>
              </p:cNvPr>
              <p:cNvSpPr txBox="1"/>
              <p:nvPr/>
            </p:nvSpPr>
            <p:spPr>
              <a:xfrm>
                <a:off x="2049822" y="4141132"/>
                <a:ext cx="883319" cy="4431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Code</a:t>
                </a:r>
                <a:endParaRPr lang="en-US" sz="15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79" name="Graphic 78" descr="Web design outline">
              <a:extLst>
                <a:ext uri="{FF2B5EF4-FFF2-40B4-BE49-F238E27FC236}">
                  <a16:creationId xmlns:a16="http://schemas.microsoft.com/office/drawing/2014/main" id="{A7183EC9-4CBF-62C3-0D00-8CE529097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1389205" y="7087195"/>
              <a:ext cx="378656" cy="37865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00B6F8D-1A88-4B9E-F09B-32A3B7D29D30}"/>
              </a:ext>
            </a:extLst>
          </p:cNvPr>
          <p:cNvSpPr txBox="1"/>
          <p:nvPr/>
        </p:nvSpPr>
        <p:spPr>
          <a:xfrm>
            <a:off x="0" y="783906"/>
            <a:ext cx="1219200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01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0913C3FA-D29A-B7DF-42AC-B14296658C3D}"/>
              </a:ext>
            </a:extLst>
          </p:cNvPr>
          <p:cNvSpPr txBox="1">
            <a:spLocks/>
          </p:cNvSpPr>
          <p:nvPr/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7A4BB3-E848-5A44-82DF-322201952CD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F3512E83-F4B8-0238-9ABF-26D948A6D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192" y="-481607"/>
            <a:ext cx="11189100" cy="1310979"/>
          </a:xfrm>
        </p:spPr>
        <p:txBody>
          <a:bodyPr/>
          <a:lstStyle/>
          <a:p>
            <a:r>
              <a:rPr lang="en-US" dirty="0"/>
              <a:t>Scaling AI for Scientific Discovery for Chemistry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857705-7301-37CF-99A5-2B1CB225ADD6}"/>
              </a:ext>
            </a:extLst>
          </p:cNvPr>
          <p:cNvSpPr/>
          <p:nvPr/>
        </p:nvSpPr>
        <p:spPr>
          <a:xfrm>
            <a:off x="5514218" y="1042472"/>
            <a:ext cx="6515807" cy="1238614"/>
          </a:xfrm>
          <a:prstGeom prst="rect">
            <a:avLst/>
          </a:prstGeom>
          <a:solidFill>
            <a:srgbClr val="0070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Benchmarks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zero-shot performance in chemistry college-level and general science questions outperforming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GPT-2 models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BCF155-6E0C-58ED-F0D9-8D85C1BEF4FF}"/>
              </a:ext>
            </a:extLst>
          </p:cNvPr>
          <p:cNvSpPr/>
          <p:nvPr/>
        </p:nvSpPr>
        <p:spPr>
          <a:xfrm>
            <a:off x="5514220" y="3887626"/>
            <a:ext cx="6515806" cy="1092121"/>
          </a:xfrm>
          <a:prstGeom prst="rect">
            <a:avLst/>
          </a:prstGeom>
          <a:solidFill>
            <a:srgbClr val="0070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 Effect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XLarge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models trained with combined abstract data achieved lowest perplexity in language modeling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EE9FA8-403B-E194-CED0-1A36BDC39272}"/>
              </a:ext>
            </a:extLst>
          </p:cNvPr>
          <p:cNvSpPr/>
          <p:nvPr/>
        </p:nvSpPr>
        <p:spPr>
          <a:xfrm>
            <a:off x="5514218" y="2538295"/>
            <a:ext cx="6515807" cy="1092121"/>
          </a:xfrm>
          <a:prstGeom prst="rect">
            <a:avLst/>
          </a:prstGeom>
          <a:solidFill>
            <a:srgbClr val="0070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Scaling Effect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Larger models need to be trained with more tokens to achieve better performance by diversifying knowledge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0BB646-76F5-F121-44A7-556BFD301246}"/>
              </a:ext>
            </a:extLst>
          </p:cNvPr>
          <p:cNvSpPr/>
          <p:nvPr/>
        </p:nvSpPr>
        <p:spPr>
          <a:xfrm>
            <a:off x="5514219" y="5169099"/>
            <a:ext cx="6515806" cy="1325880"/>
          </a:xfrm>
          <a:prstGeom prst="rect">
            <a:avLst/>
          </a:prstGeom>
          <a:solidFill>
            <a:srgbClr val="0070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Temporal Effect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answering and reasoning zero-shot task performance improve over time when learning from temporally-ordered documents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7F8648-2977-5279-F5B4-BC7428A6B33E}"/>
              </a:ext>
            </a:extLst>
          </p:cNvPr>
          <p:cNvSpPr txBox="1"/>
          <p:nvPr/>
        </p:nvSpPr>
        <p:spPr>
          <a:xfrm>
            <a:off x="276482" y="5940981"/>
            <a:ext cx="46384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Foundation Models of Scientific Knowledge for Chemistry: Challenges, Opportunities and Lessons Learned.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Big Science Challenges and Perspectives in Creating Large Language Models Workshop. Association for Computational Linguistics 2022.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88F7AF47-39D4-7506-9CE3-55AFED9630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667" y="1408502"/>
            <a:ext cx="4062350" cy="453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31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E527BEF-D484-617F-6E16-2CB3794C20B1}"/>
              </a:ext>
            </a:extLst>
          </p:cNvPr>
          <p:cNvSpPr txBox="1">
            <a:spLocks/>
          </p:cNvSpPr>
          <p:nvPr/>
        </p:nvSpPr>
        <p:spPr>
          <a:xfrm>
            <a:off x="13971718" y="7004756"/>
            <a:ext cx="453223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7A4BB3-E848-5A44-82DF-322201952CD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AA911F5-365E-A24F-4C65-46DE64596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7745" y="-496711"/>
            <a:ext cx="11368007" cy="1310979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Science Benchmarks</a:t>
            </a:r>
            <a:br>
              <a:rPr lang="en-US" dirty="0"/>
            </a:br>
            <a:r>
              <a:rPr lang="en-US" sz="2400" dirty="0"/>
              <a:t>Hendrick's Test Example (College QA)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F6990AA-6CFC-B693-4A41-2EA5F7B31240}"/>
              </a:ext>
            </a:extLst>
          </p:cNvPr>
          <p:cNvSpPr txBox="1">
            <a:spLocks/>
          </p:cNvSpPr>
          <p:nvPr/>
        </p:nvSpPr>
        <p:spPr>
          <a:xfrm>
            <a:off x="84082" y="1224231"/>
            <a:ext cx="5943600" cy="2388213"/>
          </a:xfrm>
          <a:prstGeom prst="rect">
            <a:avLst/>
          </a:prstGeom>
          <a:solidFill>
            <a:srgbClr val="F2F2F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Question: A buffer is made from equal concentrations of a weak acid and its conjugate base. Doubling the volume of the buffer solution by adding water has what effect on its pH?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Choices: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has little effect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significantly increases the </a:t>
            </a:r>
            <a:r>
              <a:rPr lang="en-US" sz="1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pH.</a:t>
            </a:r>
            <a:endParaRPr lang="en-US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significantly decreases the </a:t>
            </a:r>
            <a:r>
              <a:rPr lang="en-US" sz="1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pH.</a:t>
            </a:r>
            <a:endParaRPr lang="en-US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changes the pH asymptotically to the </a:t>
            </a:r>
            <a:r>
              <a:rPr lang="en-US" sz="1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pKa</a:t>
            </a: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acid.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>
                <a:solidFill>
                  <a:srgbClr val="032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Answer: </a:t>
            </a:r>
            <a:r>
              <a:rPr lang="en-US" sz="1200" b="1" dirty="0">
                <a:solidFill>
                  <a:srgbClr val="032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C1B9F9D-D7F6-6740-4337-BF93ACA9BF13}"/>
              </a:ext>
            </a:extLst>
          </p:cNvPr>
          <p:cNvSpPr txBox="1">
            <a:spLocks/>
          </p:cNvSpPr>
          <p:nvPr/>
        </p:nvSpPr>
        <p:spPr>
          <a:xfrm>
            <a:off x="6111764" y="1224232"/>
            <a:ext cx="5996154" cy="1445224"/>
          </a:xfrm>
          <a:prstGeom prst="rect">
            <a:avLst/>
          </a:prstGeom>
          <a:solidFill>
            <a:srgbClr val="F2F2F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000" kern="120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rgbClr val="0070C0"/>
                </a:solidFill>
              </a:rPr>
              <a:t>Question: The T2 of an NMR line is 15 </a:t>
            </a:r>
            <a:r>
              <a:rPr lang="en-US" sz="1200" dirty="0" err="1">
                <a:solidFill>
                  <a:srgbClr val="0070C0"/>
                </a:solidFill>
              </a:rPr>
              <a:t>ms.</a:t>
            </a:r>
            <a:r>
              <a:rPr lang="en-US" sz="1200" dirty="0">
                <a:solidFill>
                  <a:srgbClr val="0070C0"/>
                </a:solidFill>
              </a:rPr>
              <a:t> Ignoring other sources of </a:t>
            </a:r>
            <a:r>
              <a:rPr lang="en-US" sz="1200" dirty="0" err="1">
                <a:solidFill>
                  <a:srgbClr val="0070C0"/>
                </a:solidFill>
              </a:rPr>
              <a:t>linebroadening</a:t>
            </a:r>
            <a:r>
              <a:rPr lang="en-US" sz="1200" dirty="0">
                <a:solidFill>
                  <a:srgbClr val="0070C0"/>
                </a:solidFill>
              </a:rPr>
              <a:t>, calculate its linewidth.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0070C0"/>
                </a:solidFill>
              </a:rPr>
              <a:t>Choices: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0070C0"/>
                </a:solidFill>
              </a:rPr>
              <a:t>A. 0.0471 Hz	B. 21.2 Hz	C. 42.4 Hz	D. 66.7 Hz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>
                <a:solidFill>
                  <a:srgbClr val="032F46"/>
                </a:solidFill>
              </a:rPr>
              <a:t>Answer: </a:t>
            </a:r>
            <a:r>
              <a:rPr lang="en-US" sz="1200" b="1" dirty="0">
                <a:solidFill>
                  <a:srgbClr val="032F46"/>
                </a:solidFill>
              </a:rPr>
              <a:t>B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D321678-ECC1-D78B-C0CD-DBE9D78F69CD}"/>
              </a:ext>
            </a:extLst>
          </p:cNvPr>
          <p:cNvSpPr txBox="1">
            <a:spLocks/>
          </p:cNvSpPr>
          <p:nvPr/>
        </p:nvSpPr>
        <p:spPr>
          <a:xfrm>
            <a:off x="84082" y="3656535"/>
            <a:ext cx="5943600" cy="3201465"/>
          </a:xfrm>
          <a:prstGeom prst="rect">
            <a:avLst/>
          </a:prstGeom>
          <a:solidFill>
            <a:srgbClr val="F2F2F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000" kern="120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rgbClr val="0070C0"/>
                </a:solidFill>
              </a:rPr>
              <a:t>Question: Chlorofluorocarbons (CFCs) such as F3CCCl3 are implicated in the decomposition of stratospheric ozone. Which of the following methods would be best suited to measurement of trace amounts (sub-ppb) of CFCs in an air sample?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0070C0"/>
                </a:solidFill>
              </a:rPr>
              <a:t>Choices:</a:t>
            </a:r>
          </a:p>
          <a:p>
            <a:pPr marL="342900" indent="-342900">
              <a:buAutoNum type="alphaUcPeriod"/>
            </a:pPr>
            <a:r>
              <a:rPr lang="en-US" sz="1200" dirty="0">
                <a:solidFill>
                  <a:srgbClr val="0070C0"/>
                </a:solidFill>
              </a:rPr>
              <a:t>Gas chromatographic separation of the air sample on a capillary column followed by electron capture detection</a:t>
            </a:r>
          </a:p>
          <a:p>
            <a:pPr marL="342900" indent="-342900">
              <a:buAutoNum type="alphaUcPeriod"/>
            </a:pPr>
            <a:r>
              <a:rPr lang="en-US" sz="1200" dirty="0">
                <a:solidFill>
                  <a:srgbClr val="0070C0"/>
                </a:solidFill>
              </a:rPr>
              <a:t>Gas chromatographic separation of the air sample on a packed column followed by thermal conductivity detection</a:t>
            </a:r>
          </a:p>
          <a:p>
            <a:pPr marL="342900" indent="-342900">
              <a:buAutoNum type="alphaUcPeriod"/>
            </a:pPr>
            <a:r>
              <a:rPr lang="en-US" sz="1200" dirty="0">
                <a:solidFill>
                  <a:srgbClr val="0070C0"/>
                </a:solidFill>
              </a:rPr>
              <a:t>Gas chromatographic separation of the air sample on a capillary column followed by flame ionization detection</a:t>
            </a:r>
          </a:p>
          <a:p>
            <a:pPr marL="342900" indent="-342900">
              <a:buAutoNum type="alphaUcPeriod"/>
            </a:pPr>
            <a:r>
              <a:rPr lang="en-US" sz="1200" dirty="0">
                <a:solidFill>
                  <a:srgbClr val="0070C0"/>
                </a:solidFill>
              </a:rPr>
              <a:t>Conversion of the sample of the chlorinated compounds to chloride ions, followed by titration with Ag+</a:t>
            </a:r>
          </a:p>
          <a:p>
            <a:pPr marL="0" indent="0" defTabSz="914400">
              <a:spcBef>
                <a:spcPts val="1000"/>
              </a:spcBef>
              <a:buNone/>
            </a:pPr>
            <a:r>
              <a:rPr lang="en-US" sz="1200" dirty="0">
                <a:solidFill>
                  <a:srgbClr val="032F46"/>
                </a:solidFill>
              </a:rPr>
              <a:t>Answer: A</a:t>
            </a:r>
          </a:p>
          <a:p>
            <a:pPr marL="0" indent="0">
              <a:buNone/>
            </a:pPr>
            <a:endParaRPr lang="en-US" sz="1200" b="1" dirty="0">
              <a:solidFill>
                <a:srgbClr val="0070C0"/>
              </a:solidFill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2E8ACBA-1F6F-6155-82F0-8B474798ECC1}"/>
              </a:ext>
            </a:extLst>
          </p:cNvPr>
          <p:cNvSpPr txBox="1">
            <a:spLocks/>
          </p:cNvSpPr>
          <p:nvPr/>
        </p:nvSpPr>
        <p:spPr>
          <a:xfrm>
            <a:off x="6095999" y="5466063"/>
            <a:ext cx="6011919" cy="1380727"/>
          </a:xfrm>
          <a:prstGeom prst="rect">
            <a:avLst/>
          </a:prstGeom>
          <a:solidFill>
            <a:srgbClr val="F2F2F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000" kern="120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rgbClr val="0070C0"/>
                </a:solidFill>
              </a:rPr>
              <a:t>Question: Which of the following metal ions cannot be used as a paramagnetic quencher?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0070C0"/>
                </a:solidFill>
              </a:rPr>
              <a:t>Choices: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0070C0"/>
                </a:solidFill>
              </a:rPr>
              <a:t>A. Ti3+	</a:t>
            </a:r>
            <a:r>
              <a:rPr lang="en-US" sz="1200" u="sng" dirty="0">
                <a:solidFill>
                  <a:srgbClr val="0070C0"/>
                </a:solidFill>
              </a:rPr>
              <a:t>B. Cr3+</a:t>
            </a:r>
            <a:r>
              <a:rPr lang="en-US" sz="1200" dirty="0">
                <a:solidFill>
                  <a:srgbClr val="0070C0"/>
                </a:solidFill>
              </a:rPr>
              <a:t>	C. Fe3+	D. Zn2+</a:t>
            </a:r>
          </a:p>
          <a:p>
            <a:pPr marL="0" indent="0" defTabSz="914400">
              <a:spcBef>
                <a:spcPts val="1000"/>
              </a:spcBef>
              <a:buNone/>
            </a:pPr>
            <a:r>
              <a:rPr lang="en-US" sz="1200" dirty="0">
                <a:solidFill>
                  <a:srgbClr val="032F46"/>
                </a:solidFill>
              </a:rPr>
              <a:t>Answer: C</a:t>
            </a:r>
            <a:endParaRPr lang="en-US" sz="1200" b="1" dirty="0">
              <a:solidFill>
                <a:srgbClr val="0070C0"/>
              </a:solidFill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C756EA3-14A3-AD5F-6960-8A46DC504B8C}"/>
              </a:ext>
            </a:extLst>
          </p:cNvPr>
          <p:cNvSpPr txBox="1">
            <a:spLocks/>
          </p:cNvSpPr>
          <p:nvPr/>
        </p:nvSpPr>
        <p:spPr>
          <a:xfrm>
            <a:off x="6096000" y="2766908"/>
            <a:ext cx="6011918" cy="1185400"/>
          </a:xfrm>
          <a:prstGeom prst="rect">
            <a:avLst/>
          </a:prstGeom>
          <a:solidFill>
            <a:srgbClr val="F2F2F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000" kern="120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rgbClr val="0070C0"/>
                </a:solidFill>
              </a:rPr>
              <a:t>Question: Of the following ions, which has the smallest radius?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0070C0"/>
                </a:solidFill>
              </a:rPr>
              <a:t>Choices: 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0070C0"/>
                </a:solidFill>
              </a:rPr>
              <a:t>A. K+	B. Ca2+	C. Sc3+	D. Rb+</a:t>
            </a:r>
          </a:p>
          <a:p>
            <a:pPr marL="0" indent="0" defTabSz="914400">
              <a:spcBef>
                <a:spcPts val="1000"/>
              </a:spcBef>
              <a:buNone/>
            </a:pPr>
            <a:r>
              <a:rPr lang="en-US" sz="1200" dirty="0">
                <a:solidFill>
                  <a:srgbClr val="032F46"/>
                </a:solidFill>
              </a:rPr>
              <a:t>Answer: </a:t>
            </a:r>
            <a:r>
              <a:rPr lang="en-US" sz="1200" b="1" dirty="0">
                <a:solidFill>
                  <a:srgbClr val="032F46"/>
                </a:solidFill>
              </a:rPr>
              <a:t>C</a:t>
            </a:r>
          </a:p>
          <a:p>
            <a:pPr marL="0" indent="0">
              <a:buNone/>
            </a:pPr>
            <a:endParaRPr lang="en-US" sz="1200" b="1" dirty="0">
              <a:solidFill>
                <a:srgbClr val="0070C0"/>
              </a:solidFill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663682D-9D1A-7064-3E39-84349E4F57A9}"/>
              </a:ext>
            </a:extLst>
          </p:cNvPr>
          <p:cNvSpPr txBox="1">
            <a:spLocks/>
          </p:cNvSpPr>
          <p:nvPr/>
        </p:nvSpPr>
        <p:spPr>
          <a:xfrm>
            <a:off x="6096000" y="4040722"/>
            <a:ext cx="6011918" cy="1380264"/>
          </a:xfrm>
          <a:prstGeom prst="rect">
            <a:avLst/>
          </a:prstGeom>
          <a:solidFill>
            <a:srgbClr val="F2F2F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000" kern="120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rgbClr val="0070C0"/>
                </a:solidFill>
              </a:rPr>
              <a:t>Question: Of the following ionic substances, which has the greatest lattice enthalpy?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0070C0"/>
                </a:solidFill>
              </a:rPr>
              <a:t>Choices:</a:t>
            </a:r>
          </a:p>
          <a:p>
            <a:pPr marL="0" indent="0">
              <a:buNone/>
            </a:pPr>
            <a:r>
              <a:rPr lang="en-US" sz="1200" u="sng" dirty="0">
                <a:solidFill>
                  <a:srgbClr val="0070C0"/>
                </a:solidFill>
              </a:rPr>
              <a:t>A. MgO</a:t>
            </a:r>
            <a:r>
              <a:rPr lang="en-US" sz="1200" dirty="0">
                <a:solidFill>
                  <a:srgbClr val="0070C0"/>
                </a:solidFill>
              </a:rPr>
              <a:t>	B. </a:t>
            </a:r>
            <a:r>
              <a:rPr lang="en-US" sz="1200" dirty="0" err="1">
                <a:solidFill>
                  <a:srgbClr val="0070C0"/>
                </a:solidFill>
              </a:rPr>
              <a:t>MgS</a:t>
            </a:r>
            <a:r>
              <a:rPr lang="en-US" sz="1200" dirty="0">
                <a:solidFill>
                  <a:srgbClr val="0070C0"/>
                </a:solidFill>
              </a:rPr>
              <a:t>	C. </a:t>
            </a:r>
            <a:r>
              <a:rPr lang="en-US" sz="1200" dirty="0" err="1">
                <a:solidFill>
                  <a:srgbClr val="0070C0"/>
                </a:solidFill>
              </a:rPr>
              <a:t>NaF</a:t>
            </a:r>
            <a:r>
              <a:rPr lang="en-US" sz="1200" dirty="0">
                <a:solidFill>
                  <a:srgbClr val="0070C0"/>
                </a:solidFill>
              </a:rPr>
              <a:t>	D. NaCl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032F46"/>
                </a:solidFill>
              </a:rPr>
              <a:t>Answer: D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09439C45-F63E-4BDF-565F-5FC9918B8E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683" y="6220762"/>
            <a:ext cx="507125" cy="519646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2579ABF8-7E67-1287-1600-F01F5FCFF1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9035" y="2909354"/>
            <a:ext cx="507125" cy="51964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EF43D4F0-6BC9-0A9C-50B5-D0401CF7EA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7808" y="2123464"/>
            <a:ext cx="507125" cy="51964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47AAB1A5-793B-4211-96FD-6E98C2A938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7808" y="3396712"/>
            <a:ext cx="507125" cy="5196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6AE58C-A460-8F52-8237-4E516C9FB3C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7807" y="4850557"/>
            <a:ext cx="503993" cy="5100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41BA4D-2DBC-A685-95B8-8B11240B183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7808" y="6231284"/>
            <a:ext cx="503993" cy="51006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3B0F92-7E46-EF66-2595-7CA5628373DF}"/>
              </a:ext>
            </a:extLst>
          </p:cNvPr>
          <p:cNvSpPr txBox="1"/>
          <p:nvPr/>
        </p:nvSpPr>
        <p:spPr>
          <a:xfrm>
            <a:off x="4718756" y="814268"/>
            <a:ext cx="7236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32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Prompts are in 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r>
              <a:rPr lang="en-US" b="1" dirty="0">
                <a:solidFill>
                  <a:srgbClr val="032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dirty="0">
                <a:solidFill>
                  <a:srgbClr val="032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answers are in </a:t>
            </a:r>
            <a:r>
              <a:rPr lang="en-US" b="1" dirty="0">
                <a:solidFill>
                  <a:srgbClr val="032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1699012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164DFB-8E91-E99E-191E-3EE2F009B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Cross-Disciplinary Multimodal Scientific Reasoning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6B53EC-0FB5-55D8-B911-27B033E100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2066" y="1323832"/>
            <a:ext cx="2568371" cy="36166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E2487E-670E-2F6F-6D95-DE2C101A6C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682" y="1323832"/>
            <a:ext cx="2697255" cy="36166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0AA105-30FC-22AE-80CC-DAC335EFE6F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1261" y="1323832"/>
            <a:ext cx="2486125" cy="36166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893015-99CE-E514-6C25-2BB6F11FCDA0}"/>
              </a:ext>
            </a:extLst>
          </p:cNvPr>
          <p:cNvSpPr txBox="1"/>
          <p:nvPr/>
        </p:nvSpPr>
        <p:spPr>
          <a:xfrm>
            <a:off x="4179816" y="6496846"/>
            <a:ext cx="36684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6"/>
              </a:rPr>
              <a:t>https://arxiv.org/abs/2307.01139</a:t>
            </a:r>
            <a:r>
              <a:rPr lang="en-US" sz="10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C1BA27-A1E7-210A-E832-0B710624B2FD}"/>
              </a:ext>
            </a:extLst>
          </p:cNvPr>
          <p:cNvSpPr txBox="1"/>
          <p:nvPr/>
        </p:nvSpPr>
        <p:spPr>
          <a:xfrm>
            <a:off x="8208478" y="5061215"/>
            <a:ext cx="3785820" cy="14642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914363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SOTA LLMs like Llama 2, Galactica, FlanT5, and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UnifiedQA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still perform poorly on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NuclearQA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with the best model (Llama 2) only able to fully answer 16% of questions correctly.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65BDA9-A73A-A341-1ABE-5DCD2F54351B}"/>
              </a:ext>
            </a:extLst>
          </p:cNvPr>
          <p:cNvSpPr txBox="1"/>
          <p:nvPr/>
        </p:nvSpPr>
        <p:spPr>
          <a:xfrm>
            <a:off x="4062445" y="5061215"/>
            <a:ext cx="3785820" cy="14642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914363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LLaMA-SciTune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(13B) model outperforms human performance; models pretrained across modalities perform better than the model pretrained only with captions.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723DF1-95CE-0AC7-787A-038BFB03C7FE}"/>
              </a:ext>
            </a:extLst>
          </p:cNvPr>
          <p:cNvSpPr txBox="1"/>
          <p:nvPr/>
        </p:nvSpPr>
        <p:spPr>
          <a:xfrm>
            <a:off x="440657" y="5061215"/>
            <a:ext cx="3435307" cy="14642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Retrieving structural knowledge helps to improve the overall performance for intra and inter-disciplinary reasoning: science Q&amp;A and document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080433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BC17E1-75C4-7E98-E627-E1B3FE00B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988" y="1411288"/>
            <a:ext cx="11549062" cy="50609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C19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LLMs to allow robots to read, understand, and generate scientific texts to help them interpret experimental results and procedures.</a:t>
            </a:r>
          </a:p>
          <a:p>
            <a:endParaRPr lang="en-US" dirty="0">
              <a:solidFill>
                <a:srgbClr val="1C19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1C19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Improvements in multimodal learning to enable robots to recognize objects, read instrumentation, and visually guide experiments.</a:t>
            </a:r>
          </a:p>
          <a:p>
            <a:endParaRPr lang="en-US" dirty="0">
              <a:solidFill>
                <a:srgbClr val="1C19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1C19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Reinforcement learning and simulation-based training that allows robotic control policies to be learned through trial-and-error in a virtual environment to conduct experiments without real-world risks.</a:t>
            </a:r>
          </a:p>
          <a:p>
            <a:endParaRPr lang="en-US" dirty="0">
              <a:solidFill>
                <a:srgbClr val="1C19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1C19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Distributed learning to leverage collective experience from teams of robotic scientists working collaboratively on experiments.</a:t>
            </a:r>
          </a:p>
          <a:p>
            <a:endParaRPr lang="en-US" b="0" i="0" u="none" strike="noStrike" dirty="0">
              <a:solidFill>
                <a:srgbClr val="1C191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3AA7BF-186F-0A78-C8A2-FB1553DCB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Autonomous Scientific Discovery</a:t>
            </a:r>
          </a:p>
        </p:txBody>
      </p:sp>
    </p:spTree>
    <p:extLst>
      <p:ext uri="{BB962C8B-B14F-4D97-AF65-F5344CB8AC3E}">
        <p14:creationId xmlns:p14="http://schemas.microsoft.com/office/powerpoint/2010/main" val="165068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43380BD8-6026-9650-0FD6-782CE9D9F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934" y="3093697"/>
            <a:ext cx="10515600" cy="3348541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Rapid content generation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Multimodal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Multilingual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volume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Low cost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May be difficult to distinguish between auto- and human-generated content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Malicious code generation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ability to perform API call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Targeted mis/disinformation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9A3A81-4D81-BF3D-7C48-2ECBD7335799}"/>
              </a:ext>
            </a:extLst>
          </p:cNvPr>
          <p:cNvSpPr txBox="1"/>
          <p:nvPr/>
        </p:nvSpPr>
        <p:spPr>
          <a:xfrm>
            <a:off x="375420" y="1524542"/>
            <a:ext cx="10538114" cy="1384995"/>
          </a:xfrm>
          <a:prstGeom prst="rect">
            <a:avLst/>
          </a:prstGeom>
          <a:solidFill>
            <a:srgbClr val="032F46"/>
          </a:solidFill>
          <a:ln>
            <a:solidFill>
              <a:srgbClr val="032F46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“…developments in artificial intelligence technology would enable the PRC to surgically target foreign audiences…”</a:t>
            </a:r>
          </a:p>
          <a:p>
            <a:pPr marL="0" indent="0">
              <a:buNone/>
            </a:pPr>
            <a:endParaRPr lang="en-US" sz="1050">
              <a:solidFill>
                <a:srgbClr val="FFFFFF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- Global Engagement Center Special Report: How the People’s Republic of China Seeks to Reshape the Global Information Environment (2023)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D3C293E-755D-3787-7CB4-DA4B478A454F}"/>
              </a:ext>
            </a:extLst>
          </p:cNvPr>
          <p:cNvSpPr txBox="1">
            <a:spLocks/>
          </p:cNvSpPr>
          <p:nvPr/>
        </p:nvSpPr>
        <p:spPr>
          <a:xfrm>
            <a:off x="3174338" y="0"/>
            <a:ext cx="9017662" cy="7863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AI Threats for the Information Environment</a:t>
            </a:r>
          </a:p>
        </p:txBody>
      </p:sp>
    </p:spTree>
    <p:extLst>
      <p:ext uri="{BB962C8B-B14F-4D97-AF65-F5344CB8AC3E}">
        <p14:creationId xmlns:p14="http://schemas.microsoft.com/office/powerpoint/2010/main" val="2954848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CC57691-B7DC-0A44-73A5-3811AC05A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244" y="1484430"/>
            <a:ext cx="11444786" cy="507441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Generative AI for Scientific Discovery</a:t>
            </a:r>
          </a:p>
          <a:p>
            <a:pPr marL="1039813" lvl="1" indent="-296863">
              <a:buAutoNum type="roman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LLMs for Chemistry</a:t>
            </a:r>
          </a:p>
          <a:p>
            <a:pPr marL="1039813" lvl="1" indent="-296863">
              <a:buAutoNum type="roman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Towards Autonomous Science</a:t>
            </a:r>
          </a:p>
          <a:p>
            <a:pPr marL="514350" indent="-514350">
              <a:buFont typeface="+mj-lt"/>
              <a:buAutoNum type="romanU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GenAI Emerging Trends &amp; Treads in the Information Environment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Mitigation Technologies: </a:t>
            </a:r>
          </a:p>
          <a:p>
            <a:pPr marL="1039813" lvl="1" indent="-296863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IDEA: Assess information and cognitive domains with AI and causal analytics</a:t>
            </a:r>
          </a:p>
          <a:p>
            <a:pPr marL="1039813" lvl="1" indent="-296863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BRIES: 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nable counterfactual reasoning with generative agents and causal discovery</a:t>
            </a:r>
          </a:p>
          <a:p>
            <a:pPr marL="514350" indent="-514350">
              <a:buFont typeface="+mj-lt"/>
              <a:buAutoNum type="romanU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Safe and Secure AI for the DoD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From AI Models to Intelligent Agents and Compound AI Systems </a:t>
            </a:r>
          </a:p>
          <a:p>
            <a:pPr marL="971550" lvl="1" indent="-514350">
              <a:buFont typeface="+mj-lt"/>
              <a:buAutoNum type="romanU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0F3F4B05-4C8E-B047-0483-8BB5076D2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338" y="0"/>
            <a:ext cx="8166099" cy="786383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1224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CC57691-B7DC-0A44-73A5-3811AC05A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Actors</a:t>
            </a:r>
          </a:p>
          <a:p>
            <a:pPr lvl="1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Larger number and more diverse group of propagandists emerge</a:t>
            </a:r>
          </a:p>
          <a:p>
            <a:pPr lvl="1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Outsourced firms become more important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Behavior</a:t>
            </a:r>
          </a:p>
          <a:p>
            <a:pPr lvl="1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Automating content production increases scale of campaigns</a:t>
            </a:r>
          </a:p>
          <a:p>
            <a:pPr lvl="1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Existing behaviors become more efficient</a:t>
            </a:r>
          </a:p>
          <a:p>
            <a:pPr lvl="1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Novel tactics emerge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</a:p>
          <a:p>
            <a:pPr lvl="1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Messages are more credible and persuasive</a:t>
            </a:r>
          </a:p>
          <a:p>
            <a:pPr lvl="1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Propaganda is less discoverable</a:t>
            </a:r>
          </a:p>
          <a:p>
            <a:pPr marL="457200" lvl="1" indent="0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Source - </a:t>
            </a:r>
            <a:r>
              <a:rPr lang="en-US" sz="1600">
                <a:solidFill>
                  <a:srgbClr val="032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Goldstein, J.A., Sastry, G., Musser, M., </a:t>
            </a:r>
            <a:r>
              <a:rPr lang="en-US" sz="1600" err="1">
                <a:solidFill>
                  <a:srgbClr val="032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DiResta</a:t>
            </a:r>
            <a:r>
              <a:rPr lang="en-US" sz="1600">
                <a:solidFill>
                  <a:srgbClr val="032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R., Gentzel, M., &amp; </a:t>
            </a:r>
            <a:r>
              <a:rPr lang="en-US" sz="1600" err="1">
                <a:solidFill>
                  <a:srgbClr val="032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Sedova</a:t>
            </a:r>
            <a:r>
              <a:rPr lang="en-US" sz="1600">
                <a:solidFill>
                  <a:srgbClr val="032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K. (2023). Generative Language Models and Automated Influence Operations: Emerging Threats and Potential Mitigations. </a:t>
            </a:r>
            <a:r>
              <a:rPr lang="en-US" sz="1600" err="1">
                <a:solidFill>
                  <a:srgbClr val="032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</a:t>
            </a:r>
            <a:r>
              <a:rPr lang="en-US" sz="1600">
                <a:solidFill>
                  <a:srgbClr val="032F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abs/2301.04246.</a:t>
            </a:r>
          </a:p>
          <a:p>
            <a:pPr marL="0" indent="0">
              <a:buNone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0F3F4B05-4C8E-B047-0483-8BB5076D2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338" y="0"/>
            <a:ext cx="8166099" cy="786383"/>
          </a:xfrm>
        </p:spPr>
        <p:txBody>
          <a:bodyPr/>
          <a:lstStyle/>
          <a:p>
            <a:r>
              <a:rPr lang="en-US" dirty="0"/>
              <a:t>Emerging Generative AI Trends for IE</a:t>
            </a:r>
          </a:p>
        </p:txBody>
      </p:sp>
    </p:spTree>
    <p:extLst>
      <p:ext uri="{BB962C8B-B14F-4D97-AF65-F5344CB8AC3E}">
        <p14:creationId xmlns:p14="http://schemas.microsoft.com/office/powerpoint/2010/main" val="3642782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3CC8AD-F243-C93D-303C-41090FC01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View generative AI as an opportunity not just a threat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Challenges can be mitigated by supporting planners, operators, and assessors with generative AI technologies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Data-driven decision making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Multilingual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Multimodal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Information sharing and collaboration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Tailored to user requirements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F3284F-203D-A2D0-A453-372AD0FAF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338" y="0"/>
            <a:ext cx="8166099" cy="786383"/>
          </a:xfrm>
        </p:spPr>
        <p:txBody>
          <a:bodyPr/>
          <a:lstStyle/>
          <a:p>
            <a:r>
              <a:rPr lang="en-US"/>
              <a:t>Generative AI Mitigation Technologies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97DF498-B811-BD65-5E60-DD5B9504BBF8}"/>
              </a:ext>
            </a:extLst>
          </p:cNvPr>
          <p:cNvGraphicFramePr/>
          <p:nvPr/>
        </p:nvGraphicFramePr>
        <p:xfrm>
          <a:off x="6608624" y="2971800"/>
          <a:ext cx="3386773" cy="2888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28431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FF759A-4F26-16C7-588C-0715219C0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100" y="0"/>
            <a:ext cx="8467202" cy="786383"/>
          </a:xfrm>
        </p:spPr>
        <p:txBody>
          <a:bodyPr>
            <a:normAutofit/>
          </a:bodyPr>
          <a:lstStyle/>
          <a:p>
            <a:r>
              <a:rPr lang="en-US"/>
              <a:t>Cognitive Security and Resilience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F0BFFDC-5CD4-CA2C-08BC-AE72F766E5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572650"/>
              </p:ext>
            </p:extLst>
          </p:nvPr>
        </p:nvGraphicFramePr>
        <p:xfrm>
          <a:off x="256309" y="203947"/>
          <a:ext cx="1167938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BB2ED9A7-96AF-299E-BAA6-09192BE7CE88}"/>
              </a:ext>
            </a:extLst>
          </p:cNvPr>
          <p:cNvSpPr txBox="1">
            <a:spLocks/>
          </p:cNvSpPr>
          <p:nvPr/>
        </p:nvSpPr>
        <p:spPr>
          <a:xfrm>
            <a:off x="9119550" y="4173584"/>
            <a:ext cx="3072450" cy="25843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32F4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32F4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32F4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32F4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32F4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uilding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esilient  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nformation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cosystem for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cience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Generative agents and causal discovery to enable counterfactual reasoning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80182CEA-4788-F295-86EE-CABC836DD38B}"/>
              </a:ext>
            </a:extLst>
          </p:cNvPr>
          <p:cNvSpPr txBox="1">
            <a:spLocks/>
          </p:cNvSpPr>
          <p:nvPr/>
        </p:nvSpPr>
        <p:spPr>
          <a:xfrm>
            <a:off x="3288303" y="4173584"/>
            <a:ext cx="2966114" cy="2480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32F4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32F4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32F4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32F4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32F4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Promote civil healthy interactions on social media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Conversational agents to generate multimodal content and test interventions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3840EB4B-D2D4-F003-B72B-82238AE19986}"/>
              </a:ext>
            </a:extLst>
          </p:cNvPr>
          <p:cNvSpPr txBox="1">
            <a:spLocks/>
          </p:cNvSpPr>
          <p:nvPr/>
        </p:nvSpPr>
        <p:spPr>
          <a:xfrm>
            <a:off x="6254417" y="4173584"/>
            <a:ext cx="2971469" cy="2480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32F4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32F4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32F4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32F4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32F4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nformation Narrative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tection and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nalysis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AI-driven analytics for information and cognitive domain assessment with causal explanations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46BCF41C-A7E4-8D53-1151-D7D78F77429E}"/>
              </a:ext>
            </a:extLst>
          </p:cNvPr>
          <p:cNvSpPr txBox="1">
            <a:spLocks/>
          </p:cNvSpPr>
          <p:nvPr/>
        </p:nvSpPr>
        <p:spPr>
          <a:xfrm>
            <a:off x="362565" y="4173584"/>
            <a:ext cx="2925737" cy="2480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32F4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32F4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32F4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32F4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32F4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Detect, attribute, characterize semantic inconsistencies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Multimodal AI-driven approaches for text, speech, image and video processing</a:t>
            </a:r>
          </a:p>
        </p:txBody>
      </p:sp>
    </p:spTree>
    <p:extLst>
      <p:ext uri="{BB962C8B-B14F-4D97-AF65-F5344CB8AC3E}">
        <p14:creationId xmlns:p14="http://schemas.microsoft.com/office/powerpoint/2010/main" val="2667233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1A51C0-C6A3-6795-8DE3-D2CBDC013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IDEA: I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nformation Narrative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tection and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nalysis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ECC6BF-97BA-01E1-6DDA-7136D5237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95" y="1342098"/>
            <a:ext cx="11100428" cy="3909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F8EB36-109A-DFFF-37A8-C239E49FE4A4}"/>
              </a:ext>
            </a:extLst>
          </p:cNvPr>
          <p:cNvSpPr txBox="1"/>
          <p:nvPr/>
        </p:nvSpPr>
        <p:spPr>
          <a:xfrm>
            <a:off x="6151918" y="1719620"/>
            <a:ext cx="1105469" cy="369332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FE63BD-567D-7AE0-3833-858311A662C3}"/>
              </a:ext>
            </a:extLst>
          </p:cNvPr>
          <p:cNvSpPr txBox="1"/>
          <p:nvPr/>
        </p:nvSpPr>
        <p:spPr>
          <a:xfrm>
            <a:off x="6168609" y="2975516"/>
            <a:ext cx="1105469" cy="369332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D284EB-ACCE-1A42-5677-894B83C05950}"/>
              </a:ext>
            </a:extLst>
          </p:cNvPr>
          <p:cNvSpPr txBox="1"/>
          <p:nvPr/>
        </p:nvSpPr>
        <p:spPr>
          <a:xfrm>
            <a:off x="6386205" y="4046746"/>
            <a:ext cx="1105469" cy="369332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5B1898-934E-1FAA-9E37-C55C2C14D99A}"/>
              </a:ext>
            </a:extLst>
          </p:cNvPr>
          <p:cNvSpPr txBox="1"/>
          <p:nvPr/>
        </p:nvSpPr>
        <p:spPr>
          <a:xfrm>
            <a:off x="986885" y="5476067"/>
            <a:ext cx="95491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Equip operators and decision makers with automated AI-driven tools to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achieve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information advantage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706560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C76E03-0FCB-9221-F1BA-E883E724B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2909" y="1273852"/>
            <a:ext cx="9210187" cy="7483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Transform unstructured social media streams into interactive and interpretable narrative representations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CC325F-F7D6-0545-F34F-A66887E1A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338" y="0"/>
            <a:ext cx="8909398" cy="786383"/>
          </a:xfrm>
        </p:spPr>
        <p:txBody>
          <a:bodyPr>
            <a:normAutofit/>
          </a:bodyPr>
          <a:lstStyle/>
          <a:p>
            <a:r>
              <a:rPr lang="en-US"/>
              <a:t>Technical Approach </a:t>
            </a:r>
            <a:r>
              <a:rPr lang="en-US" sz="1150" i="1"/>
              <a:t>Proto-Narrative Detection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AB05E8-39A5-9105-BBE3-0ABBFDD344DF}"/>
              </a:ext>
            </a:extLst>
          </p:cNvPr>
          <p:cNvSpPr txBox="1"/>
          <p:nvPr/>
        </p:nvSpPr>
        <p:spPr>
          <a:xfrm>
            <a:off x="5355568" y="2815174"/>
            <a:ext cx="27229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defending Russian-speaking people in Donbas</a:t>
            </a:r>
            <a:endParaRPr lang="en-US" sz="1600" i="1">
              <a:solidFill>
                <a:schemeClr val="accent6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06CBD6-926A-18DF-B948-F92550A7DB1C}"/>
              </a:ext>
            </a:extLst>
          </p:cNvPr>
          <p:cNvSpPr txBox="1"/>
          <p:nvPr/>
        </p:nvSpPr>
        <p:spPr>
          <a:xfrm>
            <a:off x="5502372" y="3501938"/>
            <a:ext cx="30143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military operation to achieve demilitarization and de-nazification of Ukraine</a:t>
            </a:r>
            <a:endParaRPr lang="en-US" sz="1600" i="1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AE0454-F5E7-2CFE-0656-F1F2A752B692}"/>
              </a:ext>
            </a:extLst>
          </p:cNvPr>
          <p:cNvSpPr txBox="1"/>
          <p:nvPr/>
        </p:nvSpPr>
        <p:spPr>
          <a:xfrm>
            <a:off x="5142099" y="4560883"/>
            <a:ext cx="24642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Liberating Ukrainians from Nazi regime</a:t>
            </a:r>
            <a:endParaRPr lang="en-US" sz="160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69D0197-F9A0-E2CE-AFB0-D6417E7329C7}"/>
              </a:ext>
            </a:extLst>
          </p:cNvPr>
          <p:cNvGrpSpPr/>
          <p:nvPr/>
        </p:nvGrpSpPr>
        <p:grpSpPr>
          <a:xfrm>
            <a:off x="9171380" y="2740431"/>
            <a:ext cx="1968879" cy="1945585"/>
            <a:chOff x="7597990" y="2098339"/>
            <a:chExt cx="3419470" cy="376028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354D389-2007-67BD-A54B-919D433407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97990" y="2098339"/>
              <a:ext cx="3419470" cy="376028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07C76FA-04E2-69E7-6684-42EDE78FDDD3}"/>
                </a:ext>
              </a:extLst>
            </p:cNvPr>
            <p:cNvSpPr txBox="1"/>
            <p:nvPr/>
          </p:nvSpPr>
          <p:spPr>
            <a:xfrm>
              <a:off x="8156815" y="5308716"/>
              <a:ext cx="235319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679F727-343E-796C-E916-574E91DD4887}"/>
              </a:ext>
            </a:extLst>
          </p:cNvPr>
          <p:cNvSpPr txBox="1"/>
          <p:nvPr/>
        </p:nvSpPr>
        <p:spPr>
          <a:xfrm>
            <a:off x="8815668" y="4614626"/>
            <a:ext cx="23571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Clustering based on SVO similarity across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monolingual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multilingual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embedding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spaces</a:t>
            </a:r>
            <a:endParaRPr lang="en-US" sz="1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F7D8CA8-5671-9B91-24BC-2CCC7B3BBBEC}"/>
              </a:ext>
            </a:extLst>
          </p:cNvPr>
          <p:cNvCxnSpPr>
            <a:cxnSpLocks/>
          </p:cNvCxnSpPr>
          <p:nvPr/>
        </p:nvCxnSpPr>
        <p:spPr>
          <a:xfrm>
            <a:off x="8449602" y="4070971"/>
            <a:ext cx="13163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CBB2E3B-FD81-E5F9-71D0-E835BB330319}"/>
              </a:ext>
            </a:extLst>
          </p:cNvPr>
          <p:cNvCxnSpPr>
            <a:cxnSpLocks/>
          </p:cNvCxnSpPr>
          <p:nvPr/>
        </p:nvCxnSpPr>
        <p:spPr>
          <a:xfrm flipV="1">
            <a:off x="7407654" y="4142743"/>
            <a:ext cx="2885645" cy="673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D16F68A0-8FCD-0C85-A369-166C193FDF94}"/>
              </a:ext>
            </a:extLst>
          </p:cNvPr>
          <p:cNvSpPr txBox="1"/>
          <p:nvPr/>
        </p:nvSpPr>
        <p:spPr>
          <a:xfrm>
            <a:off x="861655" y="2057456"/>
            <a:ext cx="2253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Interpretable Structured Narrative Representations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47B4F5C-493C-D26E-9EA0-FCADC9DB0C0C}"/>
              </a:ext>
            </a:extLst>
          </p:cNvPr>
          <p:cNvSpPr txBox="1"/>
          <p:nvPr/>
        </p:nvSpPr>
        <p:spPr>
          <a:xfrm>
            <a:off x="8953038" y="2112366"/>
            <a:ext cx="2435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Interactive Narrative Embedding Clusters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9F1A8EF-3A2F-C916-47F2-059F802FA1E8}"/>
              </a:ext>
            </a:extLst>
          </p:cNvPr>
          <p:cNvSpPr/>
          <p:nvPr/>
        </p:nvSpPr>
        <p:spPr>
          <a:xfrm>
            <a:off x="503534" y="3629879"/>
            <a:ext cx="590393" cy="369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8376E47-2C01-0280-00D0-5932182E16C1}"/>
              </a:ext>
            </a:extLst>
          </p:cNvPr>
          <p:cNvSpPr/>
          <p:nvPr/>
        </p:nvSpPr>
        <p:spPr>
          <a:xfrm>
            <a:off x="345213" y="4219070"/>
            <a:ext cx="1240229" cy="36933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Russians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B96F7F0-CC8C-59F5-0DB7-4186F29A9242}"/>
              </a:ext>
            </a:extLst>
          </p:cNvPr>
          <p:cNvSpPr/>
          <p:nvPr/>
        </p:nvSpPr>
        <p:spPr>
          <a:xfrm>
            <a:off x="2281695" y="3322944"/>
            <a:ext cx="1032882" cy="3145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Donbas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AE55A38A-F83D-FD0E-0CE0-51F87062C895}"/>
              </a:ext>
            </a:extLst>
          </p:cNvPr>
          <p:cNvSpPr/>
          <p:nvPr/>
        </p:nvSpPr>
        <p:spPr>
          <a:xfrm>
            <a:off x="3220146" y="3865934"/>
            <a:ext cx="743638" cy="31450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DNR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03045CE-F3D7-C3B2-1B42-137095599DED}"/>
              </a:ext>
            </a:extLst>
          </p:cNvPr>
          <p:cNvSpPr txBox="1"/>
          <p:nvPr/>
        </p:nvSpPr>
        <p:spPr>
          <a:xfrm>
            <a:off x="662409" y="4666576"/>
            <a:ext cx="3924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Semantic similarity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(word-level embeddings) combined with the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NLP enrichments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(parsing, entity disambiguation) to represent narratives’ structure (e.g., concepts, relations)</a:t>
            </a:r>
            <a:endParaRPr lang="en-US" sz="1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9140659D-E783-BA8B-EB89-0C5ED2CD561D}"/>
              </a:ext>
            </a:extLst>
          </p:cNvPr>
          <p:cNvCxnSpPr>
            <a:cxnSpLocks/>
            <a:stCxn id="62" idx="0"/>
            <a:endCxn id="60" idx="4"/>
          </p:cNvCxnSpPr>
          <p:nvPr/>
        </p:nvCxnSpPr>
        <p:spPr>
          <a:xfrm flipH="1" flipV="1">
            <a:off x="798731" y="3999211"/>
            <a:ext cx="166597" cy="219859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9023C47E-7144-360F-990B-5DCE25161625}"/>
              </a:ext>
            </a:extLst>
          </p:cNvPr>
          <p:cNvSpPr txBox="1"/>
          <p:nvPr/>
        </p:nvSpPr>
        <p:spPr>
          <a:xfrm>
            <a:off x="841014" y="3940112"/>
            <a:ext cx="15295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Entity Resolution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D9079C26-4E73-BD08-7770-813150F05C37}"/>
              </a:ext>
            </a:extLst>
          </p:cNvPr>
          <p:cNvCxnSpPr>
            <a:cxnSpLocks/>
            <a:stCxn id="67" idx="0"/>
          </p:cNvCxnSpPr>
          <p:nvPr/>
        </p:nvCxnSpPr>
        <p:spPr>
          <a:xfrm flipH="1" flipV="1">
            <a:off x="3275073" y="3571877"/>
            <a:ext cx="316892" cy="294057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CA3B6D5-36D1-1908-0F32-8706705F53E9}"/>
              </a:ext>
            </a:extLst>
          </p:cNvPr>
          <p:cNvCxnSpPr>
            <a:cxnSpLocks/>
            <a:stCxn id="60" idx="7"/>
            <a:endCxn id="66" idx="2"/>
          </p:cNvCxnSpPr>
          <p:nvPr/>
        </p:nvCxnSpPr>
        <p:spPr>
          <a:xfrm flipV="1">
            <a:off x="1007466" y="3480195"/>
            <a:ext cx="1274229" cy="203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1C781ACD-1CAB-95B9-704B-DFF078F5BFE4}"/>
              </a:ext>
            </a:extLst>
          </p:cNvPr>
          <p:cNvSpPr txBox="1"/>
          <p:nvPr/>
        </p:nvSpPr>
        <p:spPr>
          <a:xfrm>
            <a:off x="753681" y="5921887"/>
            <a:ext cx="10386578" cy="323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</a:pPr>
            <a:r>
              <a:rPr lang="en-US" sz="1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Detecting and Summarizing Narratives in the Information Environment: A Case Study of Misinformation and Disinformation Campaigns. E. Saldanha, …, </a:t>
            </a:r>
            <a:r>
              <a:rPr lang="en-US" sz="10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Volkova.</a:t>
            </a:r>
            <a:r>
              <a:rPr lang="en-US" sz="1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Detecting Online Propaganda and Misinformation 2023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9BC8732-A792-07AA-6EFA-D302535185D5}"/>
              </a:ext>
            </a:extLst>
          </p:cNvPr>
          <p:cNvSpPr txBox="1"/>
          <p:nvPr/>
        </p:nvSpPr>
        <p:spPr>
          <a:xfrm>
            <a:off x="1480883" y="3699385"/>
            <a:ext cx="15295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Entity Resolution</a:t>
            </a: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86B73010-D091-7991-D7F0-0439B4D6E396}"/>
              </a:ext>
            </a:extLst>
          </p:cNvPr>
          <p:cNvCxnSpPr>
            <a:cxnSpLocks/>
          </p:cNvCxnSpPr>
          <p:nvPr/>
        </p:nvCxnSpPr>
        <p:spPr>
          <a:xfrm>
            <a:off x="8078565" y="3149720"/>
            <a:ext cx="1554256" cy="6920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9C27F671-3B2F-9E77-99B4-10A8FBD9B78F}"/>
              </a:ext>
            </a:extLst>
          </p:cNvPr>
          <p:cNvSpPr txBox="1"/>
          <p:nvPr/>
        </p:nvSpPr>
        <p:spPr>
          <a:xfrm rot="21173257">
            <a:off x="1337547" y="3339153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defend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13517995-5E8B-5614-B1E4-077358153974}"/>
              </a:ext>
            </a:extLst>
          </p:cNvPr>
          <p:cNvSpPr txBox="1">
            <a:spLocks/>
          </p:cNvSpPr>
          <p:nvPr/>
        </p:nvSpPr>
        <p:spPr>
          <a:xfrm>
            <a:off x="11606520" y="6608466"/>
            <a:ext cx="350350" cy="23944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30EA680-D336-4FF7-8B7A-9848BB0A1C32}" type="slidenum">
              <a:rPr lang="en-US" sz="8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24</a:t>
            </a:fld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384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1558CC-833A-DBDD-FFEB-619D26495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338" y="0"/>
            <a:ext cx="9258772" cy="786383"/>
          </a:xfrm>
        </p:spPr>
        <p:txBody>
          <a:bodyPr>
            <a:normAutofit/>
          </a:bodyPr>
          <a:lstStyle/>
          <a:p>
            <a:r>
              <a:rPr lang="en-US" sz="3100"/>
              <a:t>Technical Approach </a:t>
            </a:r>
            <a:r>
              <a:rPr lang="en-US" sz="1300" i="1"/>
              <a:t>Cross-Platform Engagement and Target Audience Analysis</a:t>
            </a:r>
            <a:endParaRPr lang="en-US" sz="130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4EFD8BA-074A-DF2B-747D-32988BF0DE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6041441"/>
              </p:ext>
            </p:extLst>
          </p:nvPr>
        </p:nvGraphicFramePr>
        <p:xfrm>
          <a:off x="576923" y="1463157"/>
          <a:ext cx="11038153" cy="3931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B4AD754-FB8C-88C8-778C-EF25DA47C359}"/>
              </a:ext>
            </a:extLst>
          </p:cNvPr>
          <p:cNvSpPr txBox="1"/>
          <p:nvPr/>
        </p:nvSpPr>
        <p:spPr>
          <a:xfrm>
            <a:off x="902710" y="6350865"/>
            <a:ext cx="1038657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</a:pPr>
            <a:r>
              <a:rPr lang="en-US" sz="1000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Machine Intelligence to Detect, Characterize, and Defend against Influence Operations in the Information Environment. </a:t>
            </a:r>
            <a:r>
              <a:rPr lang="en-US" sz="1000" b="1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S. Volkova et al. </a:t>
            </a:r>
            <a:r>
              <a:rPr lang="en-US" sz="1000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Journal of Information Warfare 2021.</a:t>
            </a:r>
            <a:endParaRPr lang="en-US" sz="10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6097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A344FE-C344-C916-C5CB-9DB5B0B3C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246" y="1329019"/>
            <a:ext cx="5805876" cy="39745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Target audience analysis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focuses on extending Aptima’s existing AI models to analyze social, cultural, linguistic, psychological and other factors in the IE</a:t>
            </a:r>
          </a:p>
          <a:p>
            <a:pPr marL="457200">
              <a:buFont typeface="Wingdings" panose="05000000000000000000" pitchFamily="2" charset="2"/>
              <a:buChar char="§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Perspectives</a:t>
            </a:r>
            <a:r>
              <a:rPr lang="en-US" sz="1800" baseline="30000">
                <a:latin typeface="Arial" panose="020B0604020202020204" pitchFamily="34" charset="0"/>
                <a:cs typeface="Arial" panose="020B0604020202020204" pitchFamily="34" charset="0"/>
              </a:rPr>
              <a:t>[1,2]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>
              <a:buFont typeface="Wingdings" panose="05000000000000000000" pitchFamily="2" charset="2"/>
              <a:buChar char="§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r>
              <a:rPr lang="en-US" sz="1800" baseline="30000">
                <a:latin typeface="Arial" panose="020B0604020202020204" pitchFamily="34" charset="0"/>
                <a:cs typeface="Arial" panose="020B0604020202020204" pitchFamily="34" charset="0"/>
              </a:rPr>
              <a:t>[3]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>
              <a:buFont typeface="Wingdings" panose="05000000000000000000" pitchFamily="2" charset="2"/>
              <a:buChar char="§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Attitudes</a:t>
            </a:r>
            <a:r>
              <a:rPr lang="en-US" sz="1800" baseline="30000">
                <a:latin typeface="Arial" panose="020B0604020202020204" pitchFamily="34" charset="0"/>
                <a:cs typeface="Arial" panose="020B0604020202020204" pitchFamily="34" charset="0"/>
              </a:rPr>
              <a:t>[4-6]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>
              <a:buFont typeface="Wingdings" panose="05000000000000000000" pitchFamily="2" charset="2"/>
              <a:buChar char="§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Moral framing</a:t>
            </a:r>
            <a:r>
              <a:rPr lang="en-US" sz="1800" baseline="30000">
                <a:latin typeface="Arial" panose="020B0604020202020204" pitchFamily="34" charset="0"/>
                <a:cs typeface="Arial" panose="020B0604020202020204" pitchFamily="34" charset="0"/>
              </a:rPr>
              <a:t>[4-6]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>
              <a:buFont typeface="Wingdings" panose="05000000000000000000" pitchFamily="2" charset="2"/>
              <a:buChar char="§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Emotions</a:t>
            </a:r>
            <a:r>
              <a:rPr lang="en-US" sz="1800" baseline="30000">
                <a:latin typeface="Arial" panose="020B0604020202020204" pitchFamily="34" charset="0"/>
                <a:cs typeface="Arial" panose="020B0604020202020204" pitchFamily="34" charset="0"/>
              </a:rPr>
              <a:t>[7]</a:t>
            </a:r>
          </a:p>
          <a:p>
            <a:pPr marL="457200">
              <a:buFont typeface="Wingdings" panose="05000000000000000000" pitchFamily="2" charset="2"/>
              <a:buChar char="§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Psycho-demographics</a:t>
            </a:r>
            <a:r>
              <a:rPr lang="en-US" sz="1800" baseline="30000">
                <a:latin typeface="Arial" panose="020B0604020202020204" pitchFamily="34" charset="0"/>
                <a:cs typeface="Arial" panose="020B0604020202020204" pitchFamily="34" charset="0"/>
              </a:rPr>
              <a:t>[8]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Gender, age, education, native language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EB8503-2744-38E6-3078-DE3E18F03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/>
              <a:t>Technical Approach </a:t>
            </a:r>
            <a:r>
              <a:rPr lang="en-US" sz="1300" i="1"/>
              <a:t>Target Audience and Causal Engagement Analysis</a:t>
            </a:r>
          </a:p>
        </p:txBody>
      </p:sp>
      <p:sp>
        <p:nvSpPr>
          <p:cNvPr id="4" name="Google Shape;285;p9">
            <a:extLst>
              <a:ext uri="{FF2B5EF4-FFF2-40B4-BE49-F238E27FC236}">
                <a16:creationId xmlns:a16="http://schemas.microsoft.com/office/drawing/2014/main" id="{DEBA4A7E-82C0-F7CD-1FB6-05CF9D43DCB4}"/>
              </a:ext>
            </a:extLst>
          </p:cNvPr>
          <p:cNvSpPr/>
          <p:nvPr/>
        </p:nvSpPr>
        <p:spPr>
          <a:xfrm>
            <a:off x="339249" y="5447880"/>
            <a:ext cx="8909526" cy="1277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88" tIns="38083" rIns="76188" bIns="38083" anchor="t" anchorCtr="0">
            <a:spAutoFit/>
          </a:bodyPr>
          <a:lstStyle/>
          <a:p>
            <a:pPr marL="0" lvl="1"/>
            <a:r>
              <a:rPr lang="en-US" sz="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 Multilingual Connotation Frames: A Case Study on Social Media for Targeted Sentiment Analysis and Forecast. H. </a:t>
            </a:r>
            <a:r>
              <a:rPr lang="en-US" sz="60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Rashkin</a:t>
            </a:r>
            <a:r>
              <a:rPr lang="en-US" sz="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E. Bell, Y. Choi, and </a:t>
            </a:r>
            <a:r>
              <a:rPr lang="en-US" sz="600" b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Volkova</a:t>
            </a:r>
            <a:r>
              <a:rPr lang="en-US" sz="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ACL’17. </a:t>
            </a:r>
          </a:p>
          <a:p>
            <a:pPr marL="0" lvl="1"/>
            <a:r>
              <a:rPr lang="en-US" sz="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 An Enriched Sentiment Analysis Dataset for Social Media in Russian. A. Rogers, A. Romanov, A. </a:t>
            </a:r>
            <a:r>
              <a:rPr lang="en-US" sz="60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Rumshisky</a:t>
            </a:r>
            <a:r>
              <a:rPr lang="en-US" sz="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" b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Volkova</a:t>
            </a:r>
            <a:r>
              <a:rPr lang="en-US" sz="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en-US" sz="60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Gronas</a:t>
            </a:r>
            <a:r>
              <a:rPr lang="en-US" sz="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A. </a:t>
            </a:r>
            <a:r>
              <a:rPr lang="en-US" sz="60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Gribov</a:t>
            </a:r>
            <a:r>
              <a:rPr lang="en-US" sz="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COLING’18. </a:t>
            </a:r>
            <a:endParaRPr lang="en-US" sz="60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lvl="1"/>
            <a:r>
              <a:rPr lang="en-US" sz="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[3] Identifying and Understanding User Reactions to Deceptive and Trusted Social News Sources. M. Glenski, T. Weninger, and </a:t>
            </a:r>
            <a:r>
              <a:rPr lang="en-US" sz="600" b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Volkova</a:t>
            </a:r>
            <a:r>
              <a:rPr lang="en-US" sz="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ACL’18. </a:t>
            </a:r>
          </a:p>
          <a:p>
            <a:pPr marL="0" lvl="1"/>
            <a:r>
              <a:rPr lang="en-US" sz="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[4] Separating Facts from Fiction: Linguistic Models to Classify Suspicious and Trusted News Posts on Twitter. S. Volkova, K. Shaffer, J. Jang, N. </a:t>
            </a:r>
            <a:r>
              <a:rPr lang="en-US" sz="60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Hodas</a:t>
            </a:r>
            <a:r>
              <a:rPr lang="en-US" sz="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ACL 2017. </a:t>
            </a:r>
          </a:p>
          <a:p>
            <a:pPr marL="0" lvl="1"/>
            <a:r>
              <a:rPr lang="en-US" sz="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[5] Truth of Varying Shades: On Political Fact-Checking and Fake News. H. </a:t>
            </a:r>
            <a:r>
              <a:rPr lang="en-US" sz="60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Rashkin</a:t>
            </a:r>
            <a:r>
              <a:rPr lang="en-US" sz="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E. Choi, J. Jang, Y. Choi, and S. Volkova. EMNLP 2017. </a:t>
            </a:r>
          </a:p>
          <a:p>
            <a:pPr marL="0" lvl="1"/>
            <a:r>
              <a:rPr lang="en-US" sz="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[6] Misleading or Falsification? Inferring Deceptive Strategies and Types in Online News and Social Media. S. Volkova and J. Jang. WWW Track on Journalism, Misinformation and Fact Checking 2018. </a:t>
            </a:r>
          </a:p>
          <a:p>
            <a:pPr marL="0" lvl="1"/>
            <a:r>
              <a:rPr lang="en-US" sz="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[7] Inferring Perceived Demographics from User Emotional Tone and User-Environment Emotional Contrast. S. Volkova and Y. Bachrach. ACL’16. </a:t>
            </a:r>
          </a:p>
          <a:p>
            <a:pPr marL="0" lvl="1"/>
            <a:r>
              <a:rPr lang="en-US" sz="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[8] Dr. Volkova’s Dissertation: Predicting Demographics and Affect in Social Networks. Johns Hopkins University. 2015 </a:t>
            </a:r>
          </a:p>
          <a:p>
            <a:r>
              <a:rPr lang="en-US" sz="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[9] Saldanha, … </a:t>
            </a:r>
            <a:r>
              <a:rPr lang="en-US" sz="600" b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Volkova</a:t>
            </a:r>
            <a:r>
              <a:rPr lang="en-US" sz="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2020. </a:t>
            </a:r>
            <a:r>
              <a:rPr lang="en-US" sz="60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Evaluation of Algorithm Selection and Ensemble Methods for Causal Discovery</a:t>
            </a:r>
            <a:r>
              <a:rPr lang="en-US" sz="6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Causal Discovery &amp; Causality-Inspired Machine Learning Workshop at Neural Information Processing Systems, December 2020. </a:t>
            </a:r>
          </a:p>
          <a:p>
            <a:r>
              <a:rPr lang="en-US" sz="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[10] </a:t>
            </a:r>
            <a:r>
              <a:rPr lang="en-US" sz="60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Glenski</a:t>
            </a:r>
            <a:r>
              <a:rPr lang="en-US" sz="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M.F., </a:t>
            </a:r>
            <a:r>
              <a:rPr lang="en-US" sz="600" b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Volkova</a:t>
            </a:r>
            <a:r>
              <a:rPr lang="en-US" sz="6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60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Identifying Causal Influences on Publication Trends and Behavior: A Case Study of the Computational Linguistics Community.</a:t>
            </a:r>
            <a:r>
              <a:rPr lang="en-US" sz="600">
                <a:latin typeface="Arial" panose="020B0604020202020204" pitchFamily="34" charset="0"/>
                <a:cs typeface="Arial" panose="020B0604020202020204" pitchFamily="34" charset="0"/>
              </a:rPr>
              <a:t> In EMNLP Workshop on Causal Inference &amp; NLP. 2020. </a:t>
            </a:r>
          </a:p>
          <a:p>
            <a:r>
              <a:rPr lang="en-US" sz="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[11] </a:t>
            </a:r>
            <a:r>
              <a:rPr lang="en-US" sz="600" b="0" i="0" u="none" strike="noStrike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5"/>
              </a:rPr>
              <a:t>Data-Driven Estimation of Heterogeneous Treatment Effects</a:t>
            </a:r>
            <a:r>
              <a:rPr lang="en-US" sz="600" b="0" i="0" u="none" strike="noStrike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sz="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Tran, K Burghardt, K </a:t>
            </a:r>
            <a:r>
              <a:rPr lang="en-US" sz="60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Lerman</a:t>
            </a:r>
            <a:r>
              <a:rPr lang="en-US" sz="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 </a:t>
            </a:r>
            <a:r>
              <a:rPr lang="en-US" sz="60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Zheleva</a:t>
            </a:r>
            <a:r>
              <a:rPr lang="en-US" sz="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2023.</a:t>
            </a:r>
          </a:p>
          <a:p>
            <a:r>
              <a:rPr lang="en-US" sz="600">
                <a:latin typeface="Arial" panose="020B0604020202020204" pitchFamily="34" charset="0"/>
                <a:cs typeface="Arial" panose="020B0604020202020204" pitchFamily="34" charset="0"/>
              </a:rPr>
              <a:t>[12] </a:t>
            </a:r>
            <a:r>
              <a:rPr lang="en-US" sz="600" b="0" i="0" u="none" strike="noStrike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6"/>
              </a:rPr>
              <a:t>Leveraging change point detection to discover natural experiments in data</a:t>
            </a:r>
            <a:r>
              <a:rPr lang="en-US" sz="600" u="none" strike="noStrike">
                <a:solidFill>
                  <a:srgbClr val="777777"/>
                </a:solidFill>
                <a:latin typeface="Arial" panose="020B0604020202020204" pitchFamily="34" charset="0"/>
              </a:rPr>
              <a:t>. </a:t>
            </a:r>
            <a:r>
              <a:rPr lang="en-US" sz="600" b="0" i="0" err="1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Y.</a:t>
            </a:r>
            <a:r>
              <a:rPr lang="en-US" sz="60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KA Burghardt, K </a:t>
            </a:r>
            <a:r>
              <a:rPr lang="en-US" sz="60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Lerman</a:t>
            </a:r>
            <a:r>
              <a:rPr lang="en-US" sz="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EPJ Data Science 11 (1), 49</a:t>
            </a:r>
          </a:p>
          <a:p>
            <a:pPr marL="0" lvl="1"/>
            <a:endParaRPr lang="en-US" sz="60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B6CA3E8-03B9-E867-78F0-62021C5C6440}"/>
              </a:ext>
            </a:extLst>
          </p:cNvPr>
          <p:cNvSpPr txBox="1">
            <a:spLocks/>
          </p:cNvSpPr>
          <p:nvPr/>
        </p:nvSpPr>
        <p:spPr>
          <a:xfrm>
            <a:off x="6377627" y="1329584"/>
            <a:ext cx="5162752" cy="160009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Causal engagement analysis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focuses on structural causal models of how relevant features of the world interact with each other, i.e., the mechanisms by which data (observations) are generated.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The causal effect of X on Y is calculated by:</a:t>
            </a:r>
          </a:p>
          <a:p>
            <a:pPr marL="0" indent="0">
              <a:buFont typeface="Arial" panose="020B0604020202020204" pitchFamily="34" charset="0"/>
              <a:buNone/>
            </a:pPr>
            <a:b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EFD5EC-01CE-46DA-B2E4-40B86ECD05E9}"/>
              </a:ext>
            </a:extLst>
          </p:cNvPr>
          <p:cNvSpPr txBox="1"/>
          <p:nvPr/>
        </p:nvSpPr>
        <p:spPr>
          <a:xfrm>
            <a:off x="6670793" y="5843579"/>
            <a:ext cx="5162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600" b="1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E677F0-1AC3-A4DB-7A1A-109B18ACCB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7627" y="3170056"/>
            <a:ext cx="3874020" cy="803151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55C351A-87B2-CCA1-A1EB-6E409E167155}"/>
              </a:ext>
            </a:extLst>
          </p:cNvPr>
          <p:cNvSpPr txBox="1">
            <a:spLocks/>
          </p:cNvSpPr>
          <p:nvPr/>
        </p:nvSpPr>
        <p:spPr>
          <a:xfrm>
            <a:off x="6377627" y="3942025"/>
            <a:ext cx="5557198" cy="2186465"/>
          </a:xfrm>
          <a:prstGeom prst="rect">
            <a:avLst/>
          </a:prstGeom>
        </p:spPr>
        <p:txBody>
          <a:bodyPr/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>
                <a:solidFill>
                  <a:srgbClr val="032F46"/>
                </a:solidFill>
              </a:rPr>
              <a:t>Algorithms used include:</a:t>
            </a:r>
          </a:p>
          <a:p>
            <a:pPr marL="571500" indent="-2730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>
                <a:solidFill>
                  <a:srgbClr val="032F46"/>
                </a:solidFill>
              </a:rPr>
              <a:t>Constraint-based</a:t>
            </a:r>
          </a:p>
          <a:p>
            <a:pPr marL="571500" indent="-2730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>
                <a:solidFill>
                  <a:srgbClr val="032F46"/>
                </a:solidFill>
              </a:rPr>
              <a:t>Score-based</a:t>
            </a:r>
          </a:p>
          <a:p>
            <a:pPr marL="571500" indent="-2730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>
                <a:solidFill>
                  <a:srgbClr val="032F46"/>
                </a:solidFill>
              </a:rPr>
              <a:t>Aptima’s Causal Ensemble Model </a:t>
            </a:r>
            <a:br>
              <a:rPr lang="en-US" sz="1800">
                <a:solidFill>
                  <a:srgbClr val="032F46"/>
                </a:solidFill>
              </a:rPr>
            </a:br>
            <a:r>
              <a:rPr lang="en-US" sz="1800">
                <a:solidFill>
                  <a:srgbClr val="032F46"/>
                </a:solidFill>
              </a:rPr>
              <a:t>(as published in NeurIPS Workshop on </a:t>
            </a:r>
            <a:br>
              <a:rPr lang="en-US" sz="1800">
                <a:solidFill>
                  <a:srgbClr val="032F46"/>
                </a:solidFill>
              </a:rPr>
            </a:br>
            <a:r>
              <a:rPr lang="en-US" sz="1800">
                <a:solidFill>
                  <a:srgbClr val="032F46"/>
                </a:solidFill>
              </a:rPr>
              <a:t>Causal Discovery &amp; Causality-inspired ML)</a:t>
            </a:r>
            <a:r>
              <a:rPr lang="en-US" sz="1800" baseline="30000">
                <a:solidFill>
                  <a:srgbClr val="032F46"/>
                </a:solidFill>
              </a:rPr>
              <a:t>[9-11]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1308AEA-D217-39CA-A103-9F750B2111D3}"/>
              </a:ext>
            </a:extLst>
          </p:cNvPr>
          <p:cNvSpPr txBox="1">
            <a:spLocks/>
          </p:cNvSpPr>
          <p:nvPr/>
        </p:nvSpPr>
        <p:spPr>
          <a:xfrm>
            <a:off x="11606520" y="6608466"/>
            <a:ext cx="350350" cy="23944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30EA680-D336-4FF7-8B7A-9848BB0A1C32}" type="slidenum">
              <a:rPr lang="en-US" sz="8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26</a:t>
            </a:fld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940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53AAD7-46A5-D701-2DCA-02652BD4A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338" y="0"/>
            <a:ext cx="8398963" cy="786383"/>
          </a:xfrm>
        </p:spPr>
        <p:txBody>
          <a:bodyPr>
            <a:normAutofit fontScale="90000"/>
          </a:bodyPr>
          <a:lstStyle/>
          <a:p>
            <a:r>
              <a:rPr lang="en-US" dirty="0"/>
              <a:t>Russia-Ukraine War Cross-Platform Analysis: Narrative Detection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908E860-33FB-B0AF-A54D-A7D7F00156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6942" y="1383459"/>
            <a:ext cx="5173980" cy="2859405"/>
          </a:xfrm>
          <a:prstGeom prst="rect">
            <a:avLst/>
          </a:prstGeom>
        </p:spPr>
      </p:pic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D581C2C4-0C27-5105-6609-3A22707073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684" y="4290695"/>
            <a:ext cx="5213985" cy="25673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598189-7A18-AA27-D01C-CA7D365A5C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5669" y="1527642"/>
            <a:ext cx="5529000" cy="27391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22FD7F-6D8B-4356-A67B-E7B74574556E}"/>
              </a:ext>
            </a:extLst>
          </p:cNvPr>
          <p:cNvSpPr txBox="1"/>
          <p:nvPr/>
        </p:nvSpPr>
        <p:spPr>
          <a:xfrm>
            <a:off x="6958013" y="1144022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Cross-Platform Narratives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8EE10A-A0A8-2BEA-F059-B64EB66B65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5669" y="4701245"/>
            <a:ext cx="5510641" cy="16138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CE64334-1D94-60E3-9420-BF7398B72D8B}"/>
              </a:ext>
            </a:extLst>
          </p:cNvPr>
          <p:cNvSpPr txBox="1"/>
          <p:nvPr/>
        </p:nvSpPr>
        <p:spPr>
          <a:xfrm>
            <a:off x="1752601" y="1211669"/>
            <a:ext cx="2116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Twitter Narratives</a:t>
            </a:r>
          </a:p>
        </p:txBody>
      </p:sp>
    </p:spTree>
    <p:extLst>
      <p:ext uri="{BB962C8B-B14F-4D97-AF65-F5344CB8AC3E}">
        <p14:creationId xmlns:p14="http://schemas.microsoft.com/office/powerpoint/2010/main" val="2526453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730FEB-B1B8-FDDE-930A-AB5594E43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Russia-Ukraine War Cross-Platform Analysis: </a:t>
            </a:r>
            <a:br>
              <a:rPr lang="en-US" dirty="0"/>
            </a:br>
            <a:r>
              <a:rPr lang="en-US" dirty="0"/>
              <a:t>Contrastive Narrative Evolution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A2CC6C-5B9D-1EB4-8A12-A9CAF8FD2C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1" y="1471356"/>
            <a:ext cx="4561001" cy="43150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561EFF-12DC-A751-F8C6-5C4A2704D1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9535" y="1442781"/>
            <a:ext cx="5705684" cy="431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55B207-AA42-FE6F-DD23-5F6DA57D14C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379" y="5153078"/>
            <a:ext cx="2459267" cy="14079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0E7D70-D960-1506-8425-13296E91DBA8}"/>
              </a:ext>
            </a:extLst>
          </p:cNvPr>
          <p:cNvSpPr txBox="1"/>
          <p:nvPr/>
        </p:nvSpPr>
        <p:spPr>
          <a:xfrm>
            <a:off x="328613" y="128669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Investigation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879154-1ACE-A055-A3CA-74F54FC84C2E}"/>
              </a:ext>
            </a:extLst>
          </p:cNvPr>
          <p:cNvSpPr txBox="1"/>
          <p:nvPr/>
        </p:nvSpPr>
        <p:spPr>
          <a:xfrm>
            <a:off x="5653088" y="1300721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Antiwar</a:t>
            </a:r>
          </a:p>
        </p:txBody>
      </p:sp>
    </p:spTree>
    <p:extLst>
      <p:ext uri="{BB962C8B-B14F-4D97-AF65-F5344CB8AC3E}">
        <p14:creationId xmlns:p14="http://schemas.microsoft.com/office/powerpoint/2010/main" val="36768345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E41426-6551-4680-BF89-F647B1AF2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Russia-Ukraine War Twitter and VK Analysis: </a:t>
            </a:r>
            <a:br>
              <a:rPr lang="en-US" dirty="0"/>
            </a:br>
            <a:r>
              <a:rPr lang="en-US" dirty="0"/>
              <a:t>Cross-Platform Cognitive Domain Analytics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ED2AE56C-63EC-F660-D956-BA17D17505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" y="1710955"/>
            <a:ext cx="5943600" cy="17341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8D33B0-A693-7949-075E-8CA6CF1F3752}"/>
              </a:ext>
            </a:extLst>
          </p:cNvPr>
          <p:cNvSpPr txBox="1"/>
          <p:nvPr/>
        </p:nvSpPr>
        <p:spPr>
          <a:xfrm>
            <a:off x="735929" y="1341623"/>
            <a:ext cx="344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Target Audience Moral Values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22F4CA-4D27-936A-5497-7261C8456BFE}"/>
              </a:ext>
            </a:extLst>
          </p:cNvPr>
          <p:cNvSpPr txBox="1"/>
          <p:nvPr/>
        </p:nvSpPr>
        <p:spPr>
          <a:xfrm>
            <a:off x="735929" y="3597526"/>
            <a:ext cx="345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Target Audience Perspectives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C23336-8DBF-23E5-4190-8B5F0C8EC471}"/>
              </a:ext>
            </a:extLst>
          </p:cNvPr>
          <p:cNvSpPr txBox="1"/>
          <p:nvPr/>
        </p:nvSpPr>
        <p:spPr>
          <a:xfrm>
            <a:off x="6290972" y="871267"/>
            <a:ext cx="4476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Target Audience Toxicity &amp; Subjectivity</a:t>
            </a:r>
          </a:p>
        </p:txBody>
      </p:sp>
      <p:pic>
        <p:nvPicPr>
          <p:cNvPr id="2" name="Picture 1" descr="Graphical user interface, timeline, bar chart&#10;&#10;Description automatically generated">
            <a:extLst>
              <a:ext uri="{FF2B5EF4-FFF2-40B4-BE49-F238E27FC236}">
                <a16:creationId xmlns:a16="http://schemas.microsoft.com/office/drawing/2014/main" id="{121A5A3F-8E50-1E30-F97A-3A0B3181B0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2" b="3261"/>
          <a:stretch/>
        </p:blipFill>
        <p:spPr bwMode="auto">
          <a:xfrm>
            <a:off x="202538" y="3966858"/>
            <a:ext cx="5638605" cy="26282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C82903-4CEC-E866-C8C4-CB1D13779C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470" b="10448"/>
          <a:stretch/>
        </p:blipFill>
        <p:spPr>
          <a:xfrm>
            <a:off x="6045862" y="1240599"/>
            <a:ext cx="6121076" cy="420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43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">
            <a:extLst>
              <a:ext uri="{FF2B5EF4-FFF2-40B4-BE49-F238E27FC236}">
                <a16:creationId xmlns:a16="http://schemas.microsoft.com/office/drawing/2014/main" id="{C118A4F7-327D-163B-6AB9-433202E49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338" y="0"/>
            <a:ext cx="8166099" cy="786383"/>
          </a:xfrm>
        </p:spPr>
        <p:txBody>
          <a:bodyPr/>
          <a:lstStyle/>
          <a:p>
            <a:r>
              <a:rPr lang="en-US" dirty="0"/>
              <a:t>We live in exciting times…</a:t>
            </a:r>
          </a:p>
        </p:txBody>
      </p:sp>
      <p:pic>
        <p:nvPicPr>
          <p:cNvPr id="2" name="Picture 6" descr="The Memo - Special Edition - GPT-4 release - 14/Mar/2023">
            <a:extLst>
              <a:ext uri="{FF2B5EF4-FFF2-40B4-BE49-F238E27FC236}">
                <a16:creationId xmlns:a16="http://schemas.microsoft.com/office/drawing/2014/main" id="{48F01738-5708-DCBA-44B9-0BAE9606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493" y="1510888"/>
            <a:ext cx="6083123" cy="342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7F9068-C0ED-574D-0AA6-CC0D5FEEA5F3}"/>
              </a:ext>
            </a:extLst>
          </p:cNvPr>
          <p:cNvSpPr txBox="1"/>
          <p:nvPr/>
        </p:nvSpPr>
        <p:spPr>
          <a:xfrm>
            <a:off x="2285650" y="1186094"/>
            <a:ext cx="2790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Open-AI GPT (2018 – 2023)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CBFDDE-A84A-F4B9-294B-7E5AE7793B5E}"/>
              </a:ext>
            </a:extLst>
          </p:cNvPr>
          <p:cNvSpPr txBox="1"/>
          <p:nvPr/>
        </p:nvSpPr>
        <p:spPr>
          <a:xfrm>
            <a:off x="414493" y="4956994"/>
            <a:ext cx="666253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https://lifearchitect.substack.com/p/the-memo-special-edition-gpt-4-release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4" descr="What is GPT-4 (and When?). GPT-4 is a natural language processing… | by Dr.  Mandar Karhade, MD. PhD. | Towards AI">
            <a:extLst>
              <a:ext uri="{FF2B5EF4-FFF2-40B4-BE49-F238E27FC236}">
                <a16:creationId xmlns:a16="http://schemas.microsoft.com/office/drawing/2014/main" id="{BB1D054B-11C2-042C-BCB1-E72874E23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493" y="5229570"/>
            <a:ext cx="2653203" cy="135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23512A-27BB-43E5-2D18-E9CD82DBA265}"/>
              </a:ext>
            </a:extLst>
          </p:cNvPr>
          <p:cNvSpPr txBox="1"/>
          <p:nvPr/>
        </p:nvSpPr>
        <p:spPr>
          <a:xfrm>
            <a:off x="6672859" y="6437955"/>
            <a:ext cx="32351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https://medium.com/@exceed73/claude-vs-chatgpt-a2b87f9e089b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39D9A5-6E38-1572-5C0A-E933D9E1B671}"/>
              </a:ext>
            </a:extLst>
          </p:cNvPr>
          <p:cNvSpPr txBox="1"/>
          <p:nvPr/>
        </p:nvSpPr>
        <p:spPr>
          <a:xfrm>
            <a:off x="9232651" y="3969122"/>
            <a:ext cx="23740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Gigantic! Trained on 1 – 2 trillion tokes = human reading 8 hours a day for 22 thousand years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C1437E-ACE0-6A4F-90B7-07CAC2EAA1DA}"/>
              </a:ext>
            </a:extLst>
          </p:cNvPr>
          <p:cNvSpPr txBox="1"/>
          <p:nvPr/>
        </p:nvSpPr>
        <p:spPr>
          <a:xfrm>
            <a:off x="3379606" y="6273225"/>
            <a:ext cx="1646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7"/>
              </a:rPr>
              <a:t>https://www.ted.com/talks/yejin_choi_why_ai_is_incredibly_smart_and_shockingly_stupid/c?language=en</a:t>
            </a:r>
            <a:r>
              <a:rPr lang="en-US" sz="800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AF59A2-A6DC-5846-B5D8-708869FA768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147" y="5203539"/>
            <a:ext cx="1646626" cy="10291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F2E309-7DC7-48D3-0A21-79D1B6D396A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5773" y="5192789"/>
            <a:ext cx="1518884" cy="10115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9F8472-2EC2-F09A-0018-7F2B03487FE3}"/>
              </a:ext>
            </a:extLst>
          </p:cNvPr>
          <p:cNvSpPr txBox="1"/>
          <p:nvPr/>
        </p:nvSpPr>
        <p:spPr>
          <a:xfrm>
            <a:off x="5011901" y="6273225"/>
            <a:ext cx="16466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hlinkClick r:id="rId10"/>
              </a:rPr>
              <a:t>https://www.youtube.com/watch?v=DeSXnESGxr4</a:t>
            </a:r>
            <a:r>
              <a:rPr lang="en-US" sz="800" dirty="0"/>
              <a:t> </a:t>
            </a:r>
          </a:p>
        </p:txBody>
      </p:sp>
      <p:pic>
        <p:nvPicPr>
          <p:cNvPr id="6146" name="Picture 2" descr="Claude vs ChatGPT. No contest.. No contest. | by José Ignacio Gavara |  Medium">
            <a:extLst>
              <a:ext uri="{FF2B5EF4-FFF2-40B4-BE49-F238E27FC236}">
                <a16:creationId xmlns:a16="http://schemas.microsoft.com/office/drawing/2014/main" id="{C2B6E3BC-6C37-8709-C0C6-E1A8BF499D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29968" y="3982997"/>
            <a:ext cx="2354408" cy="244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FBB58A-FC7F-FDCB-9BCD-AE133E479313}"/>
              </a:ext>
            </a:extLst>
          </p:cNvPr>
          <p:cNvSpPr/>
          <p:nvPr/>
        </p:nvSpPr>
        <p:spPr>
          <a:xfrm>
            <a:off x="7385450" y="6065054"/>
            <a:ext cx="2243443" cy="338554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BC3B4F4-69BF-C67C-8213-FFA4AF42C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4594" y="1566663"/>
            <a:ext cx="4513729" cy="184542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Large amounts of data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Extreme scale compute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Transformers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In-context learning</a:t>
            </a:r>
          </a:p>
        </p:txBody>
      </p:sp>
    </p:spTree>
    <p:extLst>
      <p:ext uri="{BB962C8B-B14F-4D97-AF65-F5344CB8AC3E}">
        <p14:creationId xmlns:p14="http://schemas.microsoft.com/office/powerpoint/2010/main" val="2179143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2629E5-3DBC-C2C3-6256-8E5F345BD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Russia-Ukraine War Cross-Platform Analysis: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Information and Cognitive Domain Analytics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A5C07A-BDE4-92E4-B2B4-394064813F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66" b="-2015"/>
          <a:stretch/>
        </p:blipFill>
        <p:spPr bwMode="auto">
          <a:xfrm>
            <a:off x="3334369" y="1442889"/>
            <a:ext cx="5506891" cy="27465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Chart, waterfall chart&#10;&#10;Description automatically generated">
            <a:extLst>
              <a:ext uri="{FF2B5EF4-FFF2-40B4-BE49-F238E27FC236}">
                <a16:creationId xmlns:a16="http://schemas.microsoft.com/office/drawing/2014/main" id="{7EA0EF97-32A1-55AD-EF67-79680B9D4B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39" y="4665811"/>
            <a:ext cx="5799698" cy="19265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ECC8F6-BC41-DBBA-1D19-3302B56BF8E1}"/>
              </a:ext>
            </a:extLst>
          </p:cNvPr>
          <p:cNvSpPr txBox="1"/>
          <p:nvPr/>
        </p:nvSpPr>
        <p:spPr>
          <a:xfrm>
            <a:off x="333994" y="4299468"/>
            <a:ext cx="2202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Cross Platform TAE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0E947B-5193-DC49-0AEF-48811DD4467F}"/>
              </a:ext>
            </a:extLst>
          </p:cNvPr>
          <p:cNvSpPr txBox="1"/>
          <p:nvPr/>
        </p:nvSpPr>
        <p:spPr>
          <a:xfrm>
            <a:off x="3334369" y="1058126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Causal Structure Learning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DE44F5-0279-7635-5149-9884FF1AEBD0}"/>
              </a:ext>
            </a:extLst>
          </p:cNvPr>
          <p:cNvSpPr txBox="1"/>
          <p:nvPr/>
        </p:nvSpPr>
        <p:spPr>
          <a:xfrm>
            <a:off x="5895594" y="4830539"/>
            <a:ext cx="62964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indent="-231775">
              <a:lnSpc>
                <a:spcPct val="100000"/>
              </a:lnSpc>
              <a:spcBef>
                <a:spcPts val="0"/>
              </a:spcBef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Volkova, 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., et al. (2023). Explaining and predicting human behavior and social dynamics in simulated virtual worlds: reproducibility, generalizability, and robustness of causal discovery methods. Computational and Mathematical Organization Theory, 29(1).</a:t>
            </a:r>
          </a:p>
          <a:p>
            <a:pPr marL="231775" indent="-231775">
              <a:lnSpc>
                <a:spcPct val="100000"/>
              </a:lnSpc>
              <a:spcBef>
                <a:spcPts val="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Saldanha, … 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S. Volkova. (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2020). Evaluation of Algorithm Selection and Ensemble Methods for Causal Discovery. In Causal Discovery &amp; Causality-Inspired Machine Learning Workshop at Neural Information Processing Systems. </a:t>
            </a:r>
          </a:p>
          <a:p>
            <a:pPr marL="231775" indent="-231775">
              <a:lnSpc>
                <a:spcPct val="100000"/>
              </a:lnSpc>
              <a:spcBef>
                <a:spcPts val="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Glenski, M., &amp; 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Volkova, S.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(2021). Identifying Causal Influences on Publication Trends and Behavior: A Case Study of the Computational Linguistics Community. In Proceedings of the First Workshop on Causal Inference and NLP (pp. 83-94).</a:t>
            </a:r>
          </a:p>
          <a:p>
            <a:pPr marL="231775" indent="-231775">
              <a:lnSpc>
                <a:spcPct val="100000"/>
              </a:lnSpc>
              <a:spcBef>
                <a:spcPts val="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Guo, G., Glenski, M.F., Shaw, Z.H., Saldanha, E.G.,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Endert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A., 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Volkova, S.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&amp; Arendt, D.L. (2021). VAINE: Visualization and AI for natural experiments. IEEE VIS 2021.</a:t>
            </a:r>
          </a:p>
          <a:p>
            <a:pPr marL="231775" indent="-231775">
              <a:lnSpc>
                <a:spcPct val="100000"/>
              </a:lnSpc>
              <a:spcBef>
                <a:spcPts val="0"/>
              </a:spcBef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Cottam, J.A., Glenski, M.F., Shaw, Z.H.,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Rabello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R.S., Golding, A.J., 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Volkova, S.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&amp; Arendt, D.L. (2021). Graph comparison for causal discovery. Visualization in Data Science 2021.</a:t>
            </a:r>
          </a:p>
        </p:txBody>
      </p:sp>
    </p:spTree>
    <p:extLst>
      <p:ext uri="{BB962C8B-B14F-4D97-AF65-F5344CB8AC3E}">
        <p14:creationId xmlns:p14="http://schemas.microsoft.com/office/powerpoint/2010/main" val="39605317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A566E9-E46C-D9A4-BE9B-2E0C115F8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338" y="0"/>
            <a:ext cx="8808396" cy="786383"/>
          </a:xfrm>
        </p:spPr>
        <p:txBody>
          <a:bodyPr>
            <a:normAutofit/>
          </a:bodyPr>
          <a:lstStyle/>
          <a:p>
            <a:r>
              <a:rPr lang="en-US" sz="2800" b="1" dirty="0">
                <a:ea typeface="Tahoma" panose="020B0604030504040204" pitchFamily="34" charset="0"/>
              </a:rPr>
              <a:t>B</a:t>
            </a:r>
            <a:r>
              <a:rPr lang="en-US" sz="2800" dirty="0">
                <a:ea typeface="Tahoma" panose="020B0604030504040204" pitchFamily="34" charset="0"/>
              </a:rPr>
              <a:t>uilding </a:t>
            </a:r>
            <a:r>
              <a:rPr lang="en-US" sz="2800" b="1" dirty="0">
                <a:ea typeface="Tahoma" panose="020B0604030504040204" pitchFamily="34" charset="0"/>
              </a:rPr>
              <a:t>R</a:t>
            </a:r>
            <a:r>
              <a:rPr lang="en-US" sz="2800" dirty="0">
                <a:ea typeface="Tahoma" panose="020B0604030504040204" pitchFamily="34" charset="0"/>
              </a:rPr>
              <a:t>esilient </a:t>
            </a:r>
            <a:r>
              <a:rPr lang="en-US" sz="2800" b="1" dirty="0">
                <a:ea typeface="Tahoma" panose="020B0604030504040204" pitchFamily="34" charset="0"/>
              </a:rPr>
              <a:t>I</a:t>
            </a:r>
            <a:r>
              <a:rPr lang="en-US" sz="2800" dirty="0">
                <a:ea typeface="Tahoma" panose="020B0604030504040204" pitchFamily="34" charset="0"/>
              </a:rPr>
              <a:t>nformation </a:t>
            </a:r>
            <a:r>
              <a:rPr lang="en-US" sz="2800" b="1" dirty="0">
                <a:ea typeface="Tahoma" panose="020B0604030504040204" pitchFamily="34" charset="0"/>
              </a:rPr>
              <a:t>E</a:t>
            </a:r>
            <a:r>
              <a:rPr lang="en-US" sz="2800" dirty="0">
                <a:ea typeface="Tahoma" panose="020B0604030504040204" pitchFamily="34" charset="0"/>
              </a:rPr>
              <a:t>cosystem</a:t>
            </a:r>
            <a:endParaRPr lang="en-US" dirty="0">
              <a:ea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2D95317-503D-47E9-0A4B-8F9CCCD9D2C2}"/>
              </a:ext>
            </a:extLst>
          </p:cNvPr>
          <p:cNvGrpSpPr/>
          <p:nvPr/>
        </p:nvGrpSpPr>
        <p:grpSpPr>
          <a:xfrm>
            <a:off x="4242328" y="2569188"/>
            <a:ext cx="7976552" cy="3183928"/>
            <a:chOff x="4174088" y="2869440"/>
            <a:chExt cx="7976552" cy="318392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D90002D-B3AF-349B-C21D-3EC4AF9CD7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74088" y="2869440"/>
              <a:ext cx="7976552" cy="318392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48262FF-FAED-A2C6-D294-444239ED6720}"/>
                </a:ext>
              </a:extLst>
            </p:cNvPr>
            <p:cNvSpPr txBox="1"/>
            <p:nvPr/>
          </p:nvSpPr>
          <p:spPr>
            <a:xfrm>
              <a:off x="8035739" y="3142582"/>
              <a:ext cx="928048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en-US" sz="10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09E20C1-3C20-7128-EE24-BDADB20C69C6}"/>
                </a:ext>
              </a:extLst>
            </p:cNvPr>
            <p:cNvSpPr txBox="1"/>
            <p:nvPr/>
          </p:nvSpPr>
          <p:spPr>
            <a:xfrm>
              <a:off x="8035739" y="4461216"/>
              <a:ext cx="928048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en-US" sz="10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A74AA05-23C0-0F61-1AC8-0BBD85084A31}"/>
                </a:ext>
              </a:extLst>
            </p:cNvPr>
            <p:cNvSpPr txBox="1"/>
            <p:nvPr/>
          </p:nvSpPr>
          <p:spPr>
            <a:xfrm>
              <a:off x="6127327" y="3745358"/>
              <a:ext cx="928048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en-US" sz="10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21BE5BE-532F-B413-1EB0-FF52D41A6A2B}"/>
                </a:ext>
              </a:extLst>
            </p:cNvPr>
            <p:cNvSpPr txBox="1"/>
            <p:nvPr/>
          </p:nvSpPr>
          <p:spPr>
            <a:xfrm>
              <a:off x="10879022" y="3228581"/>
              <a:ext cx="928048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en-US" sz="10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D89D23B-3883-7E20-C51B-782F1604C1E5}"/>
              </a:ext>
            </a:extLst>
          </p:cNvPr>
          <p:cNvSpPr txBox="1"/>
          <p:nvPr/>
        </p:nvSpPr>
        <p:spPr>
          <a:xfrm>
            <a:off x="294096" y="1265624"/>
            <a:ext cx="1149757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5275" indent="-285750" algn="l">
              <a:buFont typeface="Wingdings" panose="05000000000000000000" pitchFamily="2" charset="2"/>
              <a:buChar char="§"/>
            </a:pPr>
            <a:r>
              <a:rPr lang="en-US" sz="2200" b="0" i="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BRIES aims to </a:t>
            </a:r>
            <a:r>
              <a:rPr lang="en-US" sz="2200" b="1" i="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create a "reputational armor" </a:t>
            </a:r>
            <a:r>
              <a:rPr lang="en-US" sz="2200" b="0" i="0" dirty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for scientists and research organizations by </a:t>
            </a:r>
            <a:r>
              <a:rPr lang="en-US" sz="2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leveraging advances in large pre-trained models (LLMs and multimodal foundation models) to: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B3823F-9102-6318-96EB-5ECCC8D9FA20}"/>
              </a:ext>
            </a:extLst>
          </p:cNvPr>
          <p:cNvSpPr txBox="1"/>
          <p:nvPr/>
        </p:nvSpPr>
        <p:spPr>
          <a:xfrm>
            <a:off x="641866" y="2495479"/>
            <a:ext cx="3600462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5275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identify and validate optimal inoculation strategies;</a:t>
            </a:r>
          </a:p>
          <a:p>
            <a:pPr marL="295275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provide the evidence of the effectiveness of counter measures; and</a:t>
            </a:r>
          </a:p>
          <a:p>
            <a:pPr marL="295275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demonstrate that the defense mechanisms reduce targeted attacks on scientists and scientific claims.</a:t>
            </a:r>
          </a:p>
        </p:txBody>
      </p:sp>
    </p:spTree>
    <p:extLst>
      <p:ext uri="{BB962C8B-B14F-4D97-AF65-F5344CB8AC3E}">
        <p14:creationId xmlns:p14="http://schemas.microsoft.com/office/powerpoint/2010/main" val="9197102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748D32-BAC0-78F9-F68C-97D18BAEB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509" y="1388897"/>
            <a:ext cx="5521657" cy="4351338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BRIES is a novel proactive capability, built on the utilization of large-scale pretrained models and counterfactual reasoning to</a:t>
            </a:r>
          </a:p>
          <a:p>
            <a:pPr marL="857250" lvl="1" indent="-400050"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uncover quantifiable evidence of the effectiveness of defense strategies against targeted attacks in the IE, and</a:t>
            </a:r>
          </a:p>
          <a:p>
            <a:pPr marL="857250" lvl="1" indent="-400050"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give a demonstration of how specific defense mechanisms reduce these attacks. 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0BBC98-4D81-0CEB-F5F2-4AC75337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LLMs to Intelligent Agents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549A39-275E-D744-3FCC-331F2B40B9AF}"/>
              </a:ext>
            </a:extLst>
          </p:cNvPr>
          <p:cNvSpPr txBox="1"/>
          <p:nvPr/>
        </p:nvSpPr>
        <p:spPr>
          <a:xfrm>
            <a:off x="5804492" y="5423602"/>
            <a:ext cx="62165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BRIES will push the SOTA by developing </a:t>
            </a: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socially aware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and </a:t>
            </a: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emotionally intelligent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generative agents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0CCDF5-BDEB-B065-31AE-22B164228D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7387" y="1268724"/>
            <a:ext cx="3310719" cy="37621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2DAB76-5202-1D4A-7F72-5A9DED468C00}"/>
              </a:ext>
            </a:extLst>
          </p:cNvPr>
          <p:cNvSpPr txBox="1"/>
          <p:nvPr/>
        </p:nvSpPr>
        <p:spPr>
          <a:xfrm>
            <a:off x="7423766" y="5030905"/>
            <a:ext cx="616196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https://arxiv.org/pdf/2304.03442.pdf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39883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FF759A-4F26-16C7-588C-0715219C0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338" y="0"/>
            <a:ext cx="7922030" cy="786383"/>
          </a:xfrm>
        </p:spPr>
        <p:txBody>
          <a:bodyPr>
            <a:normAutofit/>
          </a:bodyPr>
          <a:lstStyle/>
          <a:p>
            <a:r>
              <a:rPr lang="en-US"/>
              <a:t>Generative AI and the DoD Mission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680B5E-F5CD-A95B-F24A-69DA7AFCA8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3496" y="2908231"/>
            <a:ext cx="3123225" cy="38262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6CDE13-EB47-D926-B580-6126CF908C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953" y="1335314"/>
            <a:ext cx="4149906" cy="3786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3C2BAA-3C01-610F-50D0-E98404667C7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314" y="2568537"/>
            <a:ext cx="5163457" cy="29495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095752-A751-F034-1EA8-8DECE1431FB8}"/>
              </a:ext>
            </a:extLst>
          </p:cNvPr>
          <p:cNvSpPr txBox="1"/>
          <p:nvPr/>
        </p:nvSpPr>
        <p:spPr>
          <a:xfrm>
            <a:off x="692396" y="5518073"/>
            <a:ext cx="49638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https://www.youtube.com/watch?v=XEM5qz__HOU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A0A908-CE88-5AB3-00A1-10CBC41F6B4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396" y="899195"/>
            <a:ext cx="5056651" cy="14743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7570B8-160F-B758-E88A-5BC0BCE17238}"/>
              </a:ext>
            </a:extLst>
          </p:cNvPr>
          <p:cNvSpPr txBox="1"/>
          <p:nvPr/>
        </p:nvSpPr>
        <p:spPr>
          <a:xfrm>
            <a:off x="6871247" y="2288149"/>
            <a:ext cx="5104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https://www.defense.gov/News/Releases/Release/Article/3489803/dod-announces-establishment-of-generative-ai-task-force/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83563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24703E-15A6-9783-7A32-6FE437E30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Safe, Secure and Trustworthy AI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9E8737-66BC-FC41-3A58-A6F45A3A8E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911630"/>
            <a:ext cx="7772400" cy="2032233"/>
          </a:xfrm>
          <a:prstGeom prst="rect">
            <a:avLst/>
          </a:prstGeom>
        </p:spPr>
      </p:pic>
      <p:pic>
        <p:nvPicPr>
          <p:cNvPr id="3074" name="Picture 2" descr="Understanding and managing the AI lifecycle | GSA - IT Modernization  Centers of Excellence">
            <a:extLst>
              <a:ext uri="{FF2B5EF4-FFF2-40B4-BE49-F238E27FC236}">
                <a16:creationId xmlns:a16="http://schemas.microsoft.com/office/drawing/2014/main" id="{C1403674-2F01-C183-D0A3-C3325E4F3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925" y="2954741"/>
            <a:ext cx="4568062" cy="307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C7FD3F-0868-038D-8391-68AD04D75E8F}"/>
              </a:ext>
            </a:extLst>
          </p:cNvPr>
          <p:cNvSpPr txBox="1"/>
          <p:nvPr/>
        </p:nvSpPr>
        <p:spPr>
          <a:xfrm>
            <a:off x="5510959" y="3210636"/>
            <a:ext cx="62261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E2E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0" i="0" dirty="0">
                <a:solidFill>
                  <a:srgbClr val="2E2E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stablish guidelines and best practices for developing and deploying safe, secure, and trustworthy AI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E2E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E2E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000" b="0" i="0" dirty="0">
                <a:solidFill>
                  <a:srgbClr val="2E2E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evelop standards and procedures for developers of AI to conduct AI red-teaming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2E2E3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E2E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b="0" i="0" dirty="0">
                <a:solidFill>
                  <a:srgbClr val="2E2E3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plan for developing the Department of Energy’s AI model evaluation tools and AI testbeds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2E2E3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0599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C76F6B-B993-6591-A4CB-FF8EACCF6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NIST AI Risk Management Framework (AI RMF)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8E0C64-8D5C-7E78-A6E4-9D267E2B46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3722" y="2271919"/>
            <a:ext cx="6854665" cy="1494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D4FE08-A51B-07EA-02A2-FD8E530002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70" y="1317189"/>
            <a:ext cx="3905407" cy="50239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93718A-2F90-C024-A3E5-8FD23B244C3E}"/>
              </a:ext>
            </a:extLst>
          </p:cNvPr>
          <p:cNvSpPr txBox="1"/>
          <p:nvPr/>
        </p:nvSpPr>
        <p:spPr>
          <a:xfrm>
            <a:off x="334370" y="6352328"/>
            <a:ext cx="61490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4"/>
              </a:rPr>
              <a:t>https://nvlpubs.nist.gov/nistpubs/ai/NIST.AI.100-1.pdf</a:t>
            </a:r>
            <a:r>
              <a:rPr lang="en-US" sz="10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08EF5-13C2-A9C6-4874-3BF5CBC2CFB6}"/>
              </a:ext>
            </a:extLst>
          </p:cNvPr>
          <p:cNvSpPr txBox="1"/>
          <p:nvPr/>
        </p:nvSpPr>
        <p:spPr>
          <a:xfrm>
            <a:off x="6169656" y="3829177"/>
            <a:ext cx="4442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Characteristics of Trustworthy AI Systems</a:t>
            </a:r>
          </a:p>
        </p:txBody>
      </p:sp>
    </p:spTree>
    <p:extLst>
      <p:ext uri="{BB962C8B-B14F-4D97-AF65-F5344CB8AC3E}">
        <p14:creationId xmlns:p14="http://schemas.microsoft.com/office/powerpoint/2010/main" val="15965346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5B6361-F5D7-E7BD-9E32-E6B374DAC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lt1"/>
                </a:solidFill>
                <a:ea typeface="+mn-ea"/>
              </a:rPr>
              <a:t>2023 Data, Analytics, and AI Adoption Strategy</a:t>
            </a:r>
            <a:endParaRPr lang="en-US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065F417A-315C-22BF-A81E-D7388E9F8D2D}"/>
              </a:ext>
            </a:extLst>
          </p:cNvPr>
          <p:cNvSpPr txBox="1">
            <a:spLocks/>
          </p:cNvSpPr>
          <p:nvPr/>
        </p:nvSpPr>
        <p:spPr>
          <a:xfrm>
            <a:off x="461683" y="1422213"/>
            <a:ext cx="56343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32F4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32F4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32F4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032F4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32F4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Accelerate adoption of data, analytics and AI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Agile, user-focused, product-centric development is essential because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humans and machines will work together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the responsible, effective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employment of data, analytics, and AI-enabled capabilities. 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A0F3331-A2D4-EA94-5DB1-0D591DDC6B19}"/>
              </a:ext>
            </a:extLst>
          </p:cNvPr>
          <p:cNvSpPr txBox="1">
            <a:spLocks/>
          </p:cNvSpPr>
          <p:nvPr/>
        </p:nvSpPr>
        <p:spPr>
          <a:xfrm>
            <a:off x="3174338" y="10846"/>
            <a:ext cx="8166099" cy="7863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chemeClr val="lt1"/>
              </a:solidFill>
              <a:ea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C3A124-36B6-D0E9-7F27-9A0806FFDBB9}"/>
              </a:ext>
            </a:extLst>
          </p:cNvPr>
          <p:cNvSpPr txBox="1"/>
          <p:nvPr/>
        </p:nvSpPr>
        <p:spPr>
          <a:xfrm>
            <a:off x="739673" y="5855383"/>
            <a:ext cx="86196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https://media.defense.gov/2023/Nov/02/2003333301/-1/-1/1/DAAIS_FACTSHEET.PDF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https://media.defense.gov/2023/Nov/02/2003333300/-1/-1/1/DOD_DATA_ANALYTICS_AI_ADOPTION_STRATEGY.PDF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https://www.defense.gov/News/Releases/Release/Article/3577857/deputy-secretary-of-defense-kathleen-hicks-announces-publication-of-data-analyt/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87EA1B-BC33-567C-4736-B94AC5478E3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599" y="1318477"/>
            <a:ext cx="5572718" cy="364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61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3EC9AB62-B41E-75C1-69A9-65A19244B291}"/>
              </a:ext>
            </a:extLst>
          </p:cNvPr>
          <p:cNvSpPr txBox="1">
            <a:spLocks/>
          </p:cNvSpPr>
          <p:nvPr/>
        </p:nvSpPr>
        <p:spPr>
          <a:xfrm>
            <a:off x="2842189" y="-8265"/>
            <a:ext cx="8166099" cy="786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AI Community Research Capabilities</a:t>
            </a:r>
            <a:br>
              <a:rPr lang="en-US" dirty="0"/>
            </a:br>
            <a:r>
              <a:rPr lang="en-US" sz="2400" b="0" dirty="0"/>
              <a:t>Focus on metrics and one-off tools</a:t>
            </a:r>
            <a:endParaRPr lang="en-US" sz="24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087742C-C63D-C828-35EB-5DC313599136}"/>
              </a:ext>
            </a:extLst>
          </p:cNvPr>
          <p:cNvGraphicFramePr>
            <a:graphicFrameLocks noGrp="1"/>
          </p:cNvGraphicFramePr>
          <p:nvPr/>
        </p:nvGraphicFramePr>
        <p:xfrm>
          <a:off x="702758" y="1162602"/>
          <a:ext cx="10581203" cy="52274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79496">
                  <a:extLst>
                    <a:ext uri="{9D8B030D-6E8A-4147-A177-3AD203B41FA5}">
                      <a16:colId xmlns:a16="http://schemas.microsoft.com/office/drawing/2014/main" val="4079691509"/>
                    </a:ext>
                  </a:extLst>
                </a:gridCol>
                <a:gridCol w="5101707">
                  <a:extLst>
                    <a:ext uri="{9D8B030D-6E8A-4147-A177-3AD203B41FA5}">
                      <a16:colId xmlns:a16="http://schemas.microsoft.com/office/drawing/2014/main" val="478815547"/>
                    </a:ext>
                  </a:extLst>
                </a:gridCol>
              </a:tblGrid>
              <a:tr h="2606283">
                <a:tc>
                  <a:txBody>
                    <a:bodyPr/>
                    <a:lstStyle/>
                    <a:p>
                      <a:r>
                        <a:rPr lang="en-US" sz="23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Accountability</a:t>
                      </a:r>
                      <a:endParaRPr lang="en-US" sz="23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0" marR="76200" marT="38100" marB="3810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Transparency</a:t>
                      </a:r>
                    </a:p>
                  </a:txBody>
                  <a:tcPr marL="76200" marR="76200" marT="38100" marB="38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2954797"/>
                  </a:ext>
                </a:extLst>
              </a:tr>
              <a:tr h="26211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300" b="1" kern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Fairness</a:t>
                      </a:r>
                    </a:p>
                  </a:txBody>
                  <a:tcPr marL="76200" marR="76200" marT="38100" marB="3810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Robustness</a:t>
                      </a:r>
                      <a:endParaRPr lang="en-US" sz="23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0" marR="76200" marT="38100" marB="38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2945873"/>
                  </a:ext>
                </a:extLst>
              </a:tr>
            </a:tbl>
          </a:graphicData>
        </a:graphic>
      </p:graphicFrame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366D4DC0-0088-BEBE-66FF-5DF0C0ABED42}"/>
              </a:ext>
            </a:extLst>
          </p:cNvPr>
          <p:cNvSpPr txBox="1">
            <a:spLocks/>
          </p:cNvSpPr>
          <p:nvPr/>
        </p:nvSpPr>
        <p:spPr>
          <a:xfrm>
            <a:off x="11283962" y="6257544"/>
            <a:ext cx="377686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7A4BB3-E848-5A44-82DF-322201952CD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37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61C9CF-EB5D-B962-91D2-51BC94DF00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5002" y="5314439"/>
            <a:ext cx="2430247" cy="1173223"/>
          </a:xfrm>
          <a:prstGeom prst="rect">
            <a:avLst/>
          </a:prstGeom>
        </p:spPr>
      </p:pic>
      <p:pic>
        <p:nvPicPr>
          <p:cNvPr id="13" name="Picture 2" descr="AI Fairness 360 Toolkit - LF AI &amp; Data Landscape">
            <a:extLst>
              <a:ext uri="{FF2B5EF4-FFF2-40B4-BE49-F238E27FC236}">
                <a16:creationId xmlns:a16="http://schemas.microsoft.com/office/drawing/2014/main" id="{73BFEDFF-174A-4F89-DC20-63CC294DF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9834" y="3914978"/>
            <a:ext cx="1847450" cy="126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7D6C21-D9CA-AA0D-A79A-2BC57D6BFF8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0521" y="5265736"/>
            <a:ext cx="1376763" cy="9440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32D3E2-C3B4-E5EF-8A6C-0EDFE4993D1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85" y="5051953"/>
            <a:ext cx="2681922" cy="6899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FCC29F-6945-A28A-6E55-C1F3BA321D6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95" y="4250950"/>
            <a:ext cx="3202932" cy="6502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CD2007-EEE4-DEC5-8BD5-5B239CC6AD2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390" y="1674947"/>
            <a:ext cx="1817241" cy="5893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8F9B05-47CE-7CAC-9790-ED32640DEAC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0998" y="1747827"/>
            <a:ext cx="2097896" cy="3523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9493B1-6936-33D3-3DF7-693033EB38C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6474" y="1674948"/>
            <a:ext cx="2285092" cy="575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7DDD4F2-64AD-97EA-FA0F-C74E6F37A6A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26" y="5871957"/>
            <a:ext cx="3651325" cy="6756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66EB2CE-E895-275E-6C2A-7D0005597DE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2171" y="2291240"/>
            <a:ext cx="3515388" cy="694658"/>
          </a:xfrm>
          <a:prstGeom prst="rect">
            <a:avLst/>
          </a:prstGeom>
        </p:spPr>
      </p:pic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A8C671A4-E8DC-226C-B8DE-9450E11E5E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0226" y="4219727"/>
            <a:ext cx="2729361" cy="5730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E1F5E0-AE42-F207-3451-2F5D8E9A865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223" y="5101636"/>
            <a:ext cx="1239361" cy="1239361"/>
          </a:xfrm>
          <a:prstGeom prst="rect">
            <a:avLst/>
          </a:prstGeom>
        </p:spPr>
      </p:pic>
      <p:pic>
        <p:nvPicPr>
          <p:cNvPr id="24" name="Picture 2" descr="advertorch logo">
            <a:extLst>
              <a:ext uri="{FF2B5EF4-FFF2-40B4-BE49-F238E27FC236}">
                <a16:creationId xmlns:a16="http://schemas.microsoft.com/office/drawing/2014/main" id="{BCEB5C36-4028-1A77-2262-4693DBBA1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4769" y="3864191"/>
            <a:ext cx="2219054" cy="84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E949378-5097-20E1-90D2-0AD3BE08452C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185" y="5025508"/>
            <a:ext cx="1239361" cy="12393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6FC79DE-CDBA-0DB9-80C5-AE5ECF234E0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41148" y="4854463"/>
            <a:ext cx="2481376" cy="478338"/>
          </a:xfrm>
          <a:prstGeom prst="rect">
            <a:avLst/>
          </a:prstGeom>
        </p:spPr>
      </p:pic>
      <p:sp>
        <p:nvSpPr>
          <p:cNvPr id="27" name="AutoShape 4">
            <a:extLst>
              <a:ext uri="{FF2B5EF4-FFF2-40B4-BE49-F238E27FC236}">
                <a16:creationId xmlns:a16="http://schemas.microsoft.com/office/drawing/2014/main" id="{08300A0C-3CF2-973B-A03D-6FD3230EA7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92548" y="2384044"/>
            <a:ext cx="1651000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6CD376D1-9077-49D8-C6EB-E2CB0AFE1DA7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913" y="1850828"/>
            <a:ext cx="810846" cy="129073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5B10C5B-8140-7CA8-53F5-60FC829D903D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18" y="3255216"/>
            <a:ext cx="4516722" cy="398168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EDCC17DC-D591-1CB3-C183-7BF706665536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537892" y="2442264"/>
            <a:ext cx="3404201" cy="71545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2BA1DEE-191A-E227-614E-F38E1D4DE8C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900556" y="1383088"/>
            <a:ext cx="2088301" cy="5421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806B91-6372-7F36-856D-C5415CC5BAF1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531" y="3222929"/>
            <a:ext cx="4778030" cy="39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8957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70770F-056C-D024-6B44-D22C7E369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Foundation Model Transparency Index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5B0638-3402-9C0D-4883-485BAAADB5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2967" y="1043012"/>
            <a:ext cx="7266200" cy="52058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D51F18-9D43-5A4A-46E4-63783E1AD6ED}"/>
              </a:ext>
            </a:extLst>
          </p:cNvPr>
          <p:cNvSpPr txBox="1"/>
          <p:nvPr/>
        </p:nvSpPr>
        <p:spPr>
          <a:xfrm>
            <a:off x="3003893" y="6248892"/>
            <a:ext cx="61551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hlinkClick r:id="rId4"/>
              </a:rPr>
              <a:t>https://crfm.stanford.edu/fmti/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35224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3BC6E73A-6E0C-BFF0-1467-7D6D2F12B854}"/>
              </a:ext>
            </a:extLst>
          </p:cNvPr>
          <p:cNvSpPr txBox="1">
            <a:spLocks/>
          </p:cNvSpPr>
          <p:nvPr/>
        </p:nvSpPr>
        <p:spPr>
          <a:xfrm>
            <a:off x="838201" y="1506071"/>
            <a:ext cx="4540624" cy="343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32F4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32F4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F4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32F4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F4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32F4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F4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32F4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32F4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32F4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Aft>
                <a:spcPts val="720"/>
              </a:spcAft>
              <a:buFont typeface="Wingdings" pitchFamily="2" charset="2"/>
              <a:buChar char="§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Accountability: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Relative reliability when applied in key circumstances (operational datasets, problem sets, tasks, and scenarios)</a:t>
            </a:r>
          </a:p>
          <a:p>
            <a:pPr>
              <a:spcAft>
                <a:spcPts val="720"/>
              </a:spcAft>
              <a:buFont typeface="Wingdings" pitchFamily="2" charset="2"/>
              <a:buChar char="§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Robustness: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Quantitative metrics for testing resiliency to variations in data input</a:t>
            </a:r>
          </a:p>
          <a:p>
            <a:pPr>
              <a:spcAft>
                <a:spcPts val="720"/>
              </a:spcAft>
              <a:buFont typeface="Wingdings" pitchFamily="2" charset="2"/>
              <a:buChar char="§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Transparency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of model behavior and identify points of failure through data inputs and model predictions trust in AI/ML in operational setting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3A0E088E-6E29-F18E-3112-6E881E5493B4}"/>
              </a:ext>
            </a:extLst>
          </p:cNvPr>
          <p:cNvSpPr txBox="1">
            <a:spLocks/>
          </p:cNvSpPr>
          <p:nvPr/>
        </p:nvSpPr>
        <p:spPr>
          <a:xfrm>
            <a:off x="2942906" y="-55341"/>
            <a:ext cx="8166099" cy="786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Beyond Classic AI/ML Performance Measures</a:t>
            </a:r>
          </a:p>
        </p:txBody>
      </p:sp>
      <p:pic>
        <p:nvPicPr>
          <p:cNvPr id="13" name="Content Placeholder 5" descr="Calendar&#10;&#10;Description automatically generated">
            <a:extLst>
              <a:ext uri="{FF2B5EF4-FFF2-40B4-BE49-F238E27FC236}">
                <a16:creationId xmlns:a16="http://schemas.microsoft.com/office/drawing/2014/main" id="{F0B8E3E9-32DD-D68D-9C4D-23E9EA5C83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6845" y="939741"/>
            <a:ext cx="4766955" cy="2054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50315C-6B1F-5060-57FF-F3B174C0D8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436" y="3518440"/>
            <a:ext cx="5168569" cy="28139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6FCB426-73F2-F142-7E26-7CBA0594F556}"/>
              </a:ext>
            </a:extLst>
          </p:cNvPr>
          <p:cNvSpPr txBox="1"/>
          <p:nvPr/>
        </p:nvSpPr>
        <p:spPr>
          <a:xfrm>
            <a:off x="5940436" y="6301109"/>
            <a:ext cx="5540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ESTEEM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[2]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Visualizing spatiotemporal embeddings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F4D384-C942-CEB8-7969-156B4A83A1CD}"/>
              </a:ext>
            </a:extLst>
          </p:cNvPr>
          <p:cNvSpPr txBox="1"/>
          <p:nvPr/>
        </p:nvSpPr>
        <p:spPr>
          <a:xfrm>
            <a:off x="6681217" y="2922721"/>
            <a:ext cx="47669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CrossCheck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Understanding representative data and reason for model misclassifications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87E6BB-B201-3076-643D-2531608A253A}"/>
              </a:ext>
            </a:extLst>
          </p:cNvPr>
          <p:cNvSpPr txBox="1"/>
          <p:nvPr/>
        </p:nvSpPr>
        <p:spPr>
          <a:xfrm>
            <a:off x="1262314" y="4937760"/>
            <a:ext cx="398203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indent="-219075">
              <a:tabLst>
                <a:tab pos="457200" algn="l"/>
              </a:tabLst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[1]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CrossCheck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: Rapid, Reproducible, and Interpretable Model Evaluation. Arendt, D., Shaw, Z., Shrestha, P., Ayton, E.,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Glenski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M., and Volkova, S. ACL Workshop on Data Science with HITL. 2021.</a:t>
            </a:r>
          </a:p>
          <a:p>
            <a:pPr marL="231775" indent="-219075">
              <a:tabLst>
                <a:tab pos="457200" algn="l"/>
              </a:tabLst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[2] ESTEEM: A Novel Framework for Qualitatively Evaluating and Visualizing Spatiotemporal Embeddings in Social Media. D. Arendt, and S. Volkova. ACL’17 </a:t>
            </a:r>
          </a:p>
          <a:p>
            <a:pPr marL="231775" indent="-219075">
              <a:tabLst>
                <a:tab pos="457200" algn="l"/>
              </a:tabLst>
            </a:pPr>
            <a:r>
              <a:rPr lang="en-US" sz="1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[3] W. Wu, D. Arendt, </a:t>
            </a:r>
            <a:r>
              <a:rPr lang="en-US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S. Volkova</a:t>
            </a:r>
            <a:r>
              <a:rPr lang="en-US" sz="1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(2021) Evaluating Neural Machine Comprehension Model Robustness to Noisy Inputs and Adversarial Attacks. EACL’21.</a:t>
            </a:r>
          </a:p>
          <a:p>
            <a:pPr marL="231775" indent="-219075">
              <a:tabLst>
                <a:tab pos="457200" algn="l"/>
              </a:tabLst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331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FD2A98-EAD0-81F3-C90A-1127F113D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2024…</a:t>
            </a:r>
          </a:p>
        </p:txBody>
      </p:sp>
      <p:pic>
        <p:nvPicPr>
          <p:cNvPr id="1026" name="Picture 2" descr="Hot take on Google's Gemini and GPT-4 ...">
            <a:extLst>
              <a:ext uri="{FF2B5EF4-FFF2-40B4-BE49-F238E27FC236}">
                <a16:creationId xmlns:a16="http://schemas.microsoft.com/office/drawing/2014/main" id="{BD453F94-B828-CCE6-ABAE-AA12708F4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811" y="1414153"/>
            <a:ext cx="3327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3526B8-CB58-9D7B-A6C7-7BED49656F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231" y="1151165"/>
            <a:ext cx="7772400" cy="343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30C79-F514-EF67-CED7-18333B73F1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248" y="3887178"/>
            <a:ext cx="5164777" cy="26622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75D9E0-A0FA-4B8B-0629-259E4B2BA1F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37" y="0"/>
            <a:ext cx="7772400" cy="21827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30AC17-748F-A333-5F8E-314F3EDE61A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845" y="3003490"/>
            <a:ext cx="7772400" cy="340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A75AA2-A95B-5961-EA04-7B13E7197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AI Limitations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A2D6156-45B2-B994-F1B1-AC0C517C88E6}"/>
              </a:ext>
            </a:extLst>
          </p:cNvPr>
          <p:cNvSpPr txBox="1">
            <a:spLocks/>
          </p:cNvSpPr>
          <p:nvPr/>
        </p:nvSpPr>
        <p:spPr>
          <a:xfrm>
            <a:off x="347662" y="1371598"/>
            <a:ext cx="4168582" cy="5029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AI/ML systems: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Are specialized and brittle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Neither reason nor plan (except those that play games and control robots)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Make stupid mistakes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 not use common sense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50FEA4-554B-34C3-265F-9479717721FB}"/>
              </a:ext>
            </a:extLst>
          </p:cNvPr>
          <p:cNvSpPr txBox="1">
            <a:spLocks/>
          </p:cNvSpPr>
          <p:nvPr/>
        </p:nvSpPr>
        <p:spPr>
          <a:xfrm>
            <a:off x="4516244" y="1371598"/>
            <a:ext cx="7198236" cy="5029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Humans: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 lean new tasks very quickly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Understand how the world works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 reason and plan</a:t>
            </a:r>
          </a:p>
          <a:p>
            <a:pPr lvl="2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Perform chains of reasoning with an unlimited number of steps</a:t>
            </a:r>
          </a:p>
          <a:p>
            <a:pPr lvl="2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Can plan complex tasks by decomposing them into subtasks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Have common sense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 predict consequences of their actions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65518D-0738-9934-EDA9-09728BB742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130" y="4321970"/>
            <a:ext cx="6852350" cy="20016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4228A8D-D149-5FE8-9668-B9F8FFBC60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064" y="4351301"/>
            <a:ext cx="4426848" cy="194913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D18D69B-9FA5-72A8-7B2D-41E3EEB230DA}"/>
              </a:ext>
            </a:extLst>
          </p:cNvPr>
          <p:cNvSpPr txBox="1"/>
          <p:nvPr/>
        </p:nvSpPr>
        <p:spPr>
          <a:xfrm>
            <a:off x="1547249" y="6555730"/>
            <a:ext cx="61520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hlinkClick r:id="rId5"/>
              </a:rPr>
              <a:t>https://www.noemamag.com/ai-and-the-limits-of-language/</a:t>
            </a:r>
            <a:r>
              <a:rPr lang="en-US" sz="120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9E6067-B755-C118-1457-B2DED7AA7CBC}"/>
              </a:ext>
            </a:extLst>
          </p:cNvPr>
          <p:cNvSpPr txBox="1"/>
          <p:nvPr/>
        </p:nvSpPr>
        <p:spPr>
          <a:xfrm>
            <a:off x="217804" y="4138083"/>
            <a:ext cx="699247" cy="59167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9EF356B-AFA9-E8E7-B826-F22D02D3BC2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24" y="4276492"/>
            <a:ext cx="3213100" cy="215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38D1619-A75C-2D89-BB4E-493E2656BF2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174" y="5297782"/>
            <a:ext cx="3378200" cy="203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615AAE-7718-7548-18E4-B06EDEE136D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1995" y="1057185"/>
            <a:ext cx="1001797" cy="14658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455006-75E4-40C3-DF39-D72F4629638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3237" y="1057186"/>
            <a:ext cx="1001797" cy="147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188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/>
              <a:t>Machine Learning vs. Human Learning </a:t>
            </a:r>
            <a:endParaRPr dirty="0"/>
          </a:p>
        </p:txBody>
      </p:sp>
      <p:pic>
        <p:nvPicPr>
          <p:cNvPr id="263" name="Google Shape;263;p9" descr="How People Learn: Brain, Mind, Experience, and School: Expanded Edition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090" y="1531339"/>
            <a:ext cx="1343025" cy="1871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9" descr="Cover art for record id: 2478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2850" y="1531339"/>
            <a:ext cx="1308790" cy="187157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9"/>
          <p:cNvSpPr txBox="1"/>
          <p:nvPr/>
        </p:nvSpPr>
        <p:spPr>
          <a:xfrm>
            <a:off x="1130091" y="3677443"/>
            <a:ext cx="30714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Babies learn by </a:t>
            </a: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observation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initially with little </a:t>
            </a: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communication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Accumulate a lot of </a:t>
            </a: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background knowledge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Does </a:t>
            </a:r>
            <a:r>
              <a:rPr lang="en-US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common sense 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emerge from </a:t>
            </a:r>
            <a:r>
              <a:rPr lang="en-US" sz="1800" dirty="0">
                <a:solidFill>
                  <a:schemeClr val="dk1"/>
                </a:solidFill>
              </a:rPr>
              <a:t>observation and communication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9"/>
          <p:cNvSpPr txBox="1"/>
          <p:nvPr/>
        </p:nvSpPr>
        <p:spPr>
          <a:xfrm>
            <a:off x="6852676" y="2299934"/>
            <a:ext cx="471629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…cause and effect</a:t>
            </a:r>
            <a:endParaRPr dirty="0"/>
          </a:p>
        </p:txBody>
      </p:sp>
      <p:sp>
        <p:nvSpPr>
          <p:cNvPr id="267" name="Google Shape;267;p9"/>
          <p:cNvSpPr txBox="1"/>
          <p:nvPr/>
        </p:nvSpPr>
        <p:spPr>
          <a:xfrm>
            <a:off x="6852675" y="3235859"/>
            <a:ext cx="56667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…to plan</a:t>
            </a:r>
            <a:endParaRPr dirty="0"/>
          </a:p>
        </p:txBody>
      </p:sp>
      <p:sp>
        <p:nvSpPr>
          <p:cNvPr id="268" name="Google Shape;268;p9"/>
          <p:cNvSpPr txBox="1"/>
          <p:nvPr/>
        </p:nvSpPr>
        <p:spPr>
          <a:xfrm>
            <a:off x="6819489" y="1531339"/>
            <a:ext cx="45672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Learning to reason</a:t>
            </a:r>
            <a:endParaRPr dirty="0"/>
          </a:p>
        </p:txBody>
      </p:sp>
      <p:sp>
        <p:nvSpPr>
          <p:cNvPr id="269" name="Google Shape;269;p9"/>
          <p:cNvSpPr txBox="1"/>
          <p:nvPr/>
        </p:nvSpPr>
        <p:spPr>
          <a:xfrm>
            <a:off x="6852675" y="4185550"/>
            <a:ext cx="5347939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      … skills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…through experiences</a:t>
            </a:r>
            <a:endParaRPr dirty="0"/>
          </a:p>
        </p:txBody>
      </p:sp>
      <p:pic>
        <p:nvPicPr>
          <p:cNvPr id="270" name="Google Shape;270;p9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9789" y="1611254"/>
            <a:ext cx="1258754" cy="187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9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1680" y="3677443"/>
            <a:ext cx="1236863" cy="1871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37280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16"/>
          <p:cNvSpPr txBox="1"/>
          <p:nvPr/>
        </p:nvSpPr>
        <p:spPr>
          <a:xfrm>
            <a:off x="3867975" y="4003197"/>
            <a:ext cx="4056000" cy="2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Dr. Svitlana Volkova</a:t>
            </a:r>
            <a:endParaRPr dirty="0"/>
          </a:p>
        </p:txBody>
      </p:sp>
      <p:sp>
        <p:nvSpPr>
          <p:cNvPr id="676" name="Google Shape;676;p16"/>
          <p:cNvSpPr txBox="1"/>
          <p:nvPr/>
        </p:nvSpPr>
        <p:spPr>
          <a:xfrm>
            <a:off x="3840680" y="4298633"/>
            <a:ext cx="4056000" cy="2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svolkova@aptima.com</a:t>
            </a:r>
            <a:r>
              <a:rPr lang="en-US" sz="1200" b="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en-US" sz="1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678" name="Google Shape;678;p16" descr="Svitlana Volkova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8192" y="2255145"/>
            <a:ext cx="1555566" cy="154533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F50E58-C642-6386-4590-C1172886E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AI for Science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D42734-6D71-1C91-EB66-88513E5FF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510" y="1498247"/>
            <a:ext cx="11423827" cy="4351338"/>
          </a:xfrm>
        </p:spPr>
        <p:txBody>
          <a:bodyPr>
            <a:normAutofit lnSpcReduction="10000"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Horawalavithana, S., Ayton, E., Sharma, S., Howland, S., Subramanian, M., Vasquez, S., ... &amp; Volkova, S. (2022).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Foundation models of scientific knowledge for chemistry: Opportunities, challenges and lessons learned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In Proceedings of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BigScience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Episode# 5--Workshop on Challenges &amp; Perspectives in Creating Large Language Models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Dollar, O. W., Horawalavithana, S., Vasquez, S.,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Pfaendtner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W. J., &amp; Volkova, S. (2022).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MolJET: Multimodal Joint Embedding Transformer for Conditional de novo Molecular Design and Multi-Property Optimization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fontAlgn="t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Botzer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N., Horawalavithana, S.,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Weninger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T., &amp; Volkova, S. (2022).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Lessons from Developing Multimodal Models with Code and Developer Interactions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In I Can't Believe It's Not Better Workshop: Understanding Deep Learning Through Empirical Falsification.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Munikoti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S., Acharya, A., Wagle, S., Horawalavithana, S. (2023)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Evaluating the Effectiveness of Retrieval-Augmented Large Language Models in Scientific Document Reasoning.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(preprint)</a:t>
            </a:r>
            <a:endParaRPr lang="en-US" sz="16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Munikoti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S., Acharya, A., Wagle, S., Horawalavithana, S. (2023)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ATLANTIC: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Structure-Aware Retrieval-Augmented Language Model for Interdisciplinary Science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Horawalavithana, S.,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Munikoti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S., Stewart, I., &amp;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Kvinge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H. (2023).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SCITUNE: Aligning Large Language Models with Scientific Multimodal Instructions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Acharya, A.,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Munikoti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S., Hellinger, A., Smith, S., Wagle, S., Horawalavithana, S. (2023)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NuclearQA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 A Human-Made Benchmark for Language Models for the Nuclear Domain.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5123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11BC25-ACDD-2C94-1AFD-D6CD0CEEB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528" y="1375249"/>
            <a:ext cx="11690445" cy="4351338"/>
          </a:xfrm>
        </p:spPr>
        <p:txBody>
          <a:bodyPr>
            <a:noAutofit/>
          </a:bodyPr>
          <a:lstStyle/>
          <a:p>
            <a:pPr fontAlgn="t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Volkova, S., Glenski, M., Ayton, E., Saldanha, E., Mendoza, J., Arendt, D., ... &amp; Greaves, M. (2021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). Machine Intelligence to Detect,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Characterise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, and Defend against Influence Operations in the Information Environment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 Journal of Information Warfare, 20(2), 42-66.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Rashkin, H., Bell, E., Choi, Y., &amp; Volkova, S. (2017).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Multilingual connotation frames: A case study on social media for targeted sentiment analysis and forecast.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In Proceedings of the 55th Annual Meeting of the Association for Computational Linguistics (pp. 1489-1498). </a:t>
            </a:r>
          </a:p>
          <a:p>
            <a:pPr algn="l"/>
            <a:r>
              <a:rPr lang="en-US" sz="1400" b="0" i="0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Rogers, A., Romanov, A., </a:t>
            </a:r>
            <a:r>
              <a:rPr lang="en-US" sz="1400" b="0" i="0" u="none" strike="noStrike" dirty="0" err="1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Rumshisky</a:t>
            </a:r>
            <a:r>
              <a:rPr lang="en-US" sz="1400" b="0" i="0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A., Volkova, S., </a:t>
            </a:r>
            <a:r>
              <a:rPr lang="en-US" sz="1400" b="0" i="0" u="none" strike="noStrike" dirty="0" err="1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Gronas</a:t>
            </a:r>
            <a:r>
              <a:rPr lang="en-US" sz="1400" b="0" i="0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M., &amp; </a:t>
            </a:r>
            <a:r>
              <a:rPr lang="en-US" sz="1400" b="0" i="0" u="none" strike="noStrike" dirty="0" err="1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Gribov</a:t>
            </a:r>
            <a:r>
              <a:rPr lang="en-US" sz="1400" b="0" i="0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A. (2018). </a:t>
            </a:r>
            <a:r>
              <a:rPr lang="en-US" sz="1400" b="1" i="0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 enriched sentiment analysis dataset for social media in Russian. </a:t>
            </a:r>
            <a:r>
              <a:rPr lang="en-US" sz="1400" b="0" i="0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400" b="0" i="1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Proceedings of the 27th International Conference on Computational Linguistics</a:t>
            </a:r>
            <a:r>
              <a:rPr lang="en-US" sz="1400" b="0" i="0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(pp. 714-725). Santa Fe, New Mexico, USA: Association for Computational Linguistics. </a:t>
            </a:r>
          </a:p>
          <a:p>
            <a:pPr algn="l"/>
            <a:r>
              <a:rPr lang="en-US" sz="1400" b="0" i="0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Glenski, M., </a:t>
            </a:r>
            <a:r>
              <a:rPr lang="en-US" sz="1400" b="0" i="0" u="none" strike="noStrike" dirty="0" err="1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Weninger</a:t>
            </a:r>
            <a:r>
              <a:rPr lang="en-US" sz="1400" b="0" i="0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T., &amp; Volkova, S. (2018). </a:t>
            </a:r>
            <a:r>
              <a:rPr lang="en-US" sz="1400" b="1" i="0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Identifying and understanding user reactions to deceptive and trusted social news sources.</a:t>
            </a:r>
            <a:r>
              <a:rPr lang="en-US" sz="1400" b="0" i="0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400" b="0" i="1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Proceedings of the 56th Annual Meeting of the Association for Computational Linguistics (Volume 1: Long Papers)</a:t>
            </a:r>
            <a:r>
              <a:rPr lang="en-US" sz="1400" b="0" i="0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(pp. 1890-1901). </a:t>
            </a:r>
          </a:p>
          <a:p>
            <a:pPr algn="l"/>
            <a:r>
              <a:rPr lang="en-US" sz="1400" b="0" i="0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Volkova, S., Shaffer, K., Jang, J., &amp; </a:t>
            </a:r>
            <a:r>
              <a:rPr lang="en-US" sz="1400" b="0" i="0" u="none" strike="noStrike" dirty="0" err="1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Hodas</a:t>
            </a:r>
            <a:r>
              <a:rPr lang="en-US" sz="1400" b="0" i="0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N. (2017). </a:t>
            </a:r>
            <a:r>
              <a:rPr lang="en-US" sz="1400" b="1" i="0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Separating facts from fiction: Linguistic models to classify suspicious and trusted news posts on Twitter</a:t>
            </a:r>
            <a:r>
              <a:rPr lang="en-US" sz="1400" b="0" i="0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en-US" sz="1400" b="0" i="1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Proceedings of the 55th Annual Meeting of the Association for Computational Linguistics </a:t>
            </a:r>
            <a:r>
              <a:rPr lang="en-US" sz="1400" b="0" i="0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(pp. 647–653). </a:t>
            </a:r>
          </a:p>
          <a:p>
            <a:pPr algn="l"/>
            <a:r>
              <a:rPr lang="en-US" sz="1400" b="0" i="0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Rashkin, H., Choi, E., Jang, J. Y., Choi, Y., &amp; Volkova, S. (2017). </a:t>
            </a:r>
            <a:r>
              <a:rPr lang="en-US" sz="1400" b="1" i="0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Truth of varying shades: Analyzing language in fake news and political fact-checking.</a:t>
            </a:r>
            <a:r>
              <a:rPr lang="en-US" sz="1400" b="0" i="0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400" b="0" i="1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Proceedings of the 2017 Conference on Empirical Methods in Natural Language Processing</a:t>
            </a:r>
            <a:r>
              <a:rPr lang="en-US" sz="1400" b="0" i="0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(pp. 2931–2937). </a:t>
            </a:r>
          </a:p>
          <a:p>
            <a:pPr algn="l"/>
            <a:r>
              <a:rPr lang="en-US" sz="1400" b="0" i="0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Volkova, S., &amp; Jang, J. Y. (2018</a:t>
            </a:r>
            <a:r>
              <a:rPr lang="en-US" sz="1400" b="1" i="0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 Misleading or falsification? Inferring deceptive strategies and types in online news and social media.</a:t>
            </a:r>
            <a:r>
              <a:rPr lang="en-US" sz="1400" b="0" i="0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400" b="0" i="1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Companion Proceedings of the The Web Conference 2018</a:t>
            </a:r>
            <a:r>
              <a:rPr lang="en-US" sz="1400" b="0" i="0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(pp. 575-583). </a:t>
            </a:r>
          </a:p>
          <a:p>
            <a:pPr algn="l"/>
            <a:r>
              <a:rPr lang="en-US" sz="1400" b="0" i="0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Saldanha, T., </a:t>
            </a:r>
            <a:r>
              <a:rPr lang="en-US" sz="1400" b="0" i="0" u="none" strike="noStrike" dirty="0" err="1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Ghassemi</a:t>
            </a:r>
            <a:r>
              <a:rPr lang="en-US" sz="1400" b="0" i="0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M., </a:t>
            </a:r>
            <a:r>
              <a:rPr lang="en-US" sz="1400" b="0" i="0" u="none" strike="noStrike" dirty="0" err="1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Klementiev</a:t>
            </a:r>
            <a:r>
              <a:rPr lang="en-US" sz="1400" b="0" i="0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A., Volkova, S., &amp; Cohen, W. W. (2020). </a:t>
            </a:r>
            <a:r>
              <a:rPr lang="en-US" sz="1400" b="1" i="0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Evaluation of algorithm selection and ensemble methods for causal discovery. </a:t>
            </a:r>
            <a:r>
              <a:rPr lang="en-US" sz="1400" b="0" i="0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400" b="0" i="1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Causal Discovery &amp; Causality-Inspired Machine Learning Workshop at Neural Information Processing Systems</a:t>
            </a:r>
            <a:r>
              <a:rPr lang="en-US" sz="1400" b="0" i="0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r>
              <a:rPr lang="en-US" sz="1400" b="0" i="0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Glenski, M. F., &amp; Volkova, S. (2020). </a:t>
            </a:r>
            <a:r>
              <a:rPr lang="en-US" sz="1400" b="1" i="0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Identifying causal influences on publication trends and behavior: A case study of the computational linguistics community.</a:t>
            </a:r>
            <a:r>
              <a:rPr lang="en-US" sz="1400" b="0" i="0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400" b="0" i="1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Proceedings of the Second Workshop on Causal Inference and NLP</a:t>
            </a:r>
            <a:r>
              <a:rPr lang="en-US" sz="1400" b="0" i="0" u="none" strike="noStrike" dirty="0">
                <a:solidFill>
                  <a:srgbClr val="1C191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(pp. 1-11).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518754-CB42-941A-4D6A-72FC4C9D3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AI-powered Cognitive Security and Resilience</a:t>
            </a:r>
          </a:p>
        </p:txBody>
      </p:sp>
    </p:spTree>
    <p:extLst>
      <p:ext uri="{BB962C8B-B14F-4D97-AF65-F5344CB8AC3E}">
        <p14:creationId xmlns:p14="http://schemas.microsoft.com/office/powerpoint/2010/main" val="14170844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F1CA82E1-7417-D1DC-C430-628FAB931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254" y="1253330"/>
            <a:ext cx="11368521" cy="5393129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Robustness</a:t>
            </a:r>
          </a:p>
          <a:p>
            <a:pPr marL="231775" marR="0" indent="-2317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W. Wu, D. Arendt, </a:t>
            </a:r>
            <a:r>
              <a:rPr lang="en-US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S. Volkova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(2021) Evaluating Neural Machine Comprehension Model Robustness to Noisy Inputs and Adversarial Attacks. EACL’21.</a:t>
            </a:r>
          </a:p>
          <a:p>
            <a:pPr marL="231775" marR="0" indent="-2317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M. </a:t>
            </a:r>
            <a:r>
              <a:rPr lang="en-US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Glenski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E. Ayton, R. </a:t>
            </a:r>
            <a:r>
              <a:rPr lang="en-US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Cosbey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D. Arendt, and </a:t>
            </a:r>
            <a:r>
              <a:rPr lang="en-US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S. Volkova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(2020). Towards Trustworthy Deception Detection: Benchmarking Model Robustness across Domains, Modalities, and Languages. International Workshop on Rumors and Deception in Social Media at COLING.</a:t>
            </a:r>
          </a:p>
          <a:p>
            <a:pPr marL="231775" marR="0" indent="-2317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M. </a:t>
            </a:r>
            <a:r>
              <a:rPr lang="en-US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Glenski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E. Ayton, R. </a:t>
            </a:r>
            <a:r>
              <a:rPr lang="en-US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Cosbey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D. Arendt, and </a:t>
            </a:r>
            <a:r>
              <a:rPr lang="en-US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S. Volkova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(2021). Evaluating Deception Detection Model Robustness To Linguistic Variation." In International Workshop on Natural Language Processing for Social Media (</a:t>
            </a:r>
            <a:r>
              <a:rPr lang="en-US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SocialNLP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Transparency</a:t>
            </a:r>
          </a:p>
          <a:p>
            <a:pPr marL="231775" marR="0" indent="-2190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Volkova, S., 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Ayton, E., Arendt, D., Huang, Z., &amp; Hutchinson, B. (2019). Explaining Multimodal Deceptive News Prediction Models. Proceedings of the International AAAI Conference on Web and Social Media.</a:t>
            </a:r>
          </a:p>
          <a:p>
            <a:pPr marL="231775" marR="0" indent="-2190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Arendt, D., &amp; </a:t>
            </a:r>
            <a:r>
              <a:rPr lang="en-US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Volkova, S.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(2017). ESTEEM: A novel framework for qualitatively evaluating and visualizing spatiotemporal embeddings in social media. Proceedings of ACL 2017, System Demonstrations.</a:t>
            </a:r>
            <a:endParaRPr lang="en-US" sz="12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Reliability</a:t>
            </a:r>
          </a:p>
          <a:p>
            <a:pPr marL="231775" marR="0" indent="-2190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Arendt, D., Huang, Z., Shrestha, P., Ayton, E., Glenski, M., &amp;</a:t>
            </a:r>
            <a:r>
              <a:rPr lang="en-US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Volkova, S. 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(2021). </a:t>
            </a:r>
            <a:r>
              <a:rPr lang="en-US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CrossCheck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Rapid, Reproducible, and Interpretable Model Evaluation. Workshop on Data Science with Human-in-the-loop: Language Advances (</a:t>
            </a:r>
            <a:r>
              <a:rPr lang="en-US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DaSH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-LA) </a:t>
            </a:r>
            <a:r>
              <a:rPr lang="en-US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colocated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with NAACL 2021.</a:t>
            </a:r>
          </a:p>
          <a:p>
            <a:pPr marL="231775" marR="0" indent="-2190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Arendt, D., E. Grace, and </a:t>
            </a:r>
            <a:r>
              <a:rPr lang="en-US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S. Volkova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(2018). Interactive machine learning at scale with CHISSL. In Thirty-Second AAAI Conference on Artificial Intelligence.</a:t>
            </a:r>
          </a:p>
          <a:p>
            <a:pPr marL="231775" marR="0" indent="-2190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S., Emily, L. M. Blaha, A. V. </a:t>
            </a:r>
            <a:r>
              <a:rPr lang="en-US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Sathanur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N. </a:t>
            </a:r>
            <a:r>
              <a:rPr lang="en-US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Hodas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S. Volkova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and M. Greaves. (2019). Evaluation and Validation Approaches for Simulation of Social Behavior: Challenges and Opportunities." In Social-Behavioral Modeling for Complex Systems.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Human-AI Integration and Trust</a:t>
            </a:r>
          </a:p>
          <a:p>
            <a:pPr marL="231775" indent="-231775">
              <a:lnSpc>
                <a:spcPct val="100000"/>
              </a:lnSpc>
              <a:spcBef>
                <a:spcPts val="0"/>
              </a:spcBef>
            </a:pPr>
            <a:r>
              <a:rPr lang="en-US" sz="1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</a:t>
            </a:r>
            <a:r>
              <a:rPr lang="en-US" sz="1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Carmody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K., </a:t>
            </a:r>
            <a:r>
              <a:rPr lang="en-US" sz="1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Ficke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C., Nguyen, D., Addis, A., </a:t>
            </a:r>
            <a:r>
              <a:rPr lang="en-US" sz="1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Rebensky</a:t>
            </a:r>
            <a:r>
              <a:rPr lang="en-US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S.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&amp; Carroll, M. (2022). A Qualitative Analysis of Trust Dynamics in Human-Agent Teams (HATs). In Proceedings of the Human Factors and Ergonomics Society Annual Meeting (Vol. 66, No. 1, pp. 152-156). Sage CA: Los Angeles, CA: SAGE Publications.</a:t>
            </a:r>
          </a:p>
          <a:p>
            <a:pPr marL="231775" marR="0" indent="-2317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bensky</a:t>
            </a:r>
            <a:r>
              <a:rPr lang="en-US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S.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Carmody, K., </a:t>
            </a:r>
            <a:r>
              <a:rPr lang="en-US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Ficke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C., Carroll, M., &amp; Bennett, W. (2022). Teammates instead of tools: The impacts of level of autonomy on mission performance and human-agent teaming dynamics in multi-agent distributed teams. Frontiers in Robotics and AI, 102.</a:t>
            </a:r>
          </a:p>
          <a:p>
            <a:pPr marL="231775" marR="0" indent="-2317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Rebensky</a:t>
            </a:r>
            <a:r>
              <a:rPr lang="en-US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S.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et al. (2021) Whoops! Something went wrong: Errors, trust, and trust repair strategies in human agent teaming. Artificial Intelligence in HCI: Second International Conference, AI-HCI 2021, Held as Part of the 23rd HCI International Conference, HCII 2021, Virtual Event, July 24–29, 2021, Proceedings. Cham: Springer International Publishing.</a:t>
            </a:r>
          </a:p>
          <a:p>
            <a:pPr marL="231775" marR="0" indent="-2317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Ezer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N.,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Bruni, 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., Cai, Y.,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Hepenstal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S. J., Miller, C. A., &amp;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Schmorrow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D. D. (2019). Trust engineering for human-AI teams. In Proceedings of the Human Factors and Ergonomics Society Annual Meeting (Vol. 63, No. 1, pp. 322-326). Sage CA: Los Angeles, CA: SAGE Publications.</a:t>
            </a:r>
            <a:endParaRPr lang="en-US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31775" marR="0" indent="-2190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31775" marR="0" indent="-2317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9C4E43F9-C3B4-27DD-7E23-3CD6E9D3B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338" y="0"/>
            <a:ext cx="8166099" cy="786383"/>
          </a:xfrm>
        </p:spPr>
        <p:txBody>
          <a:bodyPr/>
          <a:lstStyle/>
          <a:p>
            <a:r>
              <a:rPr lang="en-US" dirty="0"/>
              <a:t>Safe, Secure and Trustworthy AI</a:t>
            </a:r>
          </a:p>
        </p:txBody>
      </p:sp>
    </p:spTree>
    <p:extLst>
      <p:ext uri="{BB962C8B-B14F-4D97-AF65-F5344CB8AC3E}">
        <p14:creationId xmlns:p14="http://schemas.microsoft.com/office/powerpoint/2010/main" val="357574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1B0E6B-45B4-AE00-DC6C-2E59156C9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338" y="0"/>
            <a:ext cx="8521006" cy="786383"/>
          </a:xfrm>
        </p:spPr>
        <p:txBody>
          <a:bodyPr>
            <a:normAutofit/>
          </a:bodyPr>
          <a:lstStyle/>
          <a:p>
            <a:r>
              <a:rPr lang="en-US" dirty="0"/>
              <a:t>Model Scale and Emerging Capabilities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CDCC4D-98AC-B42D-AADD-78B39B6351CB}"/>
              </a:ext>
            </a:extLst>
          </p:cNvPr>
          <p:cNvSpPr txBox="1"/>
          <p:nvPr/>
        </p:nvSpPr>
        <p:spPr>
          <a:xfrm>
            <a:off x="2045663" y="1314594"/>
            <a:ext cx="2257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Scale = Compute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F0381E-CA3F-89F6-BF03-84342A23D5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80" y="2114814"/>
            <a:ext cx="5780315" cy="38623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D406BC-640E-DAEB-1161-B7740D03FAAA}"/>
              </a:ext>
            </a:extLst>
          </p:cNvPr>
          <p:cNvSpPr txBox="1"/>
          <p:nvPr/>
        </p:nvSpPr>
        <p:spPr>
          <a:xfrm>
            <a:off x="1065058" y="1714704"/>
            <a:ext cx="4742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Scale Leads to Emerging Capabilities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279931-5D2E-1D4F-0D2D-3A7CC32AEF0A}"/>
              </a:ext>
            </a:extLst>
          </p:cNvPr>
          <p:cNvSpPr txBox="1"/>
          <p:nvPr/>
        </p:nvSpPr>
        <p:spPr>
          <a:xfrm>
            <a:off x="3964891" y="6277690"/>
            <a:ext cx="18421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https://arxiv.org/pdf/2206.07682.pdf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1E61E8-ABBF-BB60-5DCD-EC3C99FC66B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1010" y="1714704"/>
            <a:ext cx="3213027" cy="4607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2C3D50-9C88-14FE-5CCA-17FB8F8659A3}"/>
              </a:ext>
            </a:extLst>
          </p:cNvPr>
          <p:cNvSpPr txBox="1"/>
          <p:nvPr/>
        </p:nvSpPr>
        <p:spPr>
          <a:xfrm>
            <a:off x="6982231" y="1006817"/>
            <a:ext cx="37705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Emerging abilities are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due to our choice of metrics!</a:t>
            </a:r>
          </a:p>
          <a:p>
            <a:pPr algn="ctr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111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0DC2D1-9EB3-9B09-37F0-02A51E8E9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 Evolution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A14274-B9C6-C06B-E88E-DEF7D3BA94F4}"/>
              </a:ext>
            </a:extLst>
          </p:cNvPr>
          <p:cNvSpPr txBox="1"/>
          <p:nvPr/>
        </p:nvSpPr>
        <p:spPr>
          <a:xfrm>
            <a:off x="3254830" y="6161315"/>
            <a:ext cx="16914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hlinkClick r:id="rId2"/>
              </a:rPr>
              <a:t>https://arxiv.org/abs/1706.03762</a:t>
            </a:r>
            <a:r>
              <a:rPr lang="en-US" sz="8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BF80A5-841D-4F01-A6D3-B560468807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474" y="1318602"/>
            <a:ext cx="3521526" cy="4736555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C4DCA09-68C1-B0B3-989B-486CABAFF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7387" y="938151"/>
            <a:ext cx="3952919" cy="592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444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82ADC7-B62B-4802-6EBB-CE9C87FAE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338" y="13648"/>
            <a:ext cx="8166099" cy="786383"/>
          </a:xfrm>
        </p:spPr>
        <p:txBody>
          <a:bodyPr/>
          <a:lstStyle/>
          <a:p>
            <a:r>
              <a:rPr lang="en-US" dirty="0"/>
              <a:t>Learning Evolution: In-context Learning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99FE4D2-F62A-C883-03C7-0C818E005A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1912824"/>
              </p:ext>
            </p:extLst>
          </p:nvPr>
        </p:nvGraphicFramePr>
        <p:xfrm>
          <a:off x="399143" y="1415329"/>
          <a:ext cx="7307943" cy="47558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85CD71D-1B69-FCF2-89B6-38679913DD9F}"/>
              </a:ext>
            </a:extLst>
          </p:cNvPr>
          <p:cNvSpPr txBox="1"/>
          <p:nvPr/>
        </p:nvSpPr>
        <p:spPr>
          <a:xfrm>
            <a:off x="7979229" y="1415329"/>
            <a:ext cx="4005942" cy="4926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81000">
              <a:lnSpc>
                <a:spcPct val="90000"/>
              </a:lnSpc>
              <a:spcBef>
                <a:spcPts val="1000"/>
              </a:spcBef>
              <a:buClr>
                <a:srgbClr val="032F46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032F46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Models are applied to new tasks out of the box</a:t>
            </a:r>
          </a:p>
          <a:p>
            <a:pPr marL="457200" indent="-381000">
              <a:lnSpc>
                <a:spcPct val="90000"/>
              </a:lnSpc>
              <a:spcBef>
                <a:spcPts val="1000"/>
              </a:spcBef>
              <a:buClr>
                <a:srgbClr val="032F46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032F46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Good performance with no or few examples</a:t>
            </a:r>
          </a:p>
          <a:p>
            <a:pPr marL="457200" indent="-381000">
              <a:lnSpc>
                <a:spcPct val="90000"/>
              </a:lnSpc>
              <a:spcBef>
                <a:spcPts val="1000"/>
              </a:spcBef>
              <a:buClr>
                <a:srgbClr val="032F46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032F46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Tasks are adapted to models vs. models adapted to tasks</a:t>
            </a:r>
          </a:p>
          <a:p>
            <a:pPr marL="457200" indent="-381000">
              <a:lnSpc>
                <a:spcPct val="90000"/>
              </a:lnSpc>
              <a:spcBef>
                <a:spcPts val="1000"/>
              </a:spcBef>
              <a:buClr>
                <a:srgbClr val="032F46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032F46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Humans can interact with the models using natural language</a:t>
            </a:r>
          </a:p>
          <a:p>
            <a:pPr marL="457200" indent="-381000">
              <a:lnSpc>
                <a:spcPct val="90000"/>
              </a:lnSpc>
              <a:spcBef>
                <a:spcPts val="1000"/>
              </a:spcBef>
              <a:buClr>
                <a:srgbClr val="032F46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032F46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Blurring the line between LM users and developers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31DDDB-C827-F36A-FAE8-EC4A2C8CC531}"/>
              </a:ext>
            </a:extLst>
          </p:cNvPr>
          <p:cNvSpPr txBox="1"/>
          <p:nvPr/>
        </p:nvSpPr>
        <p:spPr>
          <a:xfrm>
            <a:off x="500743" y="6171176"/>
            <a:ext cx="48301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hlinkClick r:id="rId8"/>
              </a:rPr>
              <a:t>https://www.microsoft.com/en-us/research/blog/ai-explainer-foundation-models-and-the-next-era-of-ai/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9553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581487-9F6B-8022-FAC2-C99C004C6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617029" cy="4351338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Human-generated data</a:t>
            </a:r>
          </a:p>
          <a:p>
            <a:pPr lvl="1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Humans rank the output (coming from different models or versions on the main model)</a:t>
            </a:r>
          </a:p>
          <a:p>
            <a:pPr lvl="1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Reward model trained to assign the reward to each input (main model output)</a:t>
            </a:r>
          </a:p>
          <a:p>
            <a:pPr lvl="1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Fine-tuning</a:t>
            </a:r>
          </a:p>
          <a:p>
            <a:pPr lvl="1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The reward model calculates reward for the output, which is used to update the policy using PPO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1740D3-3A47-72F6-5CFF-64977A0DD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 with Human Feedback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5E779E-F46D-F19D-686C-DCCE169CDAAE}"/>
              </a:ext>
            </a:extLst>
          </p:cNvPr>
          <p:cNvSpPr txBox="1"/>
          <p:nvPr/>
        </p:nvSpPr>
        <p:spPr>
          <a:xfrm>
            <a:off x="6868887" y="5410465"/>
            <a:ext cx="18421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hlinkClick r:id="rId2"/>
              </a:rPr>
              <a:t>https://arxiv.org/pdf/2203.02155.pdf</a:t>
            </a:r>
            <a:r>
              <a:rPr lang="en-US" sz="80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5246B4-F370-3DFB-0BF4-49DAD374B1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7107" y="2395465"/>
            <a:ext cx="4887083" cy="293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39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70770F-056C-D024-6B44-D22C7E369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338" y="0"/>
            <a:ext cx="8795989" cy="786383"/>
          </a:xfrm>
        </p:spPr>
        <p:txBody>
          <a:bodyPr>
            <a:normAutofit/>
          </a:bodyPr>
          <a:lstStyle/>
          <a:p>
            <a:r>
              <a:rPr lang="en-US" dirty="0"/>
              <a:t>Intelligent Agents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53F4AA98-34FC-4AA8-F183-C46ABBD98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4578" y="1253331"/>
            <a:ext cx="5057422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32F4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LLMs struggle with reasoning and planning in physical environments</a:t>
            </a:r>
          </a:p>
          <a:p>
            <a:r>
              <a:rPr lang="en-US" dirty="0">
                <a:solidFill>
                  <a:srgbClr val="032F4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Agents with real-world experiences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… with </a:t>
            </a:r>
            <a:r>
              <a:rPr lang="en-US" dirty="0">
                <a:solidFill>
                  <a:srgbClr val="032F4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pre-trained skills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…</a:t>
            </a:r>
            <a:r>
              <a:rPr lang="en-US" dirty="0">
                <a:solidFill>
                  <a:srgbClr val="032F4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dirty="0">
                <a:solidFill>
                  <a:srgbClr val="032F4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ith real-world grounding</a:t>
            </a:r>
          </a:p>
          <a:p>
            <a:pPr marL="0" indent="0">
              <a:buNone/>
            </a:pPr>
            <a:r>
              <a:rPr lang="en-US" dirty="0">
                <a:solidFill>
                  <a:srgbClr val="032F4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… with embodied knowledge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…. </a:t>
            </a:r>
          </a:p>
          <a:p>
            <a:r>
              <a:rPr lang="en-US" dirty="0">
                <a:solidFill>
                  <a:srgbClr val="032F4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Socially aware intelligent agents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Hybrid human-agent teams</a:t>
            </a:r>
            <a:endParaRPr lang="en-US" dirty="0">
              <a:solidFill>
                <a:srgbClr val="032F4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FA748B-3CCD-AF79-08B7-DA96C9BB1058}"/>
              </a:ext>
            </a:extLst>
          </p:cNvPr>
          <p:cNvSpPr txBox="1"/>
          <p:nvPr/>
        </p:nvSpPr>
        <p:spPr>
          <a:xfrm>
            <a:off x="232013" y="5377728"/>
            <a:ext cx="16914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EFB0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https://arxiv.org/abs/2204.01691</a:t>
            </a:r>
            <a:r>
              <a:rPr lang="en-US" sz="800" dirty="0">
                <a:solidFill>
                  <a:srgbClr val="EFB0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E76378-4332-D130-8349-9F46A78493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91" y="1343677"/>
            <a:ext cx="3235645" cy="40340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1C6B76-82FD-E014-9A4F-47989F38A36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0614" y="1343677"/>
            <a:ext cx="3220461" cy="40340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5B169E-D6A4-2CB4-EF41-D3D0C89AA681}"/>
              </a:ext>
            </a:extLst>
          </p:cNvPr>
          <p:cNvSpPr txBox="1"/>
          <p:nvPr/>
        </p:nvSpPr>
        <p:spPr>
          <a:xfrm>
            <a:off x="3686966" y="5406601"/>
            <a:ext cx="32341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EFB030"/>
                </a:solidFill>
                <a:effectLst/>
                <a:latin typeface="+mn-lt"/>
                <a:hlinkClick r:id="rId6"/>
              </a:rPr>
              <a:t>https://arxiv.org/abs/2305.10626</a:t>
            </a:r>
            <a:r>
              <a:rPr lang="en-US" sz="800" dirty="0">
                <a:solidFill>
                  <a:srgbClr val="EFB030"/>
                </a:solidFill>
                <a:effectLst/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5380493"/>
      </p:ext>
    </p:extLst>
  </p:cSld>
  <p:clrMapOvr>
    <a:masterClrMapping/>
  </p:clrMapOvr>
</p:sld>
</file>

<file path=ppt/theme/theme1.xml><?xml version="1.0" encoding="utf-8"?>
<a:theme xmlns:a="http://schemas.openxmlformats.org/drawingml/2006/main" name="Aptima 2021">
  <a:themeElements>
    <a:clrScheme name="Aptima 2021">
      <a:dk1>
        <a:srgbClr val="032F46"/>
      </a:dk1>
      <a:lt1>
        <a:srgbClr val="F1F3F4"/>
      </a:lt1>
      <a:dk2>
        <a:srgbClr val="032F46"/>
      </a:dk2>
      <a:lt2>
        <a:srgbClr val="F1F3F4"/>
      </a:lt2>
      <a:accent1>
        <a:srgbClr val="029EBE"/>
      </a:accent1>
      <a:accent2>
        <a:srgbClr val="F67E03"/>
      </a:accent2>
      <a:accent3>
        <a:srgbClr val="93BD45"/>
      </a:accent3>
      <a:accent4>
        <a:srgbClr val="8298AC"/>
      </a:accent4>
      <a:accent5>
        <a:srgbClr val="D00124"/>
      </a:accent5>
      <a:accent6>
        <a:srgbClr val="B79462"/>
      </a:accent6>
      <a:hlink>
        <a:srgbClr val="EEAF30"/>
      </a:hlink>
      <a:folHlink>
        <a:srgbClr val="B9C9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tima 2022 (16-9)  -  Read-Only" id="{038B271F-C291-46E2-A6E5-5731779D2BC4}" vid="{12933917-9803-4B44-A02F-A1679030160D}"/>
    </a:ext>
  </a:extLst>
</a:theme>
</file>

<file path=ppt/theme/theme2.xml><?xml version="1.0" encoding="utf-8"?>
<a:theme xmlns:a="http://schemas.openxmlformats.org/drawingml/2006/main" name="No 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tima 2022 (16-9)  -  Read-Only" id="{038B271F-C291-46E2-A6E5-5731779D2BC4}" vid="{A9722CF0-C2CB-4DBE-BD75-DEBF5ACFDEF0}"/>
    </a:ext>
  </a:extLst>
</a:theme>
</file>

<file path=ppt/theme/theme3.xml><?xml version="1.0" encoding="utf-8"?>
<a:theme xmlns:a="http://schemas.openxmlformats.org/drawingml/2006/main" name="Ventur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tima 2022 (16-9)  -  Read-Only" id="{038B271F-C291-46E2-A6E5-5731779D2BC4}" vid="{84DA3D8D-6453-4BB2-97CA-C36B09C219A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1988AB3C6D594DB16124EB05033CA1" ma:contentTypeVersion="17" ma:contentTypeDescription="Create a new document." ma:contentTypeScope="" ma:versionID="926effa35500a92b5e1c42a8b0ac18f5">
  <xsd:schema xmlns:xsd="http://www.w3.org/2001/XMLSchema" xmlns:xs="http://www.w3.org/2001/XMLSchema" xmlns:p="http://schemas.microsoft.com/office/2006/metadata/properties" xmlns:ns2="01309973-7b0d-4fce-a74a-0e6c38c3f034" xmlns:ns3="cdd35c34-951b-43d5-ab55-39ebfe0d9ed9" targetNamespace="http://schemas.microsoft.com/office/2006/metadata/properties" ma:root="true" ma:fieldsID="790f3a2a9b67917b8306e299b6a17d5f" ns2:_="" ns3:_="">
    <xsd:import namespace="01309973-7b0d-4fce-a74a-0e6c38c3f034"/>
    <xsd:import namespace="cdd35c34-951b-43d5-ab55-39ebfe0d9e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309973-7b0d-4fce-a74a-0e6c38c3f0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93c513b-d286-4d0e-a3f9-a4207c3108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d35c34-951b-43d5-ab55-39ebfe0d9ed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6a8c1a14-e371-49ce-bce2-11b501ad8751}" ma:internalName="TaxCatchAll" ma:showField="CatchAllData" ma:web="cdd35c34-951b-43d5-ab55-39ebfe0d9e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1309973-7b0d-4fce-a74a-0e6c38c3f034">
      <Terms xmlns="http://schemas.microsoft.com/office/infopath/2007/PartnerControls"/>
    </lcf76f155ced4ddcb4097134ff3c332f>
    <TaxCatchAll xmlns="cdd35c34-951b-43d5-ab55-39ebfe0d9ed9" xsi:nil="true"/>
  </documentManagement>
</p:properties>
</file>

<file path=customXml/itemProps1.xml><?xml version="1.0" encoding="utf-8"?>
<ds:datastoreItem xmlns:ds="http://schemas.openxmlformats.org/officeDocument/2006/customXml" ds:itemID="{5AC3321D-5490-492E-A771-81D8BAB103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309973-7b0d-4fce-a74a-0e6c38c3f034"/>
    <ds:schemaRef ds:uri="cdd35c34-951b-43d5-ab55-39ebfe0d9e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3732EBD-D626-4316-81A7-A2858BED098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EC8AFC-33F1-4A1C-B421-018F14F1F5B8}">
  <ds:schemaRefs>
    <ds:schemaRef ds:uri="http://purl.org/dc/dcmitype/"/>
    <ds:schemaRef ds:uri="http://schemas.openxmlformats.org/package/2006/metadata/core-properties"/>
    <ds:schemaRef ds:uri="cdd35c34-951b-43d5-ab55-39ebfe0d9ed9"/>
    <ds:schemaRef ds:uri="01309973-7b0d-4fce-a74a-0e6c38c3f034"/>
    <ds:schemaRef ds:uri="http://purl.org/dc/elements/1.1/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c0b8bdd8-d286-4b74-bc5c-a60cf60f6939}" enabled="1" method="Standard" siteId="{f84861f0-b682-4e29-8d67-014158fc402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Aptima 2022 (16-9)</Template>
  <TotalTime>6864</TotalTime>
  <Words>5057</Words>
  <Application>Microsoft Macintosh PowerPoint</Application>
  <PresentationFormat>Widescreen</PresentationFormat>
  <Paragraphs>450</Paragraphs>
  <Slides>45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Arial</vt:lpstr>
      <vt:lpstr>Calibri</vt:lpstr>
      <vt:lpstr>Calibri Light</vt:lpstr>
      <vt:lpstr>Helvetica</vt:lpstr>
      <vt:lpstr>Helvetica Neue</vt:lpstr>
      <vt:lpstr>Tahoma</vt:lpstr>
      <vt:lpstr>Wingdings</vt:lpstr>
      <vt:lpstr>Aptima 2021</vt:lpstr>
      <vt:lpstr>No Logo</vt:lpstr>
      <vt:lpstr>Ventures</vt:lpstr>
      <vt:lpstr>Empowering Scientists, Protecting Minds: Secure Compound AI for a Smarter, Safer Future</vt:lpstr>
      <vt:lpstr>Outline</vt:lpstr>
      <vt:lpstr>We live in exciting times…</vt:lpstr>
      <vt:lpstr>2024…</vt:lpstr>
      <vt:lpstr>Model Scale and Emerging Capabilities</vt:lpstr>
      <vt:lpstr>Transformer Evolution</vt:lpstr>
      <vt:lpstr>Learning Evolution: In-context Learning</vt:lpstr>
      <vt:lpstr>Reinforcement Learning with Human Feedback</vt:lpstr>
      <vt:lpstr>Intelligent Agents</vt:lpstr>
      <vt:lpstr>Intelligent Agents with Shared Experiences</vt:lpstr>
      <vt:lpstr>Compound AI Systems</vt:lpstr>
      <vt:lpstr>AI for Science</vt:lpstr>
      <vt:lpstr>Our Team’s LLMs and PTMs for Science</vt:lpstr>
      <vt:lpstr>Multimodal Scientific Knowledge</vt:lpstr>
      <vt:lpstr>Scaling AI for Scientific Discovery for Chemistry</vt:lpstr>
      <vt:lpstr>Science Benchmarks Hendrick's Test Example (College QA)</vt:lpstr>
      <vt:lpstr>Cross-Disciplinary Multimodal Scientific Reasoning</vt:lpstr>
      <vt:lpstr>Towards Autonomous Scientific Discovery</vt:lpstr>
      <vt:lpstr>PowerPoint Presentation</vt:lpstr>
      <vt:lpstr>Emerging Generative AI Trends for IE</vt:lpstr>
      <vt:lpstr>Generative AI Mitigation Technologies</vt:lpstr>
      <vt:lpstr>Cognitive Security and Resilience</vt:lpstr>
      <vt:lpstr>IDEA: Information Narrative Detection and Analysis</vt:lpstr>
      <vt:lpstr>Technical Approach Proto-Narrative Detection</vt:lpstr>
      <vt:lpstr>Technical Approach Cross-Platform Engagement and Target Audience Analysis</vt:lpstr>
      <vt:lpstr>Technical Approach Target Audience and Causal Engagement Analysis</vt:lpstr>
      <vt:lpstr>Russia-Ukraine War Cross-Platform Analysis: Narrative Detection</vt:lpstr>
      <vt:lpstr>Russia-Ukraine War Cross-Platform Analysis:  Contrastive Narrative Evolution</vt:lpstr>
      <vt:lpstr>Russia-Ukraine War Twitter and VK Analysis:  Cross-Platform Cognitive Domain Analytics</vt:lpstr>
      <vt:lpstr>Russia-Ukraine War Cross-Platform Analysis: Information and Cognitive Domain Analytics</vt:lpstr>
      <vt:lpstr>Building Resilient Information Ecosystem</vt:lpstr>
      <vt:lpstr>From LLMs to Intelligent Agents</vt:lpstr>
      <vt:lpstr>Generative AI and the DoD Mission</vt:lpstr>
      <vt:lpstr>Safe, Secure and Trustworthy AI</vt:lpstr>
      <vt:lpstr>NIST AI Risk Management Framework (AI RMF)</vt:lpstr>
      <vt:lpstr>2023 Data, Analytics, and AI Adoption Strategy</vt:lpstr>
      <vt:lpstr>PowerPoint Presentation</vt:lpstr>
      <vt:lpstr>Foundation Model Transparency Index</vt:lpstr>
      <vt:lpstr>PowerPoint Presentation</vt:lpstr>
      <vt:lpstr>AI Limitations</vt:lpstr>
      <vt:lpstr>Machine Learning vs. Human Learning </vt:lpstr>
      <vt:lpstr>PowerPoint Presentation</vt:lpstr>
      <vt:lpstr>Generative AI for Science</vt:lpstr>
      <vt:lpstr>AI-powered Cognitive Security and Resilience</vt:lpstr>
      <vt:lpstr>Safe, Secure and Trustworthy AI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Samantha Emerson</dc:creator>
  <cp:lastModifiedBy>Svitlana Volkova</cp:lastModifiedBy>
  <cp:revision>24</cp:revision>
  <dcterms:created xsi:type="dcterms:W3CDTF">2023-09-27T16:46:30Z</dcterms:created>
  <dcterms:modified xsi:type="dcterms:W3CDTF">2024-04-23T18:19:22Z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0x010100A61988AB3C6D594DB16124EB05033CA1</vt:lpwstr>
  </property>
  <property fmtid="{D5CDD505-2E9C-101B-9397-08002B2CF9AE}" pid="3" name="MediaServiceImageTags">
    <vt:lpwstr/>
  </property>
  <property fmtid="{D5CDD505-2E9C-101B-9397-08002B2CF9AE}" pid="4" name="PriorityforAptima">
    <vt:lpwstr>Extremely Important</vt:lpwstr>
  </property>
  <property fmtid="{D5CDD505-2E9C-101B-9397-08002B2CF9AE}" pid="5" name="MSIP_Label_c0b8bdd8-d286-4b74-bc5c-a60cf60f6939_Enabled">
    <vt:lpwstr>true</vt:lpwstr>
  </property>
  <property fmtid="{D5CDD505-2E9C-101B-9397-08002B2CF9AE}" pid="6" name="MSIP_Label_c0b8bdd8-d286-4b74-bc5c-a60cf60f6939_SetDate">
    <vt:lpwstr>2024-04-23T18:19:22Z</vt:lpwstr>
  </property>
  <property fmtid="{D5CDD505-2E9C-101B-9397-08002B2CF9AE}" pid="7" name="MSIP_Label_c0b8bdd8-d286-4b74-bc5c-a60cf60f6939_Method">
    <vt:lpwstr>Standard</vt:lpwstr>
  </property>
  <property fmtid="{D5CDD505-2E9C-101B-9397-08002B2CF9AE}" pid="8" name="MSIP_Label_c0b8bdd8-d286-4b74-bc5c-a60cf60f6939_Name">
    <vt:lpwstr>NLR</vt:lpwstr>
  </property>
  <property fmtid="{D5CDD505-2E9C-101B-9397-08002B2CF9AE}" pid="9" name="MSIP_Label_c0b8bdd8-d286-4b74-bc5c-a60cf60f6939_SiteId">
    <vt:lpwstr>f84861f0-b682-4e29-8d67-014158fc4021</vt:lpwstr>
  </property>
  <property fmtid="{D5CDD505-2E9C-101B-9397-08002B2CF9AE}" pid="10" name="MSIP_Label_c0b8bdd8-d286-4b74-bc5c-a60cf60f6939_ActionId">
    <vt:lpwstr>b0d5198f-0af9-4ee4-b0e9-feed8d0a9408</vt:lpwstr>
  </property>
  <property fmtid="{D5CDD505-2E9C-101B-9397-08002B2CF9AE}" pid="11" name="MSIP_Label_c0b8bdd8-d286-4b74-bc5c-a60cf60f6939_ContentBits">
    <vt:lpwstr>0</vt:lpwstr>
  </property>
</Properties>
</file>