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autoCompressPictures="0">
  <p:sldMasterIdLst>
    <p:sldMasterId id="2147483744" r:id="rId4"/>
  </p:sldMasterIdLst>
  <p:notesMasterIdLst>
    <p:notesMasterId r:id="rId14"/>
  </p:notesMasterIdLst>
  <p:handoutMasterIdLst>
    <p:handoutMasterId r:id="rId15"/>
  </p:handoutMasterIdLst>
  <p:sldIdLst>
    <p:sldId id="256" r:id="rId5"/>
    <p:sldId id="275" r:id="rId6"/>
    <p:sldId id="286" r:id="rId7"/>
    <p:sldId id="280" r:id="rId8"/>
    <p:sldId id="276" r:id="rId9"/>
    <p:sldId id="285" r:id="rId10"/>
    <p:sldId id="282" r:id="rId11"/>
    <p:sldId id="281" r:id="rId12"/>
    <p:sldId id="284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8F2B3E-7A14-24C4-84DB-AEDC71C2DFF4}" v="45" dt="2024-03-14T19:42:02.815"/>
    <p1510:client id="{9A490F36-E037-BB2F-72F7-DD583C26CA36}" v="23" dt="2024-03-14T21:35:33.082"/>
    <p1510:client id="{AB2981CB-B343-0ECE-82C9-A1686649A041}" v="376" dt="2024-03-14T21:30:45.885"/>
    <p1510:client id="{BAAE9BA5-50EF-2790-56AE-A782DD999EF0}" v="108" dt="2024-03-14T17:12:18.909"/>
    <p1510:client id="{FAB7BFB1-D775-31BE-5421-F4C0A0F792A9}" v="79" dt="2024-03-14T19:33:49.56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5033" autoAdjust="0"/>
  </p:normalViewPr>
  <p:slideViewPr>
    <p:cSldViewPr snapToGrid="0" snapToObjects="1">
      <p:cViewPr varScale="1">
        <p:scale>
          <a:sx n="163" d="100"/>
          <a:sy n="163" d="100"/>
        </p:scale>
        <p:origin x="2466" y="15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8" d="100"/>
          <a:sy n="68" d="100"/>
        </p:scale>
        <p:origin x="3288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F556DA6-4DC9-470D-B1D4-0D0F94D66720}" type="doc">
      <dgm:prSet loTypeId="urn:microsoft.com/office/officeart/2005/8/layout/radial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622B21C-DE7F-477B-8FF4-A1347E7D5970}">
      <dgm:prSet phldrT="[Text]" phldr="0"/>
      <dgm:spPr/>
      <dgm:t>
        <a:bodyPr/>
        <a:lstStyle/>
        <a:p>
          <a:r>
            <a:rPr lang="en-US" dirty="0">
              <a:latin typeface="Calibri Light" panose="020F0302020204030204"/>
            </a:rPr>
            <a:t>Mothership</a:t>
          </a:r>
          <a:endParaRPr lang="en-US" dirty="0"/>
        </a:p>
      </dgm:t>
    </dgm:pt>
    <dgm:pt modelId="{B633A8D9-E9CA-4EFD-A4A7-B6A970ADB9CF}" type="parTrans" cxnId="{B3ADD0CA-D2ED-4909-86D1-6DEE647F5A04}">
      <dgm:prSet/>
      <dgm:spPr/>
      <dgm:t>
        <a:bodyPr/>
        <a:lstStyle/>
        <a:p>
          <a:endParaRPr lang="en-US"/>
        </a:p>
      </dgm:t>
    </dgm:pt>
    <dgm:pt modelId="{4A6CBBD5-727C-4B6C-949B-C11C89EA515F}" type="sibTrans" cxnId="{B3ADD0CA-D2ED-4909-86D1-6DEE647F5A04}">
      <dgm:prSet/>
      <dgm:spPr/>
      <dgm:t>
        <a:bodyPr/>
        <a:lstStyle/>
        <a:p>
          <a:endParaRPr lang="en-US"/>
        </a:p>
      </dgm:t>
    </dgm:pt>
    <dgm:pt modelId="{6796BBCC-5C5C-4656-B272-D0312CB60275}">
      <dgm:prSet phldrT="[Text]" phldr="0"/>
      <dgm:spPr/>
      <dgm:t>
        <a:bodyPr/>
        <a:lstStyle/>
        <a:p>
          <a:r>
            <a:rPr lang="en-US" dirty="0">
              <a:latin typeface="Calibri Light" panose="020F0302020204030204"/>
            </a:rPr>
            <a:t>UFO</a:t>
          </a:r>
          <a:endParaRPr lang="en-US" dirty="0"/>
        </a:p>
      </dgm:t>
    </dgm:pt>
    <dgm:pt modelId="{B6EEC200-45A6-47F1-9A98-B2E76CC1546A}" type="parTrans" cxnId="{0D71045A-07B3-4F13-8CC3-BBC54A64A3A4}">
      <dgm:prSet/>
      <dgm:spPr/>
      <dgm:t>
        <a:bodyPr/>
        <a:lstStyle/>
        <a:p>
          <a:endParaRPr lang="en-US"/>
        </a:p>
      </dgm:t>
    </dgm:pt>
    <dgm:pt modelId="{52DA051A-B922-4449-B40E-AE9CE9C53CD0}" type="sibTrans" cxnId="{0D71045A-07B3-4F13-8CC3-BBC54A64A3A4}">
      <dgm:prSet/>
      <dgm:spPr/>
      <dgm:t>
        <a:bodyPr/>
        <a:lstStyle/>
        <a:p>
          <a:endParaRPr lang="en-US"/>
        </a:p>
      </dgm:t>
    </dgm:pt>
    <dgm:pt modelId="{6359D6EE-62AD-4C4E-8ED0-99DF041A77A9}">
      <dgm:prSet phldrT="[Text]" phldr="0"/>
      <dgm:spPr/>
      <dgm:t>
        <a:bodyPr/>
        <a:lstStyle/>
        <a:p>
          <a:r>
            <a:rPr lang="en-US" dirty="0">
              <a:latin typeface="Calibri Light" panose="020F0302020204030204"/>
            </a:rPr>
            <a:t>Drone</a:t>
          </a:r>
          <a:endParaRPr lang="en-US" dirty="0"/>
        </a:p>
      </dgm:t>
    </dgm:pt>
    <dgm:pt modelId="{62F636DA-E15C-493D-B482-BCF13A35E43B}" type="parTrans" cxnId="{5B359ED0-8D14-4BD6-9918-B6B87654057A}">
      <dgm:prSet/>
      <dgm:spPr/>
      <dgm:t>
        <a:bodyPr/>
        <a:lstStyle/>
        <a:p>
          <a:endParaRPr lang="en-US"/>
        </a:p>
      </dgm:t>
    </dgm:pt>
    <dgm:pt modelId="{9CDDED97-67AF-4B5B-B24C-2791E9D7074B}" type="sibTrans" cxnId="{5B359ED0-8D14-4BD6-9918-B6B87654057A}">
      <dgm:prSet/>
      <dgm:spPr/>
      <dgm:t>
        <a:bodyPr/>
        <a:lstStyle/>
        <a:p>
          <a:endParaRPr lang="en-US"/>
        </a:p>
      </dgm:t>
    </dgm:pt>
    <dgm:pt modelId="{E1B21A14-BD60-4898-8C60-F2F51D317F33}" type="pres">
      <dgm:prSet presAssocID="{EF556DA6-4DC9-470D-B1D4-0D0F94D66720}" presName="composite" presStyleCnt="0">
        <dgm:presLayoutVars>
          <dgm:chMax val="5"/>
          <dgm:dir/>
          <dgm:animLvl val="ctr"/>
          <dgm:resizeHandles val="exact"/>
        </dgm:presLayoutVars>
      </dgm:prSet>
      <dgm:spPr/>
    </dgm:pt>
    <dgm:pt modelId="{3FEE0AC8-7994-4134-AC00-16C70542E2A4}" type="pres">
      <dgm:prSet presAssocID="{EF556DA6-4DC9-470D-B1D4-0D0F94D66720}" presName="cycle" presStyleCnt="0"/>
      <dgm:spPr/>
    </dgm:pt>
    <dgm:pt modelId="{04857972-AA22-4517-9182-08B22A9E01E2}" type="pres">
      <dgm:prSet presAssocID="{EF556DA6-4DC9-470D-B1D4-0D0F94D66720}" presName="centerShape" presStyleCnt="0"/>
      <dgm:spPr/>
    </dgm:pt>
    <dgm:pt modelId="{1F96C5D4-7407-4F40-B362-B3DE930D5007}" type="pres">
      <dgm:prSet presAssocID="{EF556DA6-4DC9-470D-B1D4-0D0F94D66720}" presName="connSite" presStyleLbl="node1" presStyleIdx="0" presStyleCnt="4"/>
      <dgm:spPr/>
    </dgm:pt>
    <dgm:pt modelId="{34BB1137-8676-43D8-943F-1B6A4E56F2DE}" type="pres">
      <dgm:prSet presAssocID="{EF556DA6-4DC9-470D-B1D4-0D0F94D66720}" presName="visible" presStyleLbl="node1" presStyleIdx="0" presStyleCnt="4"/>
      <dgm:spPr/>
    </dgm:pt>
    <dgm:pt modelId="{BBACE345-FD0A-4D61-A8FD-DA6D38EAB034}" type="pres">
      <dgm:prSet presAssocID="{B633A8D9-E9CA-4EFD-A4A7-B6A970ADB9CF}" presName="Name25" presStyleLbl="parChTrans1D1" presStyleIdx="0" presStyleCnt="3"/>
      <dgm:spPr/>
    </dgm:pt>
    <dgm:pt modelId="{F2CFF891-DF70-453F-BCCA-06875FFB430A}" type="pres">
      <dgm:prSet presAssocID="{0622B21C-DE7F-477B-8FF4-A1347E7D5970}" presName="node" presStyleCnt="0"/>
      <dgm:spPr/>
    </dgm:pt>
    <dgm:pt modelId="{8ABC59AC-F44C-46BA-996A-6D91949D935B}" type="pres">
      <dgm:prSet presAssocID="{0622B21C-DE7F-477B-8FF4-A1347E7D5970}" presName="parentNode" presStyleLbl="node1" presStyleIdx="1" presStyleCnt="4">
        <dgm:presLayoutVars>
          <dgm:chMax val="1"/>
          <dgm:bulletEnabled val="1"/>
        </dgm:presLayoutVars>
      </dgm:prSet>
      <dgm:spPr/>
    </dgm:pt>
    <dgm:pt modelId="{0F0735E0-F5B6-450F-9310-5A4E1882EB27}" type="pres">
      <dgm:prSet presAssocID="{0622B21C-DE7F-477B-8FF4-A1347E7D5970}" presName="childNode" presStyleLbl="revTx" presStyleIdx="0" presStyleCnt="0">
        <dgm:presLayoutVars>
          <dgm:bulletEnabled val="1"/>
        </dgm:presLayoutVars>
      </dgm:prSet>
      <dgm:spPr/>
    </dgm:pt>
    <dgm:pt modelId="{95ABD58A-A9FB-40B5-A6FC-FDCF3EBD4B09}" type="pres">
      <dgm:prSet presAssocID="{B6EEC200-45A6-47F1-9A98-B2E76CC1546A}" presName="Name25" presStyleLbl="parChTrans1D1" presStyleIdx="1" presStyleCnt="3"/>
      <dgm:spPr/>
    </dgm:pt>
    <dgm:pt modelId="{19CD8BE1-E1F9-4532-8914-00C01006B82C}" type="pres">
      <dgm:prSet presAssocID="{6796BBCC-5C5C-4656-B272-D0312CB60275}" presName="node" presStyleCnt="0"/>
      <dgm:spPr/>
    </dgm:pt>
    <dgm:pt modelId="{FEA6EA43-03BE-4532-90E4-DEE1D025F172}" type="pres">
      <dgm:prSet presAssocID="{6796BBCC-5C5C-4656-B272-D0312CB60275}" presName="parentNode" presStyleLbl="node1" presStyleIdx="2" presStyleCnt="4">
        <dgm:presLayoutVars>
          <dgm:chMax val="1"/>
          <dgm:bulletEnabled val="1"/>
        </dgm:presLayoutVars>
      </dgm:prSet>
      <dgm:spPr/>
    </dgm:pt>
    <dgm:pt modelId="{04E8FC4F-CB67-41BD-A2E2-30A6751BB365}" type="pres">
      <dgm:prSet presAssocID="{6796BBCC-5C5C-4656-B272-D0312CB60275}" presName="childNode" presStyleLbl="revTx" presStyleIdx="0" presStyleCnt="0">
        <dgm:presLayoutVars>
          <dgm:bulletEnabled val="1"/>
        </dgm:presLayoutVars>
      </dgm:prSet>
      <dgm:spPr/>
    </dgm:pt>
    <dgm:pt modelId="{612F0DC9-AD7D-47E7-8A65-6D6DF7F5A6A3}" type="pres">
      <dgm:prSet presAssocID="{62F636DA-E15C-493D-B482-BCF13A35E43B}" presName="Name25" presStyleLbl="parChTrans1D1" presStyleIdx="2" presStyleCnt="3"/>
      <dgm:spPr/>
    </dgm:pt>
    <dgm:pt modelId="{D37B6870-5156-4EBB-A2B2-74B973E397E9}" type="pres">
      <dgm:prSet presAssocID="{6359D6EE-62AD-4C4E-8ED0-99DF041A77A9}" presName="node" presStyleCnt="0"/>
      <dgm:spPr/>
    </dgm:pt>
    <dgm:pt modelId="{48DC8D81-AED8-4166-A42C-46520111BA04}" type="pres">
      <dgm:prSet presAssocID="{6359D6EE-62AD-4C4E-8ED0-99DF041A77A9}" presName="parentNode" presStyleLbl="node1" presStyleIdx="3" presStyleCnt="4">
        <dgm:presLayoutVars>
          <dgm:chMax val="1"/>
          <dgm:bulletEnabled val="1"/>
        </dgm:presLayoutVars>
      </dgm:prSet>
      <dgm:spPr/>
    </dgm:pt>
    <dgm:pt modelId="{1376C6D8-7BFF-4283-9CB0-F6E1207E0216}" type="pres">
      <dgm:prSet presAssocID="{6359D6EE-62AD-4C4E-8ED0-99DF041A77A9}" presName="childNode" presStyleLbl="revTx" presStyleIdx="0" presStyleCnt="0">
        <dgm:presLayoutVars>
          <dgm:bulletEnabled val="1"/>
        </dgm:presLayoutVars>
      </dgm:prSet>
      <dgm:spPr/>
    </dgm:pt>
  </dgm:ptLst>
  <dgm:cxnLst>
    <dgm:cxn modelId="{EA862220-AB91-4D77-95AB-2BFBBC764245}" type="presOf" srcId="{62F636DA-E15C-493D-B482-BCF13A35E43B}" destId="{612F0DC9-AD7D-47E7-8A65-6D6DF7F5A6A3}" srcOrd="0" destOrd="0" presId="urn:microsoft.com/office/officeart/2005/8/layout/radial2"/>
    <dgm:cxn modelId="{D5138C24-B088-4030-B6CC-735DFA33B3B0}" type="presOf" srcId="{0622B21C-DE7F-477B-8FF4-A1347E7D5970}" destId="{8ABC59AC-F44C-46BA-996A-6D91949D935B}" srcOrd="0" destOrd="0" presId="urn:microsoft.com/office/officeart/2005/8/layout/radial2"/>
    <dgm:cxn modelId="{E5BA1332-913C-43F3-BBD9-5217A30B6A52}" type="presOf" srcId="{B633A8D9-E9CA-4EFD-A4A7-B6A970ADB9CF}" destId="{BBACE345-FD0A-4D61-A8FD-DA6D38EAB034}" srcOrd="0" destOrd="0" presId="urn:microsoft.com/office/officeart/2005/8/layout/radial2"/>
    <dgm:cxn modelId="{1974EF4E-63CE-4A66-91AE-4C655D659DEA}" type="presOf" srcId="{EF556DA6-4DC9-470D-B1D4-0D0F94D66720}" destId="{E1B21A14-BD60-4898-8C60-F2F51D317F33}" srcOrd="0" destOrd="0" presId="urn:microsoft.com/office/officeart/2005/8/layout/radial2"/>
    <dgm:cxn modelId="{0D71045A-07B3-4F13-8CC3-BBC54A64A3A4}" srcId="{EF556DA6-4DC9-470D-B1D4-0D0F94D66720}" destId="{6796BBCC-5C5C-4656-B272-D0312CB60275}" srcOrd="1" destOrd="0" parTransId="{B6EEC200-45A6-47F1-9A98-B2E76CC1546A}" sibTransId="{52DA051A-B922-4449-B40E-AE9CE9C53CD0}"/>
    <dgm:cxn modelId="{98351783-3E68-424B-9184-D580B1309102}" type="presOf" srcId="{B6EEC200-45A6-47F1-9A98-B2E76CC1546A}" destId="{95ABD58A-A9FB-40B5-A6FC-FDCF3EBD4B09}" srcOrd="0" destOrd="0" presId="urn:microsoft.com/office/officeart/2005/8/layout/radial2"/>
    <dgm:cxn modelId="{63F7B98E-537C-4D41-8286-00BA2CD78E58}" type="presOf" srcId="{6796BBCC-5C5C-4656-B272-D0312CB60275}" destId="{FEA6EA43-03BE-4532-90E4-DEE1D025F172}" srcOrd="0" destOrd="0" presId="urn:microsoft.com/office/officeart/2005/8/layout/radial2"/>
    <dgm:cxn modelId="{4332A3BE-8E3C-4B91-829E-7599C7F15D7F}" type="presOf" srcId="{6359D6EE-62AD-4C4E-8ED0-99DF041A77A9}" destId="{48DC8D81-AED8-4166-A42C-46520111BA04}" srcOrd="0" destOrd="0" presId="urn:microsoft.com/office/officeart/2005/8/layout/radial2"/>
    <dgm:cxn modelId="{B3ADD0CA-D2ED-4909-86D1-6DEE647F5A04}" srcId="{EF556DA6-4DC9-470D-B1D4-0D0F94D66720}" destId="{0622B21C-DE7F-477B-8FF4-A1347E7D5970}" srcOrd="0" destOrd="0" parTransId="{B633A8D9-E9CA-4EFD-A4A7-B6A970ADB9CF}" sibTransId="{4A6CBBD5-727C-4B6C-949B-C11C89EA515F}"/>
    <dgm:cxn modelId="{5B359ED0-8D14-4BD6-9918-B6B87654057A}" srcId="{EF556DA6-4DC9-470D-B1D4-0D0F94D66720}" destId="{6359D6EE-62AD-4C4E-8ED0-99DF041A77A9}" srcOrd="2" destOrd="0" parTransId="{62F636DA-E15C-493D-B482-BCF13A35E43B}" sibTransId="{9CDDED97-67AF-4B5B-B24C-2791E9D7074B}"/>
    <dgm:cxn modelId="{9AA56540-2F68-418D-BC3B-9C40ABEA0D9F}" type="presParOf" srcId="{E1B21A14-BD60-4898-8C60-F2F51D317F33}" destId="{3FEE0AC8-7994-4134-AC00-16C70542E2A4}" srcOrd="0" destOrd="0" presId="urn:microsoft.com/office/officeart/2005/8/layout/radial2"/>
    <dgm:cxn modelId="{829149AC-B4B8-454E-94E3-42A6981EDA17}" type="presParOf" srcId="{3FEE0AC8-7994-4134-AC00-16C70542E2A4}" destId="{04857972-AA22-4517-9182-08B22A9E01E2}" srcOrd="0" destOrd="0" presId="urn:microsoft.com/office/officeart/2005/8/layout/radial2"/>
    <dgm:cxn modelId="{678A56B6-DDC2-4B46-84FE-F74CFD4458B2}" type="presParOf" srcId="{04857972-AA22-4517-9182-08B22A9E01E2}" destId="{1F96C5D4-7407-4F40-B362-B3DE930D5007}" srcOrd="0" destOrd="0" presId="urn:microsoft.com/office/officeart/2005/8/layout/radial2"/>
    <dgm:cxn modelId="{C520144E-84BB-4240-89ED-488187B950D7}" type="presParOf" srcId="{04857972-AA22-4517-9182-08B22A9E01E2}" destId="{34BB1137-8676-43D8-943F-1B6A4E56F2DE}" srcOrd="1" destOrd="0" presId="urn:microsoft.com/office/officeart/2005/8/layout/radial2"/>
    <dgm:cxn modelId="{1F9DD785-1014-40B8-8AC0-A292A186E043}" type="presParOf" srcId="{3FEE0AC8-7994-4134-AC00-16C70542E2A4}" destId="{BBACE345-FD0A-4D61-A8FD-DA6D38EAB034}" srcOrd="1" destOrd="0" presId="urn:microsoft.com/office/officeart/2005/8/layout/radial2"/>
    <dgm:cxn modelId="{065D22D8-B4B0-40DB-8CAF-48B2BA703262}" type="presParOf" srcId="{3FEE0AC8-7994-4134-AC00-16C70542E2A4}" destId="{F2CFF891-DF70-453F-BCCA-06875FFB430A}" srcOrd="2" destOrd="0" presId="urn:microsoft.com/office/officeart/2005/8/layout/radial2"/>
    <dgm:cxn modelId="{6812045E-77BD-42C6-A5BB-ED973A36E3F4}" type="presParOf" srcId="{F2CFF891-DF70-453F-BCCA-06875FFB430A}" destId="{8ABC59AC-F44C-46BA-996A-6D91949D935B}" srcOrd="0" destOrd="0" presId="urn:microsoft.com/office/officeart/2005/8/layout/radial2"/>
    <dgm:cxn modelId="{DF4F02A4-EEC3-4553-9B50-561B516C650F}" type="presParOf" srcId="{F2CFF891-DF70-453F-BCCA-06875FFB430A}" destId="{0F0735E0-F5B6-450F-9310-5A4E1882EB27}" srcOrd="1" destOrd="0" presId="urn:microsoft.com/office/officeart/2005/8/layout/radial2"/>
    <dgm:cxn modelId="{20672D55-B5B5-4DA7-A26F-9A81EB327B35}" type="presParOf" srcId="{3FEE0AC8-7994-4134-AC00-16C70542E2A4}" destId="{95ABD58A-A9FB-40B5-A6FC-FDCF3EBD4B09}" srcOrd="3" destOrd="0" presId="urn:microsoft.com/office/officeart/2005/8/layout/radial2"/>
    <dgm:cxn modelId="{E8D24C51-BD3F-4789-96B9-C05440C8F136}" type="presParOf" srcId="{3FEE0AC8-7994-4134-AC00-16C70542E2A4}" destId="{19CD8BE1-E1F9-4532-8914-00C01006B82C}" srcOrd="4" destOrd="0" presId="urn:microsoft.com/office/officeart/2005/8/layout/radial2"/>
    <dgm:cxn modelId="{D1AE0B01-7167-45EB-B75E-69AC19B54635}" type="presParOf" srcId="{19CD8BE1-E1F9-4532-8914-00C01006B82C}" destId="{FEA6EA43-03BE-4532-90E4-DEE1D025F172}" srcOrd="0" destOrd="0" presId="urn:microsoft.com/office/officeart/2005/8/layout/radial2"/>
    <dgm:cxn modelId="{5852B4F7-4030-45EA-948A-3923555F15CF}" type="presParOf" srcId="{19CD8BE1-E1F9-4532-8914-00C01006B82C}" destId="{04E8FC4F-CB67-41BD-A2E2-30A6751BB365}" srcOrd="1" destOrd="0" presId="urn:microsoft.com/office/officeart/2005/8/layout/radial2"/>
    <dgm:cxn modelId="{396DE728-59C7-4C82-8555-B1B3DC8ED501}" type="presParOf" srcId="{3FEE0AC8-7994-4134-AC00-16C70542E2A4}" destId="{612F0DC9-AD7D-47E7-8A65-6D6DF7F5A6A3}" srcOrd="5" destOrd="0" presId="urn:microsoft.com/office/officeart/2005/8/layout/radial2"/>
    <dgm:cxn modelId="{7A2396BB-2763-456A-A10B-80EB7F882314}" type="presParOf" srcId="{3FEE0AC8-7994-4134-AC00-16C70542E2A4}" destId="{D37B6870-5156-4EBB-A2B2-74B973E397E9}" srcOrd="6" destOrd="0" presId="urn:microsoft.com/office/officeart/2005/8/layout/radial2"/>
    <dgm:cxn modelId="{8F8E85FA-AF47-4E62-B332-E605D7272576}" type="presParOf" srcId="{D37B6870-5156-4EBB-A2B2-74B973E397E9}" destId="{48DC8D81-AED8-4166-A42C-46520111BA04}" srcOrd="0" destOrd="0" presId="urn:microsoft.com/office/officeart/2005/8/layout/radial2"/>
    <dgm:cxn modelId="{E606C14F-E31E-44D2-A6E5-39B07EF12E40}" type="presParOf" srcId="{D37B6870-5156-4EBB-A2B2-74B973E397E9}" destId="{1376C6D8-7BFF-4283-9CB0-F6E1207E0216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2F0DC9-AD7D-47E7-8A65-6D6DF7F5A6A3}">
      <dsp:nvSpPr>
        <dsp:cNvPr id="0" name=""/>
        <dsp:cNvSpPr/>
      </dsp:nvSpPr>
      <dsp:spPr>
        <a:xfrm rot="2563370">
          <a:off x="3940450" y="2562366"/>
          <a:ext cx="549671" cy="31948"/>
        </a:xfrm>
        <a:custGeom>
          <a:avLst/>
          <a:gdLst/>
          <a:ahLst/>
          <a:cxnLst/>
          <a:rect l="0" t="0" r="0" b="0"/>
          <a:pathLst>
            <a:path>
              <a:moveTo>
                <a:pt x="0" y="15974"/>
              </a:moveTo>
              <a:lnTo>
                <a:pt x="549671" y="15974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ABD58A-A9FB-40B5-A6FC-FDCF3EBD4B09}">
      <dsp:nvSpPr>
        <dsp:cNvPr id="0" name=""/>
        <dsp:cNvSpPr/>
      </dsp:nvSpPr>
      <dsp:spPr>
        <a:xfrm>
          <a:off x="4013379" y="1808856"/>
          <a:ext cx="611697" cy="31948"/>
        </a:xfrm>
        <a:custGeom>
          <a:avLst/>
          <a:gdLst/>
          <a:ahLst/>
          <a:cxnLst/>
          <a:rect l="0" t="0" r="0" b="0"/>
          <a:pathLst>
            <a:path>
              <a:moveTo>
                <a:pt x="0" y="15974"/>
              </a:moveTo>
              <a:lnTo>
                <a:pt x="611697" y="15974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ACE345-FD0A-4D61-A8FD-DA6D38EAB034}">
      <dsp:nvSpPr>
        <dsp:cNvPr id="0" name=""/>
        <dsp:cNvSpPr/>
      </dsp:nvSpPr>
      <dsp:spPr>
        <a:xfrm rot="19036630">
          <a:off x="3940450" y="1055347"/>
          <a:ext cx="549671" cy="31948"/>
        </a:xfrm>
        <a:custGeom>
          <a:avLst/>
          <a:gdLst/>
          <a:ahLst/>
          <a:cxnLst/>
          <a:rect l="0" t="0" r="0" b="0"/>
          <a:pathLst>
            <a:path>
              <a:moveTo>
                <a:pt x="0" y="15974"/>
              </a:moveTo>
              <a:lnTo>
                <a:pt x="549671" y="15974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BB1137-8676-43D8-943F-1B6A4E56F2DE}">
      <dsp:nvSpPr>
        <dsp:cNvPr id="0" name=""/>
        <dsp:cNvSpPr/>
      </dsp:nvSpPr>
      <dsp:spPr>
        <a:xfrm>
          <a:off x="2522209" y="947672"/>
          <a:ext cx="1754317" cy="175431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BC59AC-F44C-46BA-996A-6D91949D935B}">
      <dsp:nvSpPr>
        <dsp:cNvPr id="0" name=""/>
        <dsp:cNvSpPr/>
      </dsp:nvSpPr>
      <dsp:spPr>
        <a:xfrm>
          <a:off x="4277537" y="1497"/>
          <a:ext cx="1052590" cy="105259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latin typeface="Calibri Light" panose="020F0302020204030204"/>
            </a:rPr>
            <a:t>Mothership</a:t>
          </a:r>
          <a:endParaRPr lang="en-US" sz="1200" kern="1200" dirty="0"/>
        </a:p>
      </dsp:txBody>
      <dsp:txXfrm>
        <a:off x="4431685" y="155645"/>
        <a:ext cx="744294" cy="744294"/>
      </dsp:txXfrm>
    </dsp:sp>
    <dsp:sp modelId="{FEA6EA43-03BE-4532-90E4-DEE1D025F172}">
      <dsp:nvSpPr>
        <dsp:cNvPr id="0" name=""/>
        <dsp:cNvSpPr/>
      </dsp:nvSpPr>
      <dsp:spPr>
        <a:xfrm>
          <a:off x="4625077" y="1298535"/>
          <a:ext cx="1052590" cy="105259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latin typeface="Calibri Light" panose="020F0302020204030204"/>
            </a:rPr>
            <a:t>UFO</a:t>
          </a:r>
          <a:endParaRPr lang="en-US" sz="1200" kern="1200" dirty="0"/>
        </a:p>
      </dsp:txBody>
      <dsp:txXfrm>
        <a:off x="4779225" y="1452683"/>
        <a:ext cx="744294" cy="744294"/>
      </dsp:txXfrm>
    </dsp:sp>
    <dsp:sp modelId="{48DC8D81-AED8-4166-A42C-46520111BA04}">
      <dsp:nvSpPr>
        <dsp:cNvPr id="0" name=""/>
        <dsp:cNvSpPr/>
      </dsp:nvSpPr>
      <dsp:spPr>
        <a:xfrm>
          <a:off x="4277537" y="2595574"/>
          <a:ext cx="1052590" cy="105259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latin typeface="Calibri Light" panose="020F0302020204030204"/>
            </a:rPr>
            <a:t>Drone</a:t>
          </a:r>
          <a:endParaRPr lang="en-US" sz="1200" kern="1200" dirty="0"/>
        </a:p>
      </dsp:txBody>
      <dsp:txXfrm>
        <a:off x="4431685" y="2749722"/>
        <a:ext cx="744294" cy="7442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37F2D40-DF92-4ADE-A761-CBF896599CA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74F42E9-55BA-437C-85B3-324B4E2BF26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6D81A9-CFC2-4640-899E-DD3E177BE50A}" type="datetimeFigureOut">
              <a:rPr lang="en-US" smtClean="0"/>
              <a:t>3/14/2024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07DF0FD-84A5-462F-A0AC-B2CEF6020C4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85C710-014C-4C89-9B64-843B9863CEB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C605DA-80A8-4B7B-B889-6C5700BB4C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65392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1E50F4-C55A-473A-A70B-4B042EF011A9}" type="datetimeFigureOut">
              <a:rPr lang="en-US" smtClean="0"/>
              <a:t>3/14/2024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544625-0ADF-4414-89A2-9E135F0C849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2280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544625-0ADF-4414-89A2-9E135F0C849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98086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87DE6118-2437-4B30-8E3C-4D2BE6020583}" type="datetimeFigureOut">
              <a:rPr lang="en-US" smtClean="0"/>
              <a:pPr/>
              <a:t>3/14/2024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3250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3/14/2024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6312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3/14/2024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0088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3/14/2024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5053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3/14/2024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85693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3/14/2024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41876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3/14/2024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59608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3/14/2024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1260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3/14/2024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7542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3/14/2024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6546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3/14/2024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4580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3/14/2024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3104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3/14/2024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7299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3/14/2024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0550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3/14/2024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3073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3/14/2024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0976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3/14/2024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9080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7DE6118-2437-4B30-8E3C-4D2BE6020583}" type="datetimeFigureOut">
              <a:rPr lang="en-US" smtClean="0"/>
              <a:pPr/>
              <a:t>3/14/2024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506576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  <p:sldLayoutId id="2147483757" r:id="rId13"/>
    <p:sldLayoutId id="2147483758" r:id="rId14"/>
    <p:sldLayoutId id="2147483759" r:id="rId15"/>
    <p:sldLayoutId id="2147483760" r:id="rId16"/>
    <p:sldLayoutId id="214748376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galaxy@192.168.0.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night sky with mountains far away on the horizon">
            <a:extLst>
              <a:ext uri="{FF2B5EF4-FFF2-40B4-BE49-F238E27FC236}">
                <a16:creationId xmlns:a16="http://schemas.microsoft.com/office/drawing/2014/main" id="{7C454B0C-0819-4D56-9275-BCE254DA659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2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40C7600-5BA8-4A54-887F-74AF87750A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62399" y="2554817"/>
            <a:ext cx="7197726" cy="2421464"/>
          </a:xfrm>
        </p:spPr>
        <p:txBody>
          <a:bodyPr>
            <a:normAutofit/>
          </a:bodyPr>
          <a:lstStyle/>
          <a:p>
            <a:r>
              <a:rPr lang="en-US" b="1" dirty="0"/>
              <a:t>Galaxy DEMO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E584786-6548-4BB4-95FD-977AD1F362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62399" y="4976282"/>
            <a:ext cx="7197726" cy="1405467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Episodic Network Emulation Framework</a:t>
            </a:r>
            <a:br>
              <a:rPr lang="en-US" dirty="0">
                <a:solidFill>
                  <a:schemeClr val="accent1">
                    <a:lumMod val="40000"/>
                    <a:lumOff val="60000"/>
                  </a:schemeClr>
                </a:solidFill>
              </a:rPr>
            </a:br>
            <a:br>
              <a:rPr lang="en-US" dirty="0">
                <a:solidFill>
                  <a:schemeClr val="accent1">
                    <a:lumMod val="40000"/>
                    <a:lumOff val="60000"/>
                  </a:schemeClr>
                </a:solidFill>
              </a:rPr>
            </a:br>
            <a:r>
              <a:rPr lang="en-US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BY Kyle Ackerman</a:t>
            </a:r>
          </a:p>
          <a:p>
            <a:r>
              <a:rPr lang="en-US" dirty="0">
                <a:solidFill>
                  <a:schemeClr val="accent1">
                    <a:lumMod val="40000"/>
                    <a:lumOff val="60000"/>
                  </a:schemeClr>
                </a:solidFill>
                <a:ea typeface="Calibri"/>
                <a:cs typeface="Calibri"/>
              </a:rPr>
              <a:t>(Slides adapted from Deacon SEALS)</a:t>
            </a:r>
          </a:p>
        </p:txBody>
      </p:sp>
    </p:spTree>
    <p:extLst>
      <p:ext uri="{BB962C8B-B14F-4D97-AF65-F5344CB8AC3E}">
        <p14:creationId xmlns:p14="http://schemas.microsoft.com/office/powerpoint/2010/main" val="34177214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YOU Should Care</a:t>
            </a:r>
            <a:endParaRPr lang="en-US" dirty="0">
              <a:ea typeface="Calibri Light"/>
              <a:cs typeface="Calibri Ligh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41148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dirty="0">
                <a:ea typeface="Calibri" panose="020F0502020204030204"/>
                <a:cs typeface="Calibri" panose="020F0502020204030204"/>
              </a:rPr>
              <a:t>In assignments 1C and 1D, you will use </a:t>
            </a:r>
            <a:r>
              <a:rPr lang="en-US" dirty="0" err="1">
                <a:ea typeface="+mn-lt"/>
                <a:cs typeface="+mn-lt"/>
              </a:rPr>
              <a:t>Neuroevolution</a:t>
            </a:r>
            <a:r>
              <a:rPr lang="en-US" dirty="0">
                <a:ea typeface="+mn-lt"/>
                <a:cs typeface="+mn-lt"/>
              </a:rPr>
              <a:t> to traverse a *real* network. That network is Galaxy, an episodic network emulation tool designed to create networks of (mostly) Debian containers that are destroyed and regenerated for each evaluation. </a:t>
            </a:r>
            <a:endParaRPr lang="en-US">
              <a:ea typeface="Calibri" panose="020F0502020204030204"/>
              <a:cs typeface="Calibri" panose="020F0502020204030204"/>
            </a:endParaRPr>
          </a:p>
          <a:p>
            <a:pPr>
              <a:buClr>
                <a:srgbClr val="FFFFFF"/>
              </a:buClr>
            </a:pPr>
            <a:endParaRPr lang="en-US" dirty="0">
              <a:ea typeface="Calibri" panose="020F0502020204030204"/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019463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Disclaimer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411480" tIns="45720" rIns="91440" bIns="45720" rtlCol="0" anchor="ctr">
            <a:normAutofit/>
          </a:bodyPr>
          <a:lstStyle/>
          <a:p>
            <a:r>
              <a:rPr lang="en-US" dirty="0"/>
              <a:t>Galaxy is a prototype research framework under active development</a:t>
            </a:r>
          </a:p>
          <a:p>
            <a:pPr marL="0" indent="0">
              <a:buClr>
                <a:srgbClr val="FFFFFF"/>
              </a:buClr>
              <a:buNone/>
            </a:pPr>
            <a:endParaRPr lang="en-US" dirty="0">
              <a:ea typeface="Calibri" panose="020F0502020204030204"/>
              <a:cs typeface="Calibri" panose="020F0502020204030204"/>
            </a:endParaRPr>
          </a:p>
          <a:p>
            <a:r>
              <a:rPr lang="en-US" dirty="0"/>
              <a:t>My goal is to equip you with the knowledge to survive using it.</a:t>
            </a:r>
            <a:endParaRPr lang="en-US" dirty="0">
              <a:ea typeface="Calibri"/>
              <a:cs typeface="Calibri"/>
            </a:endParaRPr>
          </a:p>
          <a:p>
            <a:pPr>
              <a:buClr>
                <a:srgbClr val="FFFFFF"/>
              </a:buClr>
            </a:pPr>
            <a:endParaRPr lang="en-US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113678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 For Galaxy</a:t>
            </a:r>
            <a:endParaRPr lang="en-US" dirty="0">
              <a:ea typeface="Calibri Light"/>
              <a:cs typeface="Calibri Ligh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Create virtual networks for AI agents to interact in</a:t>
            </a:r>
            <a:br>
              <a:rPr lang="en-US" dirty="0"/>
            </a:br>
            <a:endParaRPr lang="en-US" dirty="0"/>
          </a:p>
          <a:p>
            <a:r>
              <a:rPr lang="en-US" dirty="0"/>
              <a:t>Address limitations in existing network virtualization tools</a:t>
            </a:r>
          </a:p>
          <a:p>
            <a:pPr lvl="1"/>
            <a:r>
              <a:rPr lang="en-US" dirty="0"/>
              <a:t>Virtualization fidelity fixed to traffic-level rather than machine/OS-level</a:t>
            </a:r>
          </a:p>
          <a:p>
            <a:pPr lvl="1"/>
            <a:r>
              <a:rPr lang="en-US" dirty="0"/>
              <a:t>Poor customizability of emulated machines</a:t>
            </a:r>
          </a:p>
          <a:p>
            <a:pPr lvl="1"/>
            <a:r>
              <a:rPr lang="en-US" dirty="0"/>
              <a:t>Limited support for repeated episodic interactions</a:t>
            </a:r>
          </a:p>
          <a:p>
            <a:pPr lvl="2"/>
            <a:r>
              <a:rPr lang="en-US" dirty="0"/>
              <a:t>Repeated evaluations using independent networks</a:t>
            </a:r>
            <a:br>
              <a:rPr lang="en-US" dirty="0"/>
            </a:br>
            <a:endParaRPr lang="en-US" dirty="0"/>
          </a:p>
          <a:p>
            <a:r>
              <a:rPr lang="en-US" dirty="0"/>
              <a:t>Many more ambitions...</a:t>
            </a:r>
            <a:endParaRPr lang="en-US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766039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Galaxy Features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Virtualized networks that are completely reset between each evaluation</a:t>
            </a:r>
            <a:br>
              <a:rPr lang="en-US" dirty="0"/>
            </a:br>
            <a:endParaRPr lang="en-US" dirty="0"/>
          </a:p>
          <a:p>
            <a:r>
              <a:rPr lang="en-US" dirty="0"/>
              <a:t>OS-level virtualization with containers to minimize overhead between evaluations</a:t>
            </a:r>
            <a:br>
              <a:rPr lang="en-US" dirty="0"/>
            </a:br>
            <a:endParaRPr lang="en-US" dirty="0"/>
          </a:p>
          <a:p>
            <a:r>
              <a:rPr lang="en-US" dirty="0"/>
              <a:t>Hierarchical image customization for each container in the network</a:t>
            </a:r>
          </a:p>
          <a:p>
            <a:pPr lvl="1"/>
            <a:r>
              <a:rPr lang="en-US" dirty="0"/>
              <a:t>Installed software</a:t>
            </a:r>
          </a:p>
          <a:p>
            <a:pPr lvl="1"/>
            <a:r>
              <a:rPr lang="en-US" dirty="0"/>
              <a:t>File system contents</a:t>
            </a:r>
          </a:p>
          <a:p>
            <a:pPr lvl="1"/>
            <a:r>
              <a:rPr lang="en-US" dirty="0"/>
              <a:t>Execution of custom code (and agents)</a:t>
            </a:r>
            <a:br>
              <a:rPr lang="en-US" dirty="0"/>
            </a:br>
            <a:endParaRPr lang="en-US" dirty="0"/>
          </a:p>
          <a:p>
            <a:r>
              <a:rPr lang="en-US" dirty="0"/>
              <a:t>Network topology is user-defined with enforced routing</a:t>
            </a:r>
            <a:endParaRPr lang="en-US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851393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Server-Client Model</a:t>
            </a: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11A1A62-5906-062A-68F2-0064A2EC7FD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2232984"/>
              </p:ext>
            </p:extLst>
          </p:nvPr>
        </p:nvGraphicFramePr>
        <p:xfrm>
          <a:off x="3902032" y="2062369"/>
          <a:ext cx="9884023" cy="36496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55" name="TextBox 454">
            <a:extLst>
              <a:ext uri="{FF2B5EF4-FFF2-40B4-BE49-F238E27FC236}">
                <a16:creationId xmlns:a16="http://schemas.microsoft.com/office/drawing/2014/main" id="{44943876-580F-0E25-D736-13C2A4A34432}"/>
              </a:ext>
            </a:extLst>
          </p:cNvPr>
          <p:cNvSpPr txBox="1"/>
          <p:nvPr/>
        </p:nvSpPr>
        <p:spPr>
          <a:xfrm>
            <a:off x="6729350" y="3562597"/>
            <a:ext cx="1118259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ea typeface="Calibri"/>
                <a:cs typeface="Calibri"/>
              </a:rPr>
              <a:t>Galaxy</a:t>
            </a:r>
          </a:p>
          <a:p>
            <a:pPr algn="ctr"/>
            <a:r>
              <a:rPr lang="en-US" dirty="0">
                <a:ea typeface="Calibri"/>
                <a:cs typeface="Calibri"/>
              </a:rPr>
              <a:t>(Server)</a:t>
            </a:r>
          </a:p>
        </p:txBody>
      </p:sp>
      <p:sp>
        <p:nvSpPr>
          <p:cNvPr id="456" name="Oval 455">
            <a:extLst>
              <a:ext uri="{FF2B5EF4-FFF2-40B4-BE49-F238E27FC236}">
                <a16:creationId xmlns:a16="http://schemas.microsoft.com/office/drawing/2014/main" id="{2C68ACAE-A2BB-F708-AA4A-CEE191804E3A}"/>
              </a:ext>
            </a:extLst>
          </p:cNvPr>
          <p:cNvSpPr/>
          <p:nvPr/>
        </p:nvSpPr>
        <p:spPr>
          <a:xfrm>
            <a:off x="2533402" y="2958934"/>
            <a:ext cx="1939636" cy="1860467"/>
          </a:xfrm>
          <a:prstGeom prst="ellipse">
            <a:avLst/>
          </a:prstGeom>
          <a:solidFill>
            <a:schemeClr val="accent5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>
                <a:ea typeface="Calibri"/>
                <a:cs typeface="Calibri"/>
              </a:rPr>
              <a:t>Driver</a:t>
            </a:r>
          </a:p>
          <a:p>
            <a:pPr algn="ctr"/>
            <a:r>
              <a:rPr lang="en-US" dirty="0">
                <a:ea typeface="Calibri"/>
                <a:cs typeface="Calibri"/>
              </a:rPr>
              <a:t>(Client)</a:t>
            </a:r>
          </a:p>
        </p:txBody>
      </p:sp>
      <p:cxnSp>
        <p:nvCxnSpPr>
          <p:cNvPr id="466" name="Straight Arrow Connector 465">
            <a:extLst>
              <a:ext uri="{FF2B5EF4-FFF2-40B4-BE49-F238E27FC236}">
                <a16:creationId xmlns:a16="http://schemas.microsoft.com/office/drawing/2014/main" id="{1472F81B-C7A5-486C-E532-6248C7E718E3}"/>
              </a:ext>
            </a:extLst>
          </p:cNvPr>
          <p:cNvCxnSpPr/>
          <p:nvPr/>
        </p:nvCxnSpPr>
        <p:spPr>
          <a:xfrm>
            <a:off x="4509408" y="3881004"/>
            <a:ext cx="1904010" cy="395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04602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Galaxy Components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Mothership</a:t>
            </a:r>
          </a:p>
          <a:p>
            <a:pPr lvl="1"/>
            <a:r>
              <a:rPr lang="en-US" dirty="0"/>
              <a:t>Collection of Docker containers</a:t>
            </a:r>
          </a:p>
          <a:p>
            <a:pPr lvl="1"/>
            <a:r>
              <a:rPr lang="en-US" dirty="0"/>
              <a:t>Database for persistent storage of experiment results and interaction with search algorithm</a:t>
            </a:r>
          </a:p>
          <a:p>
            <a:pPr lvl="1"/>
            <a:r>
              <a:rPr lang="en-US" dirty="0"/>
              <a:t>Queueing of evaluations and monitoring their health</a:t>
            </a:r>
          </a:p>
          <a:p>
            <a:r>
              <a:rPr lang="en-US" dirty="0"/>
              <a:t>UFO/worker</a:t>
            </a:r>
          </a:p>
          <a:p>
            <a:pPr lvl="1"/>
            <a:r>
              <a:rPr lang="en-US" dirty="0"/>
              <a:t>Process that accepts evaluation requests from Mothership’s queue</a:t>
            </a:r>
          </a:p>
          <a:p>
            <a:pPr lvl="1"/>
            <a:r>
              <a:rPr lang="en-US" dirty="0"/>
              <a:t>Instantiates containers with LXC to build network</a:t>
            </a:r>
          </a:p>
          <a:p>
            <a:pPr lvl="1"/>
            <a:r>
              <a:rPr lang="en-US" dirty="0"/>
              <a:t>Reports telemetry data and evaluation results to Mothership</a:t>
            </a:r>
          </a:p>
          <a:p>
            <a:r>
              <a:rPr lang="en-US" dirty="0"/>
              <a:t>Drone</a:t>
            </a:r>
          </a:p>
          <a:p>
            <a:pPr lvl="1"/>
            <a:r>
              <a:rPr lang="en-US" dirty="0"/>
              <a:t>Process that run inside containers and reports emulation health to Mothership via an overlay network</a:t>
            </a:r>
          </a:p>
        </p:txBody>
      </p:sp>
    </p:spTree>
    <p:extLst>
      <p:ext uri="{BB962C8B-B14F-4D97-AF65-F5344CB8AC3E}">
        <p14:creationId xmlns:p14="http://schemas.microsoft.com/office/powerpoint/2010/main" val="18196539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Experiment Infrastructure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Galaxy acts as an endpoint</a:t>
            </a:r>
            <a:br>
              <a:rPr lang="en-US" dirty="0"/>
            </a:br>
            <a:endParaRPr lang="en-US" dirty="0"/>
          </a:p>
          <a:p>
            <a:r>
              <a:rPr lang="en-US" dirty="0"/>
              <a:t>Search algorithm submits evaluation requests</a:t>
            </a:r>
            <a:br>
              <a:rPr lang="en-US" dirty="0"/>
            </a:br>
            <a:endParaRPr lang="en-US" dirty="0"/>
          </a:p>
          <a:p>
            <a:r>
              <a:rPr lang="en-US" dirty="0"/>
              <a:t>Evaluations are queued and autonomously started by worker processes</a:t>
            </a:r>
            <a:br>
              <a:rPr lang="en-US" dirty="0"/>
            </a:br>
            <a:endParaRPr lang="en-US" dirty="0"/>
          </a:p>
          <a:p>
            <a:r>
              <a:rPr lang="en-US" dirty="0"/>
              <a:t>Evaluation results are stored in a database</a:t>
            </a:r>
            <a:br>
              <a:rPr lang="en-US" dirty="0"/>
            </a:br>
            <a:endParaRPr lang="en-US" dirty="0"/>
          </a:p>
          <a:p>
            <a:r>
              <a:rPr lang="en-US" dirty="0"/>
              <a:t>Search algorithm queries for status and results of evaluations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01137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168" y="407872"/>
            <a:ext cx="10131425" cy="1456267"/>
          </a:xfrm>
        </p:spPr>
        <p:txBody>
          <a:bodyPr/>
          <a:lstStyle/>
          <a:p>
            <a:pPr algn="ctr"/>
            <a:r>
              <a:rPr lang="en-US" dirty="0"/>
              <a:t>GALAXY DEMO!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0CECD21-7DE4-667B-4259-B38A23DC3D4A}"/>
              </a:ext>
            </a:extLst>
          </p:cNvPr>
          <p:cNvSpPr txBox="1"/>
          <p:nvPr/>
        </p:nvSpPr>
        <p:spPr>
          <a:xfrm>
            <a:off x="1510915" y="1832241"/>
            <a:ext cx="9496207" cy="203132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ea typeface="Calibri"/>
                <a:cs typeface="Calibri"/>
              </a:rPr>
              <a:t>Login as the galaxy user:</a:t>
            </a:r>
          </a:p>
          <a:p>
            <a:pPr marL="285750" indent="-285750">
              <a:buFont typeface="Arial"/>
              <a:buChar char="•"/>
            </a:pPr>
            <a:r>
              <a:rPr lang="en-US" dirty="0">
                <a:ea typeface="Calibri"/>
                <a:cs typeface="Calibri"/>
              </a:rPr>
              <a:t>SSH</a:t>
            </a:r>
          </a:p>
          <a:p>
            <a:pPr marL="742950" lvl="1" indent="-285750">
              <a:buFont typeface="Courier New"/>
              <a:buChar char="o"/>
            </a:pPr>
            <a:r>
              <a:rPr lang="en-US" dirty="0">
                <a:ea typeface="Calibri"/>
                <a:cs typeface="Calibri"/>
              </a:rPr>
              <a:t>(From the gateway) SSH </a:t>
            </a:r>
            <a:r>
              <a:rPr lang="en-US" dirty="0">
                <a:ea typeface="Calibri"/>
                <a:cs typeface="Calibri"/>
                <a:hlinkClick r:id="rId2"/>
              </a:rPr>
              <a:t>galaxy@192.168.0.X</a:t>
            </a:r>
            <a:r>
              <a:rPr lang="en-US" dirty="0">
                <a:ea typeface="Calibri"/>
                <a:cs typeface="Calibri"/>
              </a:rPr>
              <a:t> (everyone should have ssh access)</a:t>
            </a:r>
          </a:p>
          <a:p>
            <a:pPr marL="285750" indent="-285750">
              <a:buFont typeface="Arial"/>
              <a:buChar char="•"/>
            </a:pPr>
            <a:r>
              <a:rPr lang="en-US" dirty="0">
                <a:ea typeface="Calibri"/>
                <a:cs typeface="Calibri"/>
              </a:rPr>
              <a:t>SU</a:t>
            </a:r>
          </a:p>
          <a:p>
            <a:pPr marL="742950" lvl="1" indent="-285750">
              <a:buFont typeface="Courier New"/>
              <a:buChar char="o"/>
            </a:pPr>
            <a:r>
              <a:rPr lang="en-US" dirty="0">
                <a:ea typeface="Calibri"/>
                <a:cs typeface="Calibri"/>
              </a:rPr>
              <a:t>"</a:t>
            </a:r>
            <a:r>
              <a:rPr lang="en-US" dirty="0" err="1">
                <a:ea typeface="Calibri"/>
                <a:cs typeface="Calibri"/>
              </a:rPr>
              <a:t>su</a:t>
            </a:r>
            <a:r>
              <a:rPr lang="en-US" dirty="0">
                <a:ea typeface="Calibri"/>
                <a:cs typeface="Calibri"/>
              </a:rPr>
              <a:t> galaxy"</a:t>
            </a:r>
          </a:p>
          <a:p>
            <a:pPr marL="742950" lvl="1" indent="-285750">
              <a:buFont typeface="Courier New"/>
              <a:buChar char="o"/>
            </a:pPr>
            <a:r>
              <a:rPr lang="en-US" dirty="0">
                <a:ea typeface="Calibri"/>
                <a:cs typeface="Calibri"/>
              </a:rPr>
              <a:t>Pass: galaxy</a:t>
            </a:r>
          </a:p>
          <a:p>
            <a:endParaRPr lang="en-US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611183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3F296A"/>
      </a:dk2>
      <a:lt2>
        <a:srgbClr val="EBEBEB"/>
      </a:lt2>
      <a:accent1>
        <a:srgbClr val="E84574"/>
      </a:accent1>
      <a:accent2>
        <a:srgbClr val="798FF2"/>
      </a:accent2>
      <a:accent3>
        <a:srgbClr val="95C369"/>
      </a:accent3>
      <a:accent4>
        <a:srgbClr val="EE875A"/>
      </a:accent4>
      <a:accent5>
        <a:srgbClr val="C363E8"/>
      </a:accent5>
      <a:accent6>
        <a:srgbClr val="6AADC8"/>
      </a:accent6>
      <a:hlink>
        <a:srgbClr val="FE80C7"/>
      </a:hlink>
      <a:folHlink>
        <a:srgbClr val="FBA3EC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73d7243-335c-4336-b2e8-acc1dd1eab11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E6EB0C0E395FB4BA6D4E4DAC04E5224" ma:contentTypeVersion="12" ma:contentTypeDescription="Create a new document." ma:contentTypeScope="" ma:versionID="66ee1029d4c12951feb903d6032e0b75">
  <xsd:schema xmlns:xsd="http://www.w3.org/2001/XMLSchema" xmlns:xs="http://www.w3.org/2001/XMLSchema" xmlns:p="http://schemas.microsoft.com/office/2006/metadata/properties" xmlns:ns3="773d7243-335c-4336-b2e8-acc1dd1eab11" xmlns:ns4="b0a45b8f-9fce-457d-bc5d-3448216fb873" targetNamespace="http://schemas.microsoft.com/office/2006/metadata/properties" ma:root="true" ma:fieldsID="6f7a19789eb8dd304911b72286d6f919" ns3:_="" ns4:_="">
    <xsd:import namespace="773d7243-335c-4336-b2e8-acc1dd1eab11"/>
    <xsd:import namespace="b0a45b8f-9fce-457d-bc5d-3448216fb87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3d7243-335c-4336-b2e8-acc1dd1eab1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0a45b8f-9fce-457d-bc5d-3448216fb873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415B3C4-7FB6-414C-8C24-8862C0E6C9F3}">
  <ds:schemaRefs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773d7243-335c-4336-b2e8-acc1dd1eab11"/>
    <ds:schemaRef ds:uri="b0a45b8f-9fce-457d-bc5d-3448216fb873"/>
    <ds:schemaRef ds:uri="http://purl.org/dc/terms/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27DE12B5-0088-42DB-AB3E-1FC737BFCF1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73d7243-335c-4336-b2e8-acc1dd1eab11"/>
    <ds:schemaRef ds:uri="b0a45b8f-9fce-457d-bc5d-3448216fb87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E12C2FA-3740-4055-BA8A-74A1458F4A5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684</Words>
  <Application>Microsoft Office PowerPoint</Application>
  <PresentationFormat>Widescreen</PresentationFormat>
  <Paragraphs>93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Celestial</vt:lpstr>
      <vt:lpstr>Galaxy DEMO</vt:lpstr>
      <vt:lpstr>WHY YOU Should Care</vt:lpstr>
      <vt:lpstr>Disclaimer</vt:lpstr>
      <vt:lpstr>Motivation For Galaxy</vt:lpstr>
      <vt:lpstr>Galaxy Features</vt:lpstr>
      <vt:lpstr>Server-Client Model</vt:lpstr>
      <vt:lpstr>Galaxy Components</vt:lpstr>
      <vt:lpstr>Experiment Infrastructure</vt:lpstr>
      <vt:lpstr>GALAXY DEMO!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Galaxy</dc:title>
  <dc:creator/>
  <cp:lastModifiedBy/>
  <cp:revision>350</cp:revision>
  <dcterms:created xsi:type="dcterms:W3CDTF">2021-01-25T15:56:38Z</dcterms:created>
  <dcterms:modified xsi:type="dcterms:W3CDTF">2024-03-14T23:41:12Z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0x010100EE6EB0C0E395FB4BA6D4E4DAC04E5224</vt:lpwstr>
  </property>
</Properties>
</file>