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6" r:id="rId3"/>
    <p:sldId id="257" r:id="rId4"/>
    <p:sldId id="266" r:id="rId5"/>
    <p:sldId id="280" r:id="rId6"/>
    <p:sldId id="278" r:id="rId7"/>
    <p:sldId id="279" r:id="rId8"/>
    <p:sldId id="292" r:id="rId9"/>
    <p:sldId id="281" r:id="rId10"/>
    <p:sldId id="283" r:id="rId11"/>
    <p:sldId id="282" r:id="rId12"/>
    <p:sldId id="267" r:id="rId13"/>
    <p:sldId id="286" r:id="rId14"/>
    <p:sldId id="289" r:id="rId15"/>
    <p:sldId id="287" r:id="rId16"/>
    <p:sldId id="301" r:id="rId17"/>
    <p:sldId id="284" r:id="rId18"/>
    <p:sldId id="290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2" r:id="rId28"/>
    <p:sldId id="260" r:id="rId29"/>
    <p:sldId id="303" r:id="rId30"/>
    <p:sldId id="304" r:id="rId31"/>
    <p:sldId id="305" r:id="rId32"/>
    <p:sldId id="307" r:id="rId33"/>
    <p:sldId id="306" r:id="rId34"/>
    <p:sldId id="308" r:id="rId35"/>
    <p:sldId id="268" r:id="rId36"/>
    <p:sldId id="269" r:id="rId37"/>
    <p:sldId id="309" r:id="rId38"/>
    <p:sldId id="310" r:id="rId39"/>
    <p:sldId id="311" r:id="rId40"/>
    <p:sldId id="312" r:id="rId41"/>
    <p:sldId id="314" r:id="rId42"/>
    <p:sldId id="313" r:id="rId43"/>
    <p:sldId id="258" r:id="rId44"/>
    <p:sldId id="264" r:id="rId45"/>
    <p:sldId id="26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47451-F60F-4DF3-AD03-B9AC3C52725C}" v="483" dt="2024-01-25T22:39:05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F6C1C-D10C-4445-9BD4-DA68073BC13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36561F-7C51-4988-AC18-3C164654E011}">
      <dgm:prSet phldrT="[Text]"/>
      <dgm:spPr/>
      <dgm:t>
        <a:bodyPr/>
        <a:lstStyle/>
        <a:p>
          <a:r>
            <a:rPr lang="en-US" dirty="0"/>
            <a:t>+</a:t>
          </a:r>
        </a:p>
      </dgm:t>
    </dgm:pt>
    <dgm:pt modelId="{F1C7BA91-1093-437F-97D5-75E7B901B15A}" type="parTrans" cxnId="{00483208-227B-4D96-A7E5-C494BDE356CA}">
      <dgm:prSet/>
      <dgm:spPr/>
      <dgm:t>
        <a:bodyPr/>
        <a:lstStyle/>
        <a:p>
          <a:endParaRPr lang="en-US"/>
        </a:p>
      </dgm:t>
    </dgm:pt>
    <dgm:pt modelId="{32D07D77-0EDF-46DB-966C-E0E666058453}" type="sibTrans" cxnId="{00483208-227B-4D96-A7E5-C494BDE356CA}">
      <dgm:prSet/>
      <dgm:spPr/>
      <dgm:t>
        <a:bodyPr/>
        <a:lstStyle/>
        <a:p>
          <a:endParaRPr lang="en-US"/>
        </a:p>
      </dgm:t>
    </dgm:pt>
    <dgm:pt modelId="{E5E5F18F-B750-4A4A-81E4-DF1472C659B7}">
      <dgm:prSet phldrT="[Text]"/>
      <dgm:spPr/>
      <dgm:t>
        <a:bodyPr/>
        <a:lstStyle/>
        <a:p>
          <a:r>
            <a:rPr lang="en-US" dirty="0"/>
            <a:t>*</a:t>
          </a:r>
        </a:p>
      </dgm:t>
    </dgm:pt>
    <dgm:pt modelId="{AF13E3C6-47A4-4072-ABAF-2D547F44D5F7}" type="parTrans" cxnId="{3C289F4D-E3B6-4E15-A1B1-46AAA015CB73}">
      <dgm:prSet/>
      <dgm:spPr/>
      <dgm:t>
        <a:bodyPr/>
        <a:lstStyle/>
        <a:p>
          <a:endParaRPr lang="en-US"/>
        </a:p>
      </dgm:t>
    </dgm:pt>
    <dgm:pt modelId="{DD39EE5D-E099-4429-9D1A-E1A244BA6F69}" type="sibTrans" cxnId="{3C289F4D-E3B6-4E15-A1B1-46AAA015CB73}">
      <dgm:prSet/>
      <dgm:spPr/>
      <dgm:t>
        <a:bodyPr/>
        <a:lstStyle/>
        <a:p>
          <a:endParaRPr lang="en-US"/>
        </a:p>
      </dgm:t>
    </dgm:pt>
    <dgm:pt modelId="{B470B304-1388-4A99-8C41-F923C7B3DCD9}">
      <dgm:prSet phldrT="[Text]"/>
      <dgm:spPr/>
      <dgm:t>
        <a:bodyPr/>
        <a:lstStyle/>
        <a:p>
          <a:r>
            <a:rPr lang="en-US" dirty="0"/>
            <a:t>x</a:t>
          </a:r>
        </a:p>
      </dgm:t>
    </dgm:pt>
    <dgm:pt modelId="{B9EAAC67-F28D-44E7-866C-61D515A8BB46}" type="parTrans" cxnId="{24859857-14F1-48FB-A1C0-5963010F41FD}">
      <dgm:prSet/>
      <dgm:spPr/>
      <dgm:t>
        <a:bodyPr/>
        <a:lstStyle/>
        <a:p>
          <a:endParaRPr lang="en-US"/>
        </a:p>
      </dgm:t>
    </dgm:pt>
    <dgm:pt modelId="{28E8F781-9CEA-4BDF-B8E7-C24B229FFBDE}" type="sibTrans" cxnId="{24859857-14F1-48FB-A1C0-5963010F41FD}">
      <dgm:prSet/>
      <dgm:spPr/>
      <dgm:t>
        <a:bodyPr/>
        <a:lstStyle/>
        <a:p>
          <a:endParaRPr lang="en-US"/>
        </a:p>
      </dgm:t>
    </dgm:pt>
    <dgm:pt modelId="{6E8B75A2-8488-48D3-9CCA-CD169E612678}">
      <dgm:prSet phldrT="[Text]"/>
      <dgm:spPr/>
      <dgm:t>
        <a:bodyPr/>
        <a:lstStyle/>
        <a:p>
          <a:r>
            <a:rPr lang="en-US" dirty="0"/>
            <a:t>x</a:t>
          </a:r>
        </a:p>
      </dgm:t>
    </dgm:pt>
    <dgm:pt modelId="{B97DA8B4-03AD-475F-860F-3E9DA2EB4B7D}" type="parTrans" cxnId="{1A242773-F6D8-4333-95DB-CED7AD5C6309}">
      <dgm:prSet/>
      <dgm:spPr/>
      <dgm:t>
        <a:bodyPr/>
        <a:lstStyle/>
        <a:p>
          <a:endParaRPr lang="en-US"/>
        </a:p>
      </dgm:t>
    </dgm:pt>
    <dgm:pt modelId="{BFC9036C-D215-4003-B800-11F4292B2DBF}" type="sibTrans" cxnId="{1A242773-F6D8-4333-95DB-CED7AD5C6309}">
      <dgm:prSet/>
      <dgm:spPr/>
      <dgm:t>
        <a:bodyPr/>
        <a:lstStyle/>
        <a:p>
          <a:endParaRPr lang="en-US"/>
        </a:p>
      </dgm:t>
    </dgm:pt>
    <dgm:pt modelId="{A7D512CF-4A68-4C8A-BB88-DCCA67DF66D0}">
      <dgm:prSet phldrT="[Text]"/>
      <dgm:spPr/>
      <dgm:t>
        <a:bodyPr/>
        <a:lstStyle/>
        <a:p>
          <a:r>
            <a:rPr lang="en-US" dirty="0"/>
            <a:t>/</a:t>
          </a:r>
        </a:p>
      </dgm:t>
    </dgm:pt>
    <dgm:pt modelId="{CDBBD0B1-4CD8-48B2-8A46-C775EAC49144}" type="parTrans" cxnId="{606DF4EC-0F72-40A0-907C-899D04E024C8}">
      <dgm:prSet/>
      <dgm:spPr/>
      <dgm:t>
        <a:bodyPr/>
        <a:lstStyle/>
        <a:p>
          <a:endParaRPr lang="en-US"/>
        </a:p>
      </dgm:t>
    </dgm:pt>
    <dgm:pt modelId="{F8CF413D-43A8-4077-A3FE-F4E2EE77AE23}" type="sibTrans" cxnId="{606DF4EC-0F72-40A0-907C-899D04E024C8}">
      <dgm:prSet/>
      <dgm:spPr/>
      <dgm:t>
        <a:bodyPr/>
        <a:lstStyle/>
        <a:p>
          <a:endParaRPr lang="en-US"/>
        </a:p>
      </dgm:t>
    </dgm:pt>
    <dgm:pt modelId="{CFFC5024-2E2C-4C36-9595-00ED40A876EC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24BD8C50-6BBA-4D65-B204-165F791D93E5}" type="parTrans" cxnId="{E6F0E87F-E53F-45F4-8C47-E6BAA8C38189}">
      <dgm:prSet/>
      <dgm:spPr/>
      <dgm:t>
        <a:bodyPr/>
        <a:lstStyle/>
        <a:p>
          <a:endParaRPr lang="en-US"/>
        </a:p>
      </dgm:t>
    </dgm:pt>
    <dgm:pt modelId="{B305B70F-E069-4189-8E39-746FE3D61B1C}" type="sibTrans" cxnId="{E6F0E87F-E53F-45F4-8C47-E6BAA8C38189}">
      <dgm:prSet/>
      <dgm:spPr/>
      <dgm:t>
        <a:bodyPr/>
        <a:lstStyle/>
        <a:p>
          <a:endParaRPr lang="en-US"/>
        </a:p>
      </dgm:t>
    </dgm:pt>
    <dgm:pt modelId="{E3F611D1-423D-4949-84C7-4BF49B79C480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F1DCBCC2-FA07-44A7-B3C6-5D1094142A7D}" type="parTrans" cxnId="{CA7F1ED2-8718-4F14-84AA-2F31B9E098B5}">
      <dgm:prSet/>
      <dgm:spPr/>
      <dgm:t>
        <a:bodyPr/>
        <a:lstStyle/>
        <a:p>
          <a:endParaRPr lang="en-US"/>
        </a:p>
      </dgm:t>
    </dgm:pt>
    <dgm:pt modelId="{FF41B013-98A1-4FD5-A921-6A6499D85F5A}" type="sibTrans" cxnId="{CA7F1ED2-8718-4F14-84AA-2F31B9E098B5}">
      <dgm:prSet/>
      <dgm:spPr/>
      <dgm:t>
        <a:bodyPr/>
        <a:lstStyle/>
        <a:p>
          <a:endParaRPr lang="en-US"/>
        </a:p>
      </dgm:t>
    </dgm:pt>
    <dgm:pt modelId="{EAE03D9C-0A8D-48CA-9105-D2D9C105EFBF}" type="pres">
      <dgm:prSet presAssocID="{EB1F6C1C-D10C-4445-9BD4-DA68073BC13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D75A30F-C9F6-4AE3-B425-8470560C8C25}" type="pres">
      <dgm:prSet presAssocID="{EB1F6C1C-D10C-4445-9BD4-DA68073BC136}" presName="hierFlow" presStyleCnt="0"/>
      <dgm:spPr/>
    </dgm:pt>
    <dgm:pt modelId="{EE27AF90-5EA9-4D9F-9861-EE5AF76DF840}" type="pres">
      <dgm:prSet presAssocID="{EB1F6C1C-D10C-4445-9BD4-DA68073BC13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590F9D4-A6E5-4CC1-BD60-6DD6F04CDDDF}" type="pres">
      <dgm:prSet presAssocID="{FA36561F-7C51-4988-AC18-3C164654E011}" presName="Name14" presStyleCnt="0"/>
      <dgm:spPr/>
    </dgm:pt>
    <dgm:pt modelId="{20677858-8C1E-465D-9C7F-90F59AE176CF}" type="pres">
      <dgm:prSet presAssocID="{FA36561F-7C51-4988-AC18-3C164654E011}" presName="level1Shape" presStyleLbl="node0" presStyleIdx="0" presStyleCnt="1">
        <dgm:presLayoutVars>
          <dgm:chPref val="3"/>
        </dgm:presLayoutVars>
      </dgm:prSet>
      <dgm:spPr/>
    </dgm:pt>
    <dgm:pt modelId="{80133880-3944-4F52-B569-BF35DE8E1BFA}" type="pres">
      <dgm:prSet presAssocID="{FA36561F-7C51-4988-AC18-3C164654E011}" presName="hierChild2" presStyleCnt="0"/>
      <dgm:spPr/>
    </dgm:pt>
    <dgm:pt modelId="{512417D9-AC7A-4D10-B9E8-DBBCCEF94EA3}" type="pres">
      <dgm:prSet presAssocID="{AF13E3C6-47A4-4072-ABAF-2D547F44D5F7}" presName="Name19" presStyleLbl="parChTrans1D2" presStyleIdx="0" presStyleCnt="2"/>
      <dgm:spPr/>
    </dgm:pt>
    <dgm:pt modelId="{083CA407-E09B-4EC4-A6EF-3473C9ED167E}" type="pres">
      <dgm:prSet presAssocID="{E5E5F18F-B750-4A4A-81E4-DF1472C659B7}" presName="Name21" presStyleCnt="0"/>
      <dgm:spPr/>
    </dgm:pt>
    <dgm:pt modelId="{6E4E4390-FB83-471A-8F45-600331F35A62}" type="pres">
      <dgm:prSet presAssocID="{E5E5F18F-B750-4A4A-81E4-DF1472C659B7}" presName="level2Shape" presStyleLbl="node2" presStyleIdx="0" presStyleCnt="2"/>
      <dgm:spPr/>
    </dgm:pt>
    <dgm:pt modelId="{9AF2205C-AFCC-4362-B9EC-C3662A9853C0}" type="pres">
      <dgm:prSet presAssocID="{E5E5F18F-B750-4A4A-81E4-DF1472C659B7}" presName="hierChild3" presStyleCnt="0"/>
      <dgm:spPr/>
    </dgm:pt>
    <dgm:pt modelId="{103AE58E-90E1-488B-8A54-F24D6BD106B5}" type="pres">
      <dgm:prSet presAssocID="{B9EAAC67-F28D-44E7-866C-61D515A8BB46}" presName="Name19" presStyleLbl="parChTrans1D3" presStyleIdx="0" presStyleCnt="4"/>
      <dgm:spPr/>
    </dgm:pt>
    <dgm:pt modelId="{D703F9E3-0513-4CD5-86BC-26DFEFC623D7}" type="pres">
      <dgm:prSet presAssocID="{B470B304-1388-4A99-8C41-F923C7B3DCD9}" presName="Name21" presStyleCnt="0"/>
      <dgm:spPr/>
    </dgm:pt>
    <dgm:pt modelId="{9D10026C-BBDE-4D3E-A37E-C8993261FF47}" type="pres">
      <dgm:prSet presAssocID="{B470B304-1388-4A99-8C41-F923C7B3DCD9}" presName="level2Shape" presStyleLbl="node3" presStyleIdx="0" presStyleCnt="4"/>
      <dgm:spPr/>
    </dgm:pt>
    <dgm:pt modelId="{524A0EB0-9D06-4FCE-A9D6-D8669F3D7D01}" type="pres">
      <dgm:prSet presAssocID="{B470B304-1388-4A99-8C41-F923C7B3DCD9}" presName="hierChild3" presStyleCnt="0"/>
      <dgm:spPr/>
    </dgm:pt>
    <dgm:pt modelId="{66371E31-EF6D-4CA8-9D66-CB787D8E2107}" type="pres">
      <dgm:prSet presAssocID="{B97DA8B4-03AD-475F-860F-3E9DA2EB4B7D}" presName="Name19" presStyleLbl="parChTrans1D3" presStyleIdx="1" presStyleCnt="4"/>
      <dgm:spPr/>
    </dgm:pt>
    <dgm:pt modelId="{98B45C17-CE97-439B-AE03-E0CA24BA1516}" type="pres">
      <dgm:prSet presAssocID="{6E8B75A2-8488-48D3-9CCA-CD169E612678}" presName="Name21" presStyleCnt="0"/>
      <dgm:spPr/>
    </dgm:pt>
    <dgm:pt modelId="{601D4E9D-591A-49C7-8782-5A2B0F3698DE}" type="pres">
      <dgm:prSet presAssocID="{6E8B75A2-8488-48D3-9CCA-CD169E612678}" presName="level2Shape" presStyleLbl="node3" presStyleIdx="1" presStyleCnt="4"/>
      <dgm:spPr/>
    </dgm:pt>
    <dgm:pt modelId="{C35408A5-E3E0-48E7-BD84-D707FBDC363B}" type="pres">
      <dgm:prSet presAssocID="{6E8B75A2-8488-48D3-9CCA-CD169E612678}" presName="hierChild3" presStyleCnt="0"/>
      <dgm:spPr/>
    </dgm:pt>
    <dgm:pt modelId="{CC4233BD-1827-4AE0-8072-0CF44940B639}" type="pres">
      <dgm:prSet presAssocID="{CDBBD0B1-4CD8-48B2-8A46-C775EAC49144}" presName="Name19" presStyleLbl="parChTrans1D2" presStyleIdx="1" presStyleCnt="2"/>
      <dgm:spPr/>
    </dgm:pt>
    <dgm:pt modelId="{76E193BA-CF78-42EE-953A-78972B833851}" type="pres">
      <dgm:prSet presAssocID="{A7D512CF-4A68-4C8A-BB88-DCCA67DF66D0}" presName="Name21" presStyleCnt="0"/>
      <dgm:spPr/>
    </dgm:pt>
    <dgm:pt modelId="{ED0D67DB-182C-444F-AFFB-B3ECB1A5DCF4}" type="pres">
      <dgm:prSet presAssocID="{A7D512CF-4A68-4C8A-BB88-DCCA67DF66D0}" presName="level2Shape" presStyleLbl="node2" presStyleIdx="1" presStyleCnt="2"/>
      <dgm:spPr/>
    </dgm:pt>
    <dgm:pt modelId="{81EE2CB4-44E0-4508-8C22-61AFC2FA7979}" type="pres">
      <dgm:prSet presAssocID="{A7D512CF-4A68-4C8A-BB88-DCCA67DF66D0}" presName="hierChild3" presStyleCnt="0"/>
      <dgm:spPr/>
    </dgm:pt>
    <dgm:pt modelId="{F7625737-F540-41C1-BBB7-DD512E23F54D}" type="pres">
      <dgm:prSet presAssocID="{24BD8C50-6BBA-4D65-B204-165F791D93E5}" presName="Name19" presStyleLbl="parChTrans1D3" presStyleIdx="2" presStyleCnt="4"/>
      <dgm:spPr/>
    </dgm:pt>
    <dgm:pt modelId="{7A829C83-9083-45C9-B4A5-934F67679633}" type="pres">
      <dgm:prSet presAssocID="{CFFC5024-2E2C-4C36-9595-00ED40A876EC}" presName="Name21" presStyleCnt="0"/>
      <dgm:spPr/>
    </dgm:pt>
    <dgm:pt modelId="{D9B5D237-6C3B-4972-AC75-E670DDF88C2C}" type="pres">
      <dgm:prSet presAssocID="{CFFC5024-2E2C-4C36-9595-00ED40A876EC}" presName="level2Shape" presStyleLbl="node3" presStyleIdx="2" presStyleCnt="4"/>
      <dgm:spPr/>
    </dgm:pt>
    <dgm:pt modelId="{60ADDCDF-9737-4639-834E-7DE179805B1A}" type="pres">
      <dgm:prSet presAssocID="{CFFC5024-2E2C-4C36-9595-00ED40A876EC}" presName="hierChild3" presStyleCnt="0"/>
      <dgm:spPr/>
    </dgm:pt>
    <dgm:pt modelId="{51FF351A-9CFE-4765-9140-0F113609A8E5}" type="pres">
      <dgm:prSet presAssocID="{F1DCBCC2-FA07-44A7-B3C6-5D1094142A7D}" presName="Name19" presStyleLbl="parChTrans1D3" presStyleIdx="3" presStyleCnt="4"/>
      <dgm:spPr/>
    </dgm:pt>
    <dgm:pt modelId="{10A916F1-588C-456B-A811-5F2E78756FE4}" type="pres">
      <dgm:prSet presAssocID="{E3F611D1-423D-4949-84C7-4BF49B79C480}" presName="Name21" presStyleCnt="0"/>
      <dgm:spPr/>
    </dgm:pt>
    <dgm:pt modelId="{00D38440-E761-4065-B703-79D5AD7CE6AF}" type="pres">
      <dgm:prSet presAssocID="{E3F611D1-423D-4949-84C7-4BF49B79C480}" presName="level2Shape" presStyleLbl="node3" presStyleIdx="3" presStyleCnt="4"/>
      <dgm:spPr/>
    </dgm:pt>
    <dgm:pt modelId="{D3BB052E-B913-4E9F-AFB7-08E89C4546A3}" type="pres">
      <dgm:prSet presAssocID="{E3F611D1-423D-4949-84C7-4BF49B79C480}" presName="hierChild3" presStyleCnt="0"/>
      <dgm:spPr/>
    </dgm:pt>
    <dgm:pt modelId="{6080D5AC-C714-4E6A-A103-FE1BD3ADF768}" type="pres">
      <dgm:prSet presAssocID="{EB1F6C1C-D10C-4445-9BD4-DA68073BC136}" presName="bgShapesFlow" presStyleCnt="0"/>
      <dgm:spPr/>
    </dgm:pt>
  </dgm:ptLst>
  <dgm:cxnLst>
    <dgm:cxn modelId="{8D353501-4348-4A57-AF28-8832CB7D1716}" type="presOf" srcId="{B9EAAC67-F28D-44E7-866C-61D515A8BB46}" destId="{103AE58E-90E1-488B-8A54-F24D6BD106B5}" srcOrd="0" destOrd="0" presId="urn:microsoft.com/office/officeart/2005/8/layout/hierarchy6"/>
    <dgm:cxn modelId="{00483208-227B-4D96-A7E5-C494BDE356CA}" srcId="{EB1F6C1C-D10C-4445-9BD4-DA68073BC136}" destId="{FA36561F-7C51-4988-AC18-3C164654E011}" srcOrd="0" destOrd="0" parTransId="{F1C7BA91-1093-437F-97D5-75E7B901B15A}" sibTransId="{32D07D77-0EDF-46DB-966C-E0E666058453}"/>
    <dgm:cxn modelId="{F9D6FB09-537D-45DD-B17C-0EC917635456}" type="presOf" srcId="{A7D512CF-4A68-4C8A-BB88-DCCA67DF66D0}" destId="{ED0D67DB-182C-444F-AFFB-B3ECB1A5DCF4}" srcOrd="0" destOrd="0" presId="urn:microsoft.com/office/officeart/2005/8/layout/hierarchy6"/>
    <dgm:cxn modelId="{7B3B200C-C0B5-45D9-9CA9-13CDC197EB40}" type="presOf" srcId="{FA36561F-7C51-4988-AC18-3C164654E011}" destId="{20677858-8C1E-465D-9C7F-90F59AE176CF}" srcOrd="0" destOrd="0" presId="urn:microsoft.com/office/officeart/2005/8/layout/hierarchy6"/>
    <dgm:cxn modelId="{751D4E1D-7949-40D5-925C-ECD33EDDD6F3}" type="presOf" srcId="{AF13E3C6-47A4-4072-ABAF-2D547F44D5F7}" destId="{512417D9-AC7A-4D10-B9E8-DBBCCEF94EA3}" srcOrd="0" destOrd="0" presId="urn:microsoft.com/office/officeart/2005/8/layout/hierarchy6"/>
    <dgm:cxn modelId="{4B249E37-B698-4C9E-81EB-4BD017404136}" type="presOf" srcId="{F1DCBCC2-FA07-44A7-B3C6-5D1094142A7D}" destId="{51FF351A-9CFE-4765-9140-0F113609A8E5}" srcOrd="0" destOrd="0" presId="urn:microsoft.com/office/officeart/2005/8/layout/hierarchy6"/>
    <dgm:cxn modelId="{E6B81240-CF3E-4640-BCD1-BB41902268AD}" type="presOf" srcId="{EB1F6C1C-D10C-4445-9BD4-DA68073BC136}" destId="{EAE03D9C-0A8D-48CA-9105-D2D9C105EFBF}" srcOrd="0" destOrd="0" presId="urn:microsoft.com/office/officeart/2005/8/layout/hierarchy6"/>
    <dgm:cxn modelId="{3C289F4D-E3B6-4E15-A1B1-46AAA015CB73}" srcId="{FA36561F-7C51-4988-AC18-3C164654E011}" destId="{E5E5F18F-B750-4A4A-81E4-DF1472C659B7}" srcOrd="0" destOrd="0" parTransId="{AF13E3C6-47A4-4072-ABAF-2D547F44D5F7}" sibTransId="{DD39EE5D-E099-4429-9D1A-E1A244BA6F69}"/>
    <dgm:cxn modelId="{1A242773-F6D8-4333-95DB-CED7AD5C6309}" srcId="{E5E5F18F-B750-4A4A-81E4-DF1472C659B7}" destId="{6E8B75A2-8488-48D3-9CCA-CD169E612678}" srcOrd="1" destOrd="0" parTransId="{B97DA8B4-03AD-475F-860F-3E9DA2EB4B7D}" sibTransId="{BFC9036C-D215-4003-B800-11F4292B2DBF}"/>
    <dgm:cxn modelId="{24859857-14F1-48FB-A1C0-5963010F41FD}" srcId="{E5E5F18F-B750-4A4A-81E4-DF1472C659B7}" destId="{B470B304-1388-4A99-8C41-F923C7B3DCD9}" srcOrd="0" destOrd="0" parTransId="{B9EAAC67-F28D-44E7-866C-61D515A8BB46}" sibTransId="{28E8F781-9CEA-4BDF-B8E7-C24B229FFBDE}"/>
    <dgm:cxn modelId="{E6F0E87F-E53F-45F4-8C47-E6BAA8C38189}" srcId="{A7D512CF-4A68-4C8A-BB88-DCCA67DF66D0}" destId="{CFFC5024-2E2C-4C36-9595-00ED40A876EC}" srcOrd="0" destOrd="0" parTransId="{24BD8C50-6BBA-4D65-B204-165F791D93E5}" sibTransId="{B305B70F-E069-4189-8E39-746FE3D61B1C}"/>
    <dgm:cxn modelId="{63755081-446C-4D23-8396-CD1D020679A6}" type="presOf" srcId="{CFFC5024-2E2C-4C36-9595-00ED40A876EC}" destId="{D9B5D237-6C3B-4972-AC75-E670DDF88C2C}" srcOrd="0" destOrd="0" presId="urn:microsoft.com/office/officeart/2005/8/layout/hierarchy6"/>
    <dgm:cxn modelId="{E8A941B1-A745-4359-8CD2-DFF74083F9A0}" type="presOf" srcId="{B97DA8B4-03AD-475F-860F-3E9DA2EB4B7D}" destId="{66371E31-EF6D-4CA8-9D66-CB787D8E2107}" srcOrd="0" destOrd="0" presId="urn:microsoft.com/office/officeart/2005/8/layout/hierarchy6"/>
    <dgm:cxn modelId="{D016B5B1-AAD3-454A-8095-29D42408E6D2}" type="presOf" srcId="{CDBBD0B1-4CD8-48B2-8A46-C775EAC49144}" destId="{CC4233BD-1827-4AE0-8072-0CF44940B639}" srcOrd="0" destOrd="0" presId="urn:microsoft.com/office/officeart/2005/8/layout/hierarchy6"/>
    <dgm:cxn modelId="{2D0028B8-73D0-4A65-AD26-0611329C18DD}" type="presOf" srcId="{B470B304-1388-4A99-8C41-F923C7B3DCD9}" destId="{9D10026C-BBDE-4D3E-A37E-C8993261FF47}" srcOrd="0" destOrd="0" presId="urn:microsoft.com/office/officeart/2005/8/layout/hierarchy6"/>
    <dgm:cxn modelId="{9B3E5FBD-BB43-4EEE-9241-068AD2E48E6F}" type="presOf" srcId="{E3F611D1-423D-4949-84C7-4BF49B79C480}" destId="{00D38440-E761-4065-B703-79D5AD7CE6AF}" srcOrd="0" destOrd="0" presId="urn:microsoft.com/office/officeart/2005/8/layout/hierarchy6"/>
    <dgm:cxn modelId="{A9E2A3CC-6995-42A8-8F64-2AEF3B69EC01}" type="presOf" srcId="{24BD8C50-6BBA-4D65-B204-165F791D93E5}" destId="{F7625737-F540-41C1-BBB7-DD512E23F54D}" srcOrd="0" destOrd="0" presId="urn:microsoft.com/office/officeart/2005/8/layout/hierarchy6"/>
    <dgm:cxn modelId="{CA7F1ED2-8718-4F14-84AA-2F31B9E098B5}" srcId="{A7D512CF-4A68-4C8A-BB88-DCCA67DF66D0}" destId="{E3F611D1-423D-4949-84C7-4BF49B79C480}" srcOrd="1" destOrd="0" parTransId="{F1DCBCC2-FA07-44A7-B3C6-5D1094142A7D}" sibTransId="{FF41B013-98A1-4FD5-A921-6A6499D85F5A}"/>
    <dgm:cxn modelId="{7C4B03E3-36B6-41D1-A48D-924CC722A13B}" type="presOf" srcId="{6E8B75A2-8488-48D3-9CCA-CD169E612678}" destId="{601D4E9D-591A-49C7-8782-5A2B0F3698DE}" srcOrd="0" destOrd="0" presId="urn:microsoft.com/office/officeart/2005/8/layout/hierarchy6"/>
    <dgm:cxn modelId="{00BDA8EA-0841-462E-B5CC-FDB478B669E4}" type="presOf" srcId="{E5E5F18F-B750-4A4A-81E4-DF1472C659B7}" destId="{6E4E4390-FB83-471A-8F45-600331F35A62}" srcOrd="0" destOrd="0" presId="urn:microsoft.com/office/officeart/2005/8/layout/hierarchy6"/>
    <dgm:cxn modelId="{606DF4EC-0F72-40A0-907C-899D04E024C8}" srcId="{FA36561F-7C51-4988-AC18-3C164654E011}" destId="{A7D512CF-4A68-4C8A-BB88-DCCA67DF66D0}" srcOrd="1" destOrd="0" parTransId="{CDBBD0B1-4CD8-48B2-8A46-C775EAC49144}" sibTransId="{F8CF413D-43A8-4077-A3FE-F4E2EE77AE23}"/>
    <dgm:cxn modelId="{24AF3DF1-03B6-4147-9ECC-757F972466C2}" type="presParOf" srcId="{EAE03D9C-0A8D-48CA-9105-D2D9C105EFBF}" destId="{9D75A30F-C9F6-4AE3-B425-8470560C8C25}" srcOrd="0" destOrd="0" presId="urn:microsoft.com/office/officeart/2005/8/layout/hierarchy6"/>
    <dgm:cxn modelId="{DDB39FD1-D21C-4571-A12E-97C251C55A85}" type="presParOf" srcId="{9D75A30F-C9F6-4AE3-B425-8470560C8C25}" destId="{EE27AF90-5EA9-4D9F-9861-EE5AF76DF840}" srcOrd="0" destOrd="0" presId="urn:microsoft.com/office/officeart/2005/8/layout/hierarchy6"/>
    <dgm:cxn modelId="{B6F71F3E-E613-4A5E-9FF4-622013062723}" type="presParOf" srcId="{EE27AF90-5EA9-4D9F-9861-EE5AF76DF840}" destId="{4590F9D4-A6E5-4CC1-BD60-6DD6F04CDDDF}" srcOrd="0" destOrd="0" presId="urn:microsoft.com/office/officeart/2005/8/layout/hierarchy6"/>
    <dgm:cxn modelId="{22E2DD77-65D1-4393-8892-1C9BD1F77F89}" type="presParOf" srcId="{4590F9D4-A6E5-4CC1-BD60-6DD6F04CDDDF}" destId="{20677858-8C1E-465D-9C7F-90F59AE176CF}" srcOrd="0" destOrd="0" presId="urn:microsoft.com/office/officeart/2005/8/layout/hierarchy6"/>
    <dgm:cxn modelId="{0BFE7D23-9571-4029-B9E1-ED0976320450}" type="presParOf" srcId="{4590F9D4-A6E5-4CC1-BD60-6DD6F04CDDDF}" destId="{80133880-3944-4F52-B569-BF35DE8E1BFA}" srcOrd="1" destOrd="0" presId="urn:microsoft.com/office/officeart/2005/8/layout/hierarchy6"/>
    <dgm:cxn modelId="{7283EA31-6838-4088-A18A-561D8069FC22}" type="presParOf" srcId="{80133880-3944-4F52-B569-BF35DE8E1BFA}" destId="{512417D9-AC7A-4D10-B9E8-DBBCCEF94EA3}" srcOrd="0" destOrd="0" presId="urn:microsoft.com/office/officeart/2005/8/layout/hierarchy6"/>
    <dgm:cxn modelId="{1262153E-5A6F-4477-9FCE-2526C9BC7049}" type="presParOf" srcId="{80133880-3944-4F52-B569-BF35DE8E1BFA}" destId="{083CA407-E09B-4EC4-A6EF-3473C9ED167E}" srcOrd="1" destOrd="0" presId="urn:microsoft.com/office/officeart/2005/8/layout/hierarchy6"/>
    <dgm:cxn modelId="{7E785D2E-7824-4C5B-86AF-8644C8CFA95F}" type="presParOf" srcId="{083CA407-E09B-4EC4-A6EF-3473C9ED167E}" destId="{6E4E4390-FB83-471A-8F45-600331F35A62}" srcOrd="0" destOrd="0" presId="urn:microsoft.com/office/officeart/2005/8/layout/hierarchy6"/>
    <dgm:cxn modelId="{58213110-6D5C-4D30-A31C-4C3AECBFE43B}" type="presParOf" srcId="{083CA407-E09B-4EC4-A6EF-3473C9ED167E}" destId="{9AF2205C-AFCC-4362-B9EC-C3662A9853C0}" srcOrd="1" destOrd="0" presId="urn:microsoft.com/office/officeart/2005/8/layout/hierarchy6"/>
    <dgm:cxn modelId="{B375D325-0B0F-482B-9F4B-2B9D886722D5}" type="presParOf" srcId="{9AF2205C-AFCC-4362-B9EC-C3662A9853C0}" destId="{103AE58E-90E1-488B-8A54-F24D6BD106B5}" srcOrd="0" destOrd="0" presId="urn:microsoft.com/office/officeart/2005/8/layout/hierarchy6"/>
    <dgm:cxn modelId="{24566C83-C291-4294-8041-03E9131C4529}" type="presParOf" srcId="{9AF2205C-AFCC-4362-B9EC-C3662A9853C0}" destId="{D703F9E3-0513-4CD5-86BC-26DFEFC623D7}" srcOrd="1" destOrd="0" presId="urn:microsoft.com/office/officeart/2005/8/layout/hierarchy6"/>
    <dgm:cxn modelId="{F581197F-59CA-4085-A0F3-9139D65FD5B5}" type="presParOf" srcId="{D703F9E3-0513-4CD5-86BC-26DFEFC623D7}" destId="{9D10026C-BBDE-4D3E-A37E-C8993261FF47}" srcOrd="0" destOrd="0" presId="urn:microsoft.com/office/officeart/2005/8/layout/hierarchy6"/>
    <dgm:cxn modelId="{314A8958-C395-450A-A2B2-BCA43BF35D53}" type="presParOf" srcId="{D703F9E3-0513-4CD5-86BC-26DFEFC623D7}" destId="{524A0EB0-9D06-4FCE-A9D6-D8669F3D7D01}" srcOrd="1" destOrd="0" presId="urn:microsoft.com/office/officeart/2005/8/layout/hierarchy6"/>
    <dgm:cxn modelId="{88C654A4-A15B-4F7C-BFE0-581942D6FA1D}" type="presParOf" srcId="{9AF2205C-AFCC-4362-B9EC-C3662A9853C0}" destId="{66371E31-EF6D-4CA8-9D66-CB787D8E2107}" srcOrd="2" destOrd="0" presId="urn:microsoft.com/office/officeart/2005/8/layout/hierarchy6"/>
    <dgm:cxn modelId="{226178B3-BA40-4066-BFC6-90CBC46522B3}" type="presParOf" srcId="{9AF2205C-AFCC-4362-B9EC-C3662A9853C0}" destId="{98B45C17-CE97-439B-AE03-E0CA24BA1516}" srcOrd="3" destOrd="0" presId="urn:microsoft.com/office/officeart/2005/8/layout/hierarchy6"/>
    <dgm:cxn modelId="{A67C5A37-E6FA-4096-B9C0-ED480F325E27}" type="presParOf" srcId="{98B45C17-CE97-439B-AE03-E0CA24BA1516}" destId="{601D4E9D-591A-49C7-8782-5A2B0F3698DE}" srcOrd="0" destOrd="0" presId="urn:microsoft.com/office/officeart/2005/8/layout/hierarchy6"/>
    <dgm:cxn modelId="{441868AD-FF8E-4375-B322-9D59F20911CD}" type="presParOf" srcId="{98B45C17-CE97-439B-AE03-E0CA24BA1516}" destId="{C35408A5-E3E0-48E7-BD84-D707FBDC363B}" srcOrd="1" destOrd="0" presId="urn:microsoft.com/office/officeart/2005/8/layout/hierarchy6"/>
    <dgm:cxn modelId="{F3A0C31D-6BA3-484A-97B1-FC0B1C968459}" type="presParOf" srcId="{80133880-3944-4F52-B569-BF35DE8E1BFA}" destId="{CC4233BD-1827-4AE0-8072-0CF44940B639}" srcOrd="2" destOrd="0" presId="urn:microsoft.com/office/officeart/2005/8/layout/hierarchy6"/>
    <dgm:cxn modelId="{936304B6-7A56-48AD-BE32-4B62A840980A}" type="presParOf" srcId="{80133880-3944-4F52-B569-BF35DE8E1BFA}" destId="{76E193BA-CF78-42EE-953A-78972B833851}" srcOrd="3" destOrd="0" presId="urn:microsoft.com/office/officeart/2005/8/layout/hierarchy6"/>
    <dgm:cxn modelId="{64715CAA-497B-465F-B8EE-E1420D15B770}" type="presParOf" srcId="{76E193BA-CF78-42EE-953A-78972B833851}" destId="{ED0D67DB-182C-444F-AFFB-B3ECB1A5DCF4}" srcOrd="0" destOrd="0" presId="urn:microsoft.com/office/officeart/2005/8/layout/hierarchy6"/>
    <dgm:cxn modelId="{368EC04C-D124-49C6-BD31-C8E94ED42E01}" type="presParOf" srcId="{76E193BA-CF78-42EE-953A-78972B833851}" destId="{81EE2CB4-44E0-4508-8C22-61AFC2FA7979}" srcOrd="1" destOrd="0" presId="urn:microsoft.com/office/officeart/2005/8/layout/hierarchy6"/>
    <dgm:cxn modelId="{8DD93CA6-47B3-423D-BD64-E28684F941B4}" type="presParOf" srcId="{81EE2CB4-44E0-4508-8C22-61AFC2FA7979}" destId="{F7625737-F540-41C1-BBB7-DD512E23F54D}" srcOrd="0" destOrd="0" presId="urn:microsoft.com/office/officeart/2005/8/layout/hierarchy6"/>
    <dgm:cxn modelId="{308BCDB7-987F-45BE-83D9-886FDD2294E2}" type="presParOf" srcId="{81EE2CB4-44E0-4508-8C22-61AFC2FA7979}" destId="{7A829C83-9083-45C9-B4A5-934F67679633}" srcOrd="1" destOrd="0" presId="urn:microsoft.com/office/officeart/2005/8/layout/hierarchy6"/>
    <dgm:cxn modelId="{0431506A-53DE-4909-9A2A-9DE5BB8263F7}" type="presParOf" srcId="{7A829C83-9083-45C9-B4A5-934F67679633}" destId="{D9B5D237-6C3B-4972-AC75-E670DDF88C2C}" srcOrd="0" destOrd="0" presId="urn:microsoft.com/office/officeart/2005/8/layout/hierarchy6"/>
    <dgm:cxn modelId="{9F053CE4-9EDC-4098-BD01-B8003D871A46}" type="presParOf" srcId="{7A829C83-9083-45C9-B4A5-934F67679633}" destId="{60ADDCDF-9737-4639-834E-7DE179805B1A}" srcOrd="1" destOrd="0" presId="urn:microsoft.com/office/officeart/2005/8/layout/hierarchy6"/>
    <dgm:cxn modelId="{3FA82AB9-495E-43BD-90E2-D39B523F2DB6}" type="presParOf" srcId="{81EE2CB4-44E0-4508-8C22-61AFC2FA7979}" destId="{51FF351A-9CFE-4765-9140-0F113609A8E5}" srcOrd="2" destOrd="0" presId="urn:microsoft.com/office/officeart/2005/8/layout/hierarchy6"/>
    <dgm:cxn modelId="{F4BCCB23-8FCC-466A-B8FE-A81A734E477F}" type="presParOf" srcId="{81EE2CB4-44E0-4508-8C22-61AFC2FA7979}" destId="{10A916F1-588C-456B-A811-5F2E78756FE4}" srcOrd="3" destOrd="0" presId="urn:microsoft.com/office/officeart/2005/8/layout/hierarchy6"/>
    <dgm:cxn modelId="{370D3086-FFA2-4D20-A7A7-27AF23BB6888}" type="presParOf" srcId="{10A916F1-588C-456B-A811-5F2E78756FE4}" destId="{00D38440-E761-4065-B703-79D5AD7CE6AF}" srcOrd="0" destOrd="0" presId="urn:microsoft.com/office/officeart/2005/8/layout/hierarchy6"/>
    <dgm:cxn modelId="{B0D76798-C510-4998-9C86-5E5FACEADFD8}" type="presParOf" srcId="{10A916F1-588C-456B-A811-5F2E78756FE4}" destId="{D3BB052E-B913-4E9F-AFB7-08E89C4546A3}" srcOrd="1" destOrd="0" presId="urn:microsoft.com/office/officeart/2005/8/layout/hierarchy6"/>
    <dgm:cxn modelId="{62FCF3B8-F504-44E3-861A-7CC3C2C9D240}" type="presParOf" srcId="{EAE03D9C-0A8D-48CA-9105-D2D9C105EFBF}" destId="{6080D5AC-C714-4E6A-A103-FE1BD3ADF76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5BFB3-2A73-48D5-BB40-1E58ABC3603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0554D5-8039-4323-9B73-FB7CC703D6DC}">
      <dgm:prSet phldrT="[Text]"/>
      <dgm:spPr/>
      <dgm:t>
        <a:bodyPr/>
        <a:lstStyle/>
        <a:p>
          <a:r>
            <a:rPr lang="en-US" dirty="0"/>
            <a:t>Deep Learning</a:t>
          </a:r>
        </a:p>
      </dgm:t>
    </dgm:pt>
    <dgm:pt modelId="{7E203614-8FB8-489C-B57D-3628D4FF11B2}" type="parTrans" cxnId="{474B1B32-1D59-422C-AB19-16941B45D7B3}">
      <dgm:prSet/>
      <dgm:spPr/>
      <dgm:t>
        <a:bodyPr/>
        <a:lstStyle/>
        <a:p>
          <a:endParaRPr lang="en-US"/>
        </a:p>
      </dgm:t>
    </dgm:pt>
    <dgm:pt modelId="{263BB0CA-C866-4EDF-A9DC-90CDB572011B}" type="sibTrans" cxnId="{474B1B32-1D59-422C-AB19-16941B45D7B3}">
      <dgm:prSet/>
      <dgm:spPr/>
      <dgm:t>
        <a:bodyPr/>
        <a:lstStyle/>
        <a:p>
          <a:endParaRPr lang="en-US"/>
        </a:p>
      </dgm:t>
    </dgm:pt>
    <dgm:pt modelId="{35C0AE46-B8B5-4A8A-B662-4A210CBEEEAC}">
      <dgm:prSet phldrT="[Text]"/>
      <dgm:spPr/>
      <dgm:t>
        <a:bodyPr/>
        <a:lstStyle/>
        <a:p>
          <a:r>
            <a:rPr lang="en-US" dirty="0"/>
            <a:t>Modern Computer Vision</a:t>
          </a:r>
        </a:p>
      </dgm:t>
    </dgm:pt>
    <dgm:pt modelId="{342BD199-4C0E-4800-B776-7145CAC3D1EB}" type="parTrans" cxnId="{742600B8-1E81-48A2-9A6B-15F8FB798052}">
      <dgm:prSet/>
      <dgm:spPr/>
      <dgm:t>
        <a:bodyPr/>
        <a:lstStyle/>
        <a:p>
          <a:endParaRPr lang="en-US"/>
        </a:p>
      </dgm:t>
    </dgm:pt>
    <dgm:pt modelId="{A4D3EED5-55D0-41AC-9E36-9B69193350FF}" type="sibTrans" cxnId="{742600B8-1E81-48A2-9A6B-15F8FB798052}">
      <dgm:prSet/>
      <dgm:spPr/>
      <dgm:t>
        <a:bodyPr/>
        <a:lstStyle/>
        <a:p>
          <a:endParaRPr lang="en-US"/>
        </a:p>
      </dgm:t>
    </dgm:pt>
    <dgm:pt modelId="{A3A17FE9-DD9C-46CD-B741-586B351D136D}">
      <dgm:prSet phldrT="[Text]"/>
      <dgm:spPr/>
      <dgm:t>
        <a:bodyPr/>
        <a:lstStyle/>
        <a:p>
          <a:r>
            <a:rPr lang="en-US" dirty="0"/>
            <a:t>Natural Language Processing</a:t>
          </a:r>
        </a:p>
      </dgm:t>
    </dgm:pt>
    <dgm:pt modelId="{930D546D-DE59-4D4A-ADEA-BF08C52251D6}" type="parTrans" cxnId="{E3845932-FD39-4CE3-8696-C9624B72FCE8}">
      <dgm:prSet/>
      <dgm:spPr/>
      <dgm:t>
        <a:bodyPr/>
        <a:lstStyle/>
        <a:p>
          <a:endParaRPr lang="en-US"/>
        </a:p>
      </dgm:t>
    </dgm:pt>
    <dgm:pt modelId="{122A3A3B-BB23-4548-88BF-55BDB13E66AF}" type="sibTrans" cxnId="{E3845932-FD39-4CE3-8696-C9624B72FCE8}">
      <dgm:prSet/>
      <dgm:spPr/>
      <dgm:t>
        <a:bodyPr/>
        <a:lstStyle/>
        <a:p>
          <a:endParaRPr lang="en-US"/>
        </a:p>
      </dgm:t>
    </dgm:pt>
    <dgm:pt modelId="{B7F77FD4-4F0C-423A-B98F-EA20135C9AF3}">
      <dgm:prSet phldrT="[Text]"/>
      <dgm:spPr/>
      <dgm:t>
        <a:bodyPr/>
        <a:lstStyle/>
        <a:p>
          <a:r>
            <a:rPr lang="en-US" dirty="0"/>
            <a:t>Evolutionary Computing</a:t>
          </a:r>
        </a:p>
      </dgm:t>
    </dgm:pt>
    <dgm:pt modelId="{DAC20B23-4E69-4981-970E-6B341BD4CB1E}" type="parTrans" cxnId="{A83439F2-634C-4F24-9C4C-1D90F760216D}">
      <dgm:prSet/>
      <dgm:spPr/>
      <dgm:t>
        <a:bodyPr/>
        <a:lstStyle/>
        <a:p>
          <a:endParaRPr lang="en-US"/>
        </a:p>
      </dgm:t>
    </dgm:pt>
    <dgm:pt modelId="{C8934016-027F-4B9E-A1B3-D870CC72CE4B}" type="sibTrans" cxnId="{A83439F2-634C-4F24-9C4C-1D90F760216D}">
      <dgm:prSet/>
      <dgm:spPr/>
      <dgm:t>
        <a:bodyPr/>
        <a:lstStyle/>
        <a:p>
          <a:endParaRPr lang="en-US"/>
        </a:p>
      </dgm:t>
    </dgm:pt>
    <dgm:pt modelId="{0CCC78F4-6397-43F0-8930-C43997AB85D8}">
      <dgm:prSet phldrT="[Text]"/>
      <dgm:spPr/>
      <dgm:t>
        <a:bodyPr/>
        <a:lstStyle/>
        <a:p>
          <a:r>
            <a:rPr lang="en-US" dirty="0"/>
            <a:t>Neuroevolution</a:t>
          </a:r>
        </a:p>
      </dgm:t>
    </dgm:pt>
    <dgm:pt modelId="{07D1BE80-8EEF-40A2-9B09-102673006A8B}" type="parTrans" cxnId="{2C5C4787-F1D0-4CAB-827A-A2AF50AD441A}">
      <dgm:prSet/>
      <dgm:spPr/>
      <dgm:t>
        <a:bodyPr/>
        <a:lstStyle/>
        <a:p>
          <a:endParaRPr lang="en-US"/>
        </a:p>
      </dgm:t>
    </dgm:pt>
    <dgm:pt modelId="{DB47108B-7EE3-430C-8B4E-AAC6FED61758}" type="sibTrans" cxnId="{2C5C4787-F1D0-4CAB-827A-A2AF50AD441A}">
      <dgm:prSet/>
      <dgm:spPr/>
      <dgm:t>
        <a:bodyPr/>
        <a:lstStyle/>
        <a:p>
          <a:endParaRPr lang="en-US"/>
        </a:p>
      </dgm:t>
    </dgm:pt>
    <dgm:pt modelId="{F240EE5F-F067-4A3F-BFC9-57B6C601E020}">
      <dgm:prSet phldrT="[Text]"/>
      <dgm:spPr/>
      <dgm:t>
        <a:bodyPr/>
        <a:lstStyle/>
        <a:p>
          <a:r>
            <a:rPr lang="en-US" dirty="0"/>
            <a:t>Model-based Search Algorithms</a:t>
          </a:r>
        </a:p>
      </dgm:t>
    </dgm:pt>
    <dgm:pt modelId="{4EA358CB-527C-4E4F-B308-7F7FD9E27FD8}" type="parTrans" cxnId="{35F7B191-2C3D-4336-8FE1-5748C8F69809}">
      <dgm:prSet/>
      <dgm:spPr/>
      <dgm:t>
        <a:bodyPr/>
        <a:lstStyle/>
        <a:p>
          <a:endParaRPr lang="en-US"/>
        </a:p>
      </dgm:t>
    </dgm:pt>
    <dgm:pt modelId="{F2D7E1D6-3858-42F5-9633-B48232EAA887}" type="sibTrans" cxnId="{35F7B191-2C3D-4336-8FE1-5748C8F69809}">
      <dgm:prSet/>
      <dgm:spPr/>
      <dgm:t>
        <a:bodyPr/>
        <a:lstStyle/>
        <a:p>
          <a:endParaRPr lang="en-US"/>
        </a:p>
      </dgm:t>
    </dgm:pt>
    <dgm:pt modelId="{BACB532E-7C4E-44B6-AD34-7592951F1EDA}">
      <dgm:prSet phldrT="[Text]"/>
      <dgm:spPr/>
      <dgm:t>
        <a:bodyPr/>
        <a:lstStyle/>
        <a:p>
          <a:r>
            <a:rPr lang="en-US" dirty="0"/>
            <a:t>A* (pronounced “a-star”)</a:t>
          </a:r>
        </a:p>
      </dgm:t>
    </dgm:pt>
    <dgm:pt modelId="{0C1EBF66-67F0-481B-B6DF-FC3F619BF89A}" type="parTrans" cxnId="{CC4A3B52-D87F-42EA-BC2D-6DC310AB0028}">
      <dgm:prSet/>
      <dgm:spPr/>
      <dgm:t>
        <a:bodyPr/>
        <a:lstStyle/>
        <a:p>
          <a:endParaRPr lang="en-US"/>
        </a:p>
      </dgm:t>
    </dgm:pt>
    <dgm:pt modelId="{4FC75FA1-08C5-4CEC-A331-BB94DC34F514}" type="sibTrans" cxnId="{CC4A3B52-D87F-42EA-BC2D-6DC310AB0028}">
      <dgm:prSet/>
      <dgm:spPr/>
      <dgm:t>
        <a:bodyPr/>
        <a:lstStyle/>
        <a:p>
          <a:endParaRPr lang="en-US"/>
        </a:p>
      </dgm:t>
    </dgm:pt>
    <dgm:pt modelId="{C2BDFAA0-D132-4291-A827-892AAD91FAF7}">
      <dgm:prSet phldrT="[Text]"/>
      <dgm:spPr/>
      <dgm:t>
        <a:bodyPr/>
        <a:lstStyle/>
        <a:p>
          <a:r>
            <a:rPr lang="en-US" dirty="0"/>
            <a:t>Mini-max (e.g., Stockfish Chess AI)</a:t>
          </a:r>
        </a:p>
      </dgm:t>
    </dgm:pt>
    <dgm:pt modelId="{6985B513-38DA-4B30-B19D-6773BD2C8C08}" type="parTrans" cxnId="{95C3BF94-0CAE-47C2-961F-C24233436E41}">
      <dgm:prSet/>
      <dgm:spPr/>
      <dgm:t>
        <a:bodyPr/>
        <a:lstStyle/>
        <a:p>
          <a:endParaRPr lang="en-US"/>
        </a:p>
      </dgm:t>
    </dgm:pt>
    <dgm:pt modelId="{61F3E01C-6352-479F-B83C-9294E9D4995A}" type="sibTrans" cxnId="{95C3BF94-0CAE-47C2-961F-C24233436E41}">
      <dgm:prSet/>
      <dgm:spPr/>
      <dgm:t>
        <a:bodyPr/>
        <a:lstStyle/>
        <a:p>
          <a:endParaRPr lang="en-US"/>
        </a:p>
      </dgm:t>
    </dgm:pt>
    <dgm:pt modelId="{FCBF4B90-94BF-426A-90B6-ACCD8D0008FF}">
      <dgm:prSet phldrT="[Text]"/>
      <dgm:spPr/>
      <dgm:t>
        <a:bodyPr/>
        <a:lstStyle/>
        <a:p>
          <a:r>
            <a:rPr lang="en-US" dirty="0"/>
            <a:t>Deep Reinforcement Learning</a:t>
          </a:r>
        </a:p>
      </dgm:t>
    </dgm:pt>
    <dgm:pt modelId="{A8B43DF2-8888-4E3F-8DAC-7789DA6028F6}" type="parTrans" cxnId="{CCEB0FEC-E625-4D36-825F-0A931132C254}">
      <dgm:prSet/>
      <dgm:spPr/>
      <dgm:t>
        <a:bodyPr/>
        <a:lstStyle/>
        <a:p>
          <a:endParaRPr lang="en-US"/>
        </a:p>
      </dgm:t>
    </dgm:pt>
    <dgm:pt modelId="{93F9BF25-C346-4339-BECE-0FD1A0538083}" type="sibTrans" cxnId="{CCEB0FEC-E625-4D36-825F-0A931132C254}">
      <dgm:prSet/>
      <dgm:spPr/>
      <dgm:t>
        <a:bodyPr/>
        <a:lstStyle/>
        <a:p>
          <a:endParaRPr lang="en-US"/>
        </a:p>
      </dgm:t>
    </dgm:pt>
    <dgm:pt modelId="{0C624636-201E-4AF3-83BD-B0F896713546}">
      <dgm:prSet phldrT="[Text]"/>
      <dgm:spPr/>
      <dgm:t>
        <a:bodyPr/>
        <a:lstStyle/>
        <a:p>
          <a:r>
            <a:rPr lang="en-US" dirty="0"/>
            <a:t>Genetic Programming</a:t>
          </a:r>
        </a:p>
      </dgm:t>
    </dgm:pt>
    <dgm:pt modelId="{77F22165-E02F-4EBA-B3F5-C5708DE8767B}" type="parTrans" cxnId="{5CD351B8-59BF-4088-A4D9-B6D903B0A255}">
      <dgm:prSet/>
      <dgm:spPr/>
      <dgm:t>
        <a:bodyPr/>
        <a:lstStyle/>
        <a:p>
          <a:endParaRPr lang="en-US"/>
        </a:p>
      </dgm:t>
    </dgm:pt>
    <dgm:pt modelId="{5A9172E0-D681-4060-A9C4-299304AE64A2}" type="sibTrans" cxnId="{5CD351B8-59BF-4088-A4D9-B6D903B0A255}">
      <dgm:prSet/>
      <dgm:spPr/>
      <dgm:t>
        <a:bodyPr/>
        <a:lstStyle/>
        <a:p>
          <a:endParaRPr lang="en-US"/>
        </a:p>
      </dgm:t>
    </dgm:pt>
    <dgm:pt modelId="{15F6BC1C-B47D-4060-8D8E-55D60647E6ED}">
      <dgm:prSet phldrT="[Text]"/>
      <dgm:spPr/>
      <dgm:t>
        <a:bodyPr/>
        <a:lstStyle/>
        <a:p>
          <a:r>
            <a:rPr lang="en-US" dirty="0"/>
            <a:t>Classic search algorithms</a:t>
          </a:r>
        </a:p>
      </dgm:t>
    </dgm:pt>
    <dgm:pt modelId="{148706A9-807D-47F0-ABBD-510BEF1AA14F}" type="parTrans" cxnId="{7A7309BF-C40F-4D83-8083-5136F337C758}">
      <dgm:prSet/>
      <dgm:spPr/>
      <dgm:t>
        <a:bodyPr/>
        <a:lstStyle/>
        <a:p>
          <a:endParaRPr lang="en-US"/>
        </a:p>
      </dgm:t>
    </dgm:pt>
    <dgm:pt modelId="{D453A494-5312-4395-9728-F495AEE58F14}" type="sibTrans" cxnId="{7A7309BF-C40F-4D83-8083-5136F337C758}">
      <dgm:prSet/>
      <dgm:spPr/>
      <dgm:t>
        <a:bodyPr/>
        <a:lstStyle/>
        <a:p>
          <a:endParaRPr lang="en-US"/>
        </a:p>
      </dgm:t>
    </dgm:pt>
    <dgm:pt modelId="{60EFDEFA-C50F-4C53-A548-BD786AB6A8E7}">
      <dgm:prSet phldrT="[Text]"/>
      <dgm:spPr/>
      <dgm:t>
        <a:bodyPr/>
        <a:lstStyle/>
        <a:p>
          <a:r>
            <a:rPr lang="en-US" dirty="0"/>
            <a:t>Evolutionary Algorithms</a:t>
          </a:r>
        </a:p>
      </dgm:t>
    </dgm:pt>
    <dgm:pt modelId="{44CFBB9C-5106-40AB-8C81-D10193C0A8EA}" type="parTrans" cxnId="{A9C2FCA8-6499-4EE9-BEF8-1AAC9491800C}">
      <dgm:prSet/>
      <dgm:spPr/>
      <dgm:t>
        <a:bodyPr/>
        <a:lstStyle/>
        <a:p>
          <a:endParaRPr lang="en-US"/>
        </a:p>
      </dgm:t>
    </dgm:pt>
    <dgm:pt modelId="{42651C21-E85D-40D3-8EC1-83B4AE55003C}" type="sibTrans" cxnId="{A9C2FCA8-6499-4EE9-BEF8-1AAC9491800C}">
      <dgm:prSet/>
      <dgm:spPr/>
      <dgm:t>
        <a:bodyPr/>
        <a:lstStyle/>
        <a:p>
          <a:endParaRPr lang="en-US"/>
        </a:p>
      </dgm:t>
    </dgm:pt>
    <dgm:pt modelId="{E231243B-B057-49E7-8E25-712703F1E597}" type="pres">
      <dgm:prSet presAssocID="{A825BFB3-2A73-48D5-BB40-1E58ABC3603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8321DCA-6893-4E87-8E52-7044AD5CE834}" type="pres">
      <dgm:prSet presAssocID="{A825BFB3-2A73-48D5-BB40-1E58ABC36030}" presName="cycle" presStyleCnt="0"/>
      <dgm:spPr/>
    </dgm:pt>
    <dgm:pt modelId="{D08CC866-740F-45C6-8F77-0E5189A0938F}" type="pres">
      <dgm:prSet presAssocID="{A825BFB3-2A73-48D5-BB40-1E58ABC36030}" presName="centerShape" presStyleCnt="0"/>
      <dgm:spPr/>
    </dgm:pt>
    <dgm:pt modelId="{6B8305E9-1DD0-4EF7-810F-4E073153A6AA}" type="pres">
      <dgm:prSet presAssocID="{A825BFB3-2A73-48D5-BB40-1E58ABC36030}" presName="connSite" presStyleLbl="node1" presStyleIdx="0" presStyleCnt="4"/>
      <dgm:spPr/>
    </dgm:pt>
    <dgm:pt modelId="{33A81D70-BF51-4770-8AFE-FED01C9C8060}" type="pres">
      <dgm:prSet presAssocID="{A825BFB3-2A73-48D5-BB40-1E58ABC36030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ficial Intelligence with solid fill"/>
        </a:ext>
      </dgm:extLst>
    </dgm:pt>
    <dgm:pt modelId="{6C27A8DE-E43D-4A2A-97CD-EE196020FC55}" type="pres">
      <dgm:prSet presAssocID="{7E203614-8FB8-489C-B57D-3628D4FF11B2}" presName="Name25" presStyleLbl="parChTrans1D1" presStyleIdx="0" presStyleCnt="3"/>
      <dgm:spPr/>
    </dgm:pt>
    <dgm:pt modelId="{85A74412-815A-4B98-90FF-7A876A0FCB74}" type="pres">
      <dgm:prSet presAssocID="{E60554D5-8039-4323-9B73-FB7CC703D6DC}" presName="node" presStyleCnt="0"/>
      <dgm:spPr/>
    </dgm:pt>
    <dgm:pt modelId="{FB11A898-E369-457E-B57B-6F46324F8D93}" type="pres">
      <dgm:prSet presAssocID="{E60554D5-8039-4323-9B73-FB7CC703D6DC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736103BE-26D6-4A01-AB07-63962DF25910}" type="pres">
      <dgm:prSet presAssocID="{E60554D5-8039-4323-9B73-FB7CC703D6DC}" presName="childNode" presStyleLbl="revTx" presStyleIdx="0" presStyleCnt="3">
        <dgm:presLayoutVars>
          <dgm:bulletEnabled val="1"/>
        </dgm:presLayoutVars>
      </dgm:prSet>
      <dgm:spPr/>
    </dgm:pt>
    <dgm:pt modelId="{C20BCB92-0350-4441-887C-B39983A86C61}" type="pres">
      <dgm:prSet presAssocID="{DAC20B23-4E69-4981-970E-6B341BD4CB1E}" presName="Name25" presStyleLbl="parChTrans1D1" presStyleIdx="1" presStyleCnt="3"/>
      <dgm:spPr/>
    </dgm:pt>
    <dgm:pt modelId="{AFAFAB15-544C-48AB-9278-4054014EC903}" type="pres">
      <dgm:prSet presAssocID="{B7F77FD4-4F0C-423A-B98F-EA20135C9AF3}" presName="node" presStyleCnt="0"/>
      <dgm:spPr/>
    </dgm:pt>
    <dgm:pt modelId="{766195C1-F664-4BBB-86AD-FD371C02B55F}" type="pres">
      <dgm:prSet presAssocID="{B7F77FD4-4F0C-423A-B98F-EA20135C9AF3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81E1A09-E168-40BB-ABDA-76512037C16A}" type="pres">
      <dgm:prSet presAssocID="{B7F77FD4-4F0C-423A-B98F-EA20135C9AF3}" presName="childNode" presStyleLbl="revTx" presStyleIdx="1" presStyleCnt="3">
        <dgm:presLayoutVars>
          <dgm:bulletEnabled val="1"/>
        </dgm:presLayoutVars>
      </dgm:prSet>
      <dgm:spPr/>
    </dgm:pt>
    <dgm:pt modelId="{B87F0F92-8C66-49CD-BC17-5250FB3A7BC5}" type="pres">
      <dgm:prSet presAssocID="{4EA358CB-527C-4E4F-B308-7F7FD9E27FD8}" presName="Name25" presStyleLbl="parChTrans1D1" presStyleIdx="2" presStyleCnt="3"/>
      <dgm:spPr/>
    </dgm:pt>
    <dgm:pt modelId="{7AE389EE-EE16-4546-B74E-54FC33D26A6E}" type="pres">
      <dgm:prSet presAssocID="{F240EE5F-F067-4A3F-BFC9-57B6C601E020}" presName="node" presStyleCnt="0"/>
      <dgm:spPr/>
    </dgm:pt>
    <dgm:pt modelId="{364B4BDF-E39B-464E-AD9D-6B6DB7C230E8}" type="pres">
      <dgm:prSet presAssocID="{F240EE5F-F067-4A3F-BFC9-57B6C601E020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2578201-B8D7-444F-AE97-4328F5CD06B4}" type="pres">
      <dgm:prSet presAssocID="{F240EE5F-F067-4A3F-BFC9-57B6C601E02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33EB4123-B5DF-4B43-A68B-B86E48EEA844}" type="presOf" srcId="{A825BFB3-2A73-48D5-BB40-1E58ABC36030}" destId="{E231243B-B057-49E7-8E25-712703F1E597}" srcOrd="0" destOrd="0" presId="urn:microsoft.com/office/officeart/2005/8/layout/radial2"/>
    <dgm:cxn modelId="{1513562C-E728-494E-BE59-ED54F7DC95F8}" type="presOf" srcId="{0C624636-201E-4AF3-83BD-B0F896713546}" destId="{A81E1A09-E168-40BB-ABDA-76512037C16A}" srcOrd="0" destOrd="2" presId="urn:microsoft.com/office/officeart/2005/8/layout/radial2"/>
    <dgm:cxn modelId="{F5B6022D-BFF4-41E7-8BD6-87877FE4664B}" type="presOf" srcId="{7E203614-8FB8-489C-B57D-3628D4FF11B2}" destId="{6C27A8DE-E43D-4A2A-97CD-EE196020FC55}" srcOrd="0" destOrd="0" presId="urn:microsoft.com/office/officeart/2005/8/layout/radial2"/>
    <dgm:cxn modelId="{798E8731-9F14-44F3-A15F-8A871B1174D5}" type="presOf" srcId="{35C0AE46-B8B5-4A8A-B662-4A210CBEEEAC}" destId="{736103BE-26D6-4A01-AB07-63962DF25910}" srcOrd="0" destOrd="0" presId="urn:microsoft.com/office/officeart/2005/8/layout/radial2"/>
    <dgm:cxn modelId="{474B1B32-1D59-422C-AB19-16941B45D7B3}" srcId="{A825BFB3-2A73-48D5-BB40-1E58ABC36030}" destId="{E60554D5-8039-4323-9B73-FB7CC703D6DC}" srcOrd="0" destOrd="0" parTransId="{7E203614-8FB8-489C-B57D-3628D4FF11B2}" sibTransId="{263BB0CA-C866-4EDF-A9DC-90CDB572011B}"/>
    <dgm:cxn modelId="{E3845932-FD39-4CE3-8696-C9624B72FCE8}" srcId="{E60554D5-8039-4323-9B73-FB7CC703D6DC}" destId="{A3A17FE9-DD9C-46CD-B741-586B351D136D}" srcOrd="1" destOrd="0" parTransId="{930D546D-DE59-4D4A-ADEA-BF08C52251D6}" sibTransId="{122A3A3B-BB23-4548-88BF-55BDB13E66AF}"/>
    <dgm:cxn modelId="{657BEC62-57EC-4C1A-873B-1562FB66658A}" type="presOf" srcId="{60EFDEFA-C50F-4C53-A548-BD786AB6A8E7}" destId="{A81E1A09-E168-40BB-ABDA-76512037C16A}" srcOrd="0" destOrd="0" presId="urn:microsoft.com/office/officeart/2005/8/layout/radial2"/>
    <dgm:cxn modelId="{5FF69D65-061F-4390-99F1-14D11CA64027}" type="presOf" srcId="{15F6BC1C-B47D-4060-8D8E-55D60647E6ED}" destId="{92578201-B8D7-444F-AE97-4328F5CD06B4}" srcOrd="0" destOrd="2" presId="urn:microsoft.com/office/officeart/2005/8/layout/radial2"/>
    <dgm:cxn modelId="{18B4B44D-20BC-4F06-B82F-24014B1F5132}" type="presOf" srcId="{E60554D5-8039-4323-9B73-FB7CC703D6DC}" destId="{FB11A898-E369-457E-B57B-6F46324F8D93}" srcOrd="0" destOrd="0" presId="urn:microsoft.com/office/officeart/2005/8/layout/radial2"/>
    <dgm:cxn modelId="{CC4A3B52-D87F-42EA-BC2D-6DC310AB0028}" srcId="{F240EE5F-F067-4A3F-BFC9-57B6C601E020}" destId="{BACB532E-7C4E-44B6-AD34-7592951F1EDA}" srcOrd="0" destOrd="0" parTransId="{0C1EBF66-67F0-481B-B6DF-FC3F619BF89A}" sibTransId="{4FC75FA1-08C5-4CEC-A331-BB94DC34F514}"/>
    <dgm:cxn modelId="{260C2579-FD1F-4F87-B8C4-8ABA0767C2B7}" type="presOf" srcId="{B7F77FD4-4F0C-423A-B98F-EA20135C9AF3}" destId="{766195C1-F664-4BBB-86AD-FD371C02B55F}" srcOrd="0" destOrd="0" presId="urn:microsoft.com/office/officeart/2005/8/layout/radial2"/>
    <dgm:cxn modelId="{2C5C4787-F1D0-4CAB-827A-A2AF50AD441A}" srcId="{B7F77FD4-4F0C-423A-B98F-EA20135C9AF3}" destId="{0CCC78F4-6397-43F0-8930-C43997AB85D8}" srcOrd="1" destOrd="0" parTransId="{07D1BE80-8EEF-40A2-9B09-102673006A8B}" sibTransId="{DB47108B-7EE3-430C-8B4E-AAC6FED61758}"/>
    <dgm:cxn modelId="{D64F3691-D164-408E-921C-7E6E6120FE12}" type="presOf" srcId="{FCBF4B90-94BF-426A-90B6-ACCD8D0008FF}" destId="{736103BE-26D6-4A01-AB07-63962DF25910}" srcOrd="0" destOrd="2" presId="urn:microsoft.com/office/officeart/2005/8/layout/radial2"/>
    <dgm:cxn modelId="{35F7B191-2C3D-4336-8FE1-5748C8F69809}" srcId="{A825BFB3-2A73-48D5-BB40-1E58ABC36030}" destId="{F240EE5F-F067-4A3F-BFC9-57B6C601E020}" srcOrd="2" destOrd="0" parTransId="{4EA358CB-527C-4E4F-B308-7F7FD9E27FD8}" sibTransId="{F2D7E1D6-3858-42F5-9633-B48232EAA887}"/>
    <dgm:cxn modelId="{95C3BF94-0CAE-47C2-961F-C24233436E41}" srcId="{F240EE5F-F067-4A3F-BFC9-57B6C601E020}" destId="{C2BDFAA0-D132-4291-A827-892AAD91FAF7}" srcOrd="1" destOrd="0" parTransId="{6985B513-38DA-4B30-B19D-6773BD2C8C08}" sibTransId="{61F3E01C-6352-479F-B83C-9294E9D4995A}"/>
    <dgm:cxn modelId="{A9C2FCA8-6499-4EE9-BEF8-1AAC9491800C}" srcId="{B7F77FD4-4F0C-423A-B98F-EA20135C9AF3}" destId="{60EFDEFA-C50F-4C53-A548-BD786AB6A8E7}" srcOrd="0" destOrd="0" parTransId="{44CFBB9C-5106-40AB-8C81-D10193C0A8EA}" sibTransId="{42651C21-E85D-40D3-8EC1-83B4AE55003C}"/>
    <dgm:cxn modelId="{742600B8-1E81-48A2-9A6B-15F8FB798052}" srcId="{E60554D5-8039-4323-9B73-FB7CC703D6DC}" destId="{35C0AE46-B8B5-4A8A-B662-4A210CBEEEAC}" srcOrd="0" destOrd="0" parTransId="{342BD199-4C0E-4800-B776-7145CAC3D1EB}" sibTransId="{A4D3EED5-55D0-41AC-9E36-9B69193350FF}"/>
    <dgm:cxn modelId="{5CD351B8-59BF-4088-A4D9-B6D903B0A255}" srcId="{B7F77FD4-4F0C-423A-B98F-EA20135C9AF3}" destId="{0C624636-201E-4AF3-83BD-B0F896713546}" srcOrd="2" destOrd="0" parTransId="{77F22165-E02F-4EBA-B3F5-C5708DE8767B}" sibTransId="{5A9172E0-D681-4060-A9C4-299304AE64A2}"/>
    <dgm:cxn modelId="{7A7309BF-C40F-4D83-8083-5136F337C758}" srcId="{F240EE5F-F067-4A3F-BFC9-57B6C601E020}" destId="{15F6BC1C-B47D-4060-8D8E-55D60647E6ED}" srcOrd="2" destOrd="0" parTransId="{148706A9-807D-47F0-ABBD-510BEF1AA14F}" sibTransId="{D453A494-5312-4395-9728-F495AEE58F14}"/>
    <dgm:cxn modelId="{C38767BF-48D4-4927-B520-954CAA0F5D58}" type="presOf" srcId="{BACB532E-7C4E-44B6-AD34-7592951F1EDA}" destId="{92578201-B8D7-444F-AE97-4328F5CD06B4}" srcOrd="0" destOrd="0" presId="urn:microsoft.com/office/officeart/2005/8/layout/radial2"/>
    <dgm:cxn modelId="{21EB27C8-7064-4468-875D-9B828DFF8B86}" type="presOf" srcId="{C2BDFAA0-D132-4291-A827-892AAD91FAF7}" destId="{92578201-B8D7-444F-AE97-4328F5CD06B4}" srcOrd="0" destOrd="1" presId="urn:microsoft.com/office/officeart/2005/8/layout/radial2"/>
    <dgm:cxn modelId="{75E9DBD3-7EA8-4D60-8AC5-B6BEB3D393EC}" type="presOf" srcId="{0CCC78F4-6397-43F0-8930-C43997AB85D8}" destId="{A81E1A09-E168-40BB-ABDA-76512037C16A}" srcOrd="0" destOrd="1" presId="urn:microsoft.com/office/officeart/2005/8/layout/radial2"/>
    <dgm:cxn modelId="{CCEB0FEC-E625-4D36-825F-0A931132C254}" srcId="{E60554D5-8039-4323-9B73-FB7CC703D6DC}" destId="{FCBF4B90-94BF-426A-90B6-ACCD8D0008FF}" srcOrd="2" destOrd="0" parTransId="{A8B43DF2-8888-4E3F-8DAC-7789DA6028F6}" sibTransId="{93F9BF25-C346-4339-BECE-0FD1A0538083}"/>
    <dgm:cxn modelId="{D07D92F0-BDD1-455E-9939-E91CCBE2B046}" type="presOf" srcId="{4EA358CB-527C-4E4F-B308-7F7FD9E27FD8}" destId="{B87F0F92-8C66-49CD-BC17-5250FB3A7BC5}" srcOrd="0" destOrd="0" presId="urn:microsoft.com/office/officeart/2005/8/layout/radial2"/>
    <dgm:cxn modelId="{A83439F2-634C-4F24-9C4C-1D90F760216D}" srcId="{A825BFB3-2A73-48D5-BB40-1E58ABC36030}" destId="{B7F77FD4-4F0C-423A-B98F-EA20135C9AF3}" srcOrd="1" destOrd="0" parTransId="{DAC20B23-4E69-4981-970E-6B341BD4CB1E}" sibTransId="{C8934016-027F-4B9E-A1B3-D870CC72CE4B}"/>
    <dgm:cxn modelId="{789264F3-D4D0-4CA4-AACB-D77520E5E934}" type="presOf" srcId="{DAC20B23-4E69-4981-970E-6B341BD4CB1E}" destId="{C20BCB92-0350-4441-887C-B39983A86C61}" srcOrd="0" destOrd="0" presId="urn:microsoft.com/office/officeart/2005/8/layout/radial2"/>
    <dgm:cxn modelId="{86287DF6-A828-4B95-A1D2-EB67ED6E556C}" type="presOf" srcId="{F240EE5F-F067-4A3F-BFC9-57B6C601E020}" destId="{364B4BDF-E39B-464E-AD9D-6B6DB7C230E8}" srcOrd="0" destOrd="0" presId="urn:microsoft.com/office/officeart/2005/8/layout/radial2"/>
    <dgm:cxn modelId="{2EB976FA-0C31-4B53-97C6-186A7BB1B8F0}" type="presOf" srcId="{A3A17FE9-DD9C-46CD-B741-586B351D136D}" destId="{736103BE-26D6-4A01-AB07-63962DF25910}" srcOrd="0" destOrd="1" presId="urn:microsoft.com/office/officeart/2005/8/layout/radial2"/>
    <dgm:cxn modelId="{E64DEF70-8B07-4086-978C-72B422A6691D}" type="presParOf" srcId="{E231243B-B057-49E7-8E25-712703F1E597}" destId="{78321DCA-6893-4E87-8E52-7044AD5CE834}" srcOrd="0" destOrd="0" presId="urn:microsoft.com/office/officeart/2005/8/layout/radial2"/>
    <dgm:cxn modelId="{2DBE147A-E9F4-4852-956A-AB9543D8F04C}" type="presParOf" srcId="{78321DCA-6893-4E87-8E52-7044AD5CE834}" destId="{D08CC866-740F-45C6-8F77-0E5189A0938F}" srcOrd="0" destOrd="0" presId="urn:microsoft.com/office/officeart/2005/8/layout/radial2"/>
    <dgm:cxn modelId="{E23A6AD1-F6FD-486D-9CD4-38571ABC4AC7}" type="presParOf" srcId="{D08CC866-740F-45C6-8F77-0E5189A0938F}" destId="{6B8305E9-1DD0-4EF7-810F-4E073153A6AA}" srcOrd="0" destOrd="0" presId="urn:microsoft.com/office/officeart/2005/8/layout/radial2"/>
    <dgm:cxn modelId="{528752CC-FCFF-4D76-B839-11B912E665AD}" type="presParOf" srcId="{D08CC866-740F-45C6-8F77-0E5189A0938F}" destId="{33A81D70-BF51-4770-8AFE-FED01C9C8060}" srcOrd="1" destOrd="0" presId="urn:microsoft.com/office/officeart/2005/8/layout/radial2"/>
    <dgm:cxn modelId="{D19FB6B9-124D-4B56-9AAC-821D72DBEEB8}" type="presParOf" srcId="{78321DCA-6893-4E87-8E52-7044AD5CE834}" destId="{6C27A8DE-E43D-4A2A-97CD-EE196020FC55}" srcOrd="1" destOrd="0" presId="urn:microsoft.com/office/officeart/2005/8/layout/radial2"/>
    <dgm:cxn modelId="{02B2D5B8-B0CF-49AA-8879-F9E1221E1DF9}" type="presParOf" srcId="{78321DCA-6893-4E87-8E52-7044AD5CE834}" destId="{85A74412-815A-4B98-90FF-7A876A0FCB74}" srcOrd="2" destOrd="0" presId="urn:microsoft.com/office/officeart/2005/8/layout/radial2"/>
    <dgm:cxn modelId="{CA771F8D-E328-4323-93ED-FC09414B323E}" type="presParOf" srcId="{85A74412-815A-4B98-90FF-7A876A0FCB74}" destId="{FB11A898-E369-457E-B57B-6F46324F8D93}" srcOrd="0" destOrd="0" presId="urn:microsoft.com/office/officeart/2005/8/layout/radial2"/>
    <dgm:cxn modelId="{4C07D865-828C-487E-ACB9-F7A9C930755D}" type="presParOf" srcId="{85A74412-815A-4B98-90FF-7A876A0FCB74}" destId="{736103BE-26D6-4A01-AB07-63962DF25910}" srcOrd="1" destOrd="0" presId="urn:microsoft.com/office/officeart/2005/8/layout/radial2"/>
    <dgm:cxn modelId="{7F514626-2410-4656-9B31-1E6C74FD0A5F}" type="presParOf" srcId="{78321DCA-6893-4E87-8E52-7044AD5CE834}" destId="{C20BCB92-0350-4441-887C-B39983A86C61}" srcOrd="3" destOrd="0" presId="urn:microsoft.com/office/officeart/2005/8/layout/radial2"/>
    <dgm:cxn modelId="{CC84B387-0001-4247-9B26-86A5BB5F706E}" type="presParOf" srcId="{78321DCA-6893-4E87-8E52-7044AD5CE834}" destId="{AFAFAB15-544C-48AB-9278-4054014EC903}" srcOrd="4" destOrd="0" presId="urn:microsoft.com/office/officeart/2005/8/layout/radial2"/>
    <dgm:cxn modelId="{E5BAFF50-2C73-4DF1-A5F8-8CCF22F15C95}" type="presParOf" srcId="{AFAFAB15-544C-48AB-9278-4054014EC903}" destId="{766195C1-F664-4BBB-86AD-FD371C02B55F}" srcOrd="0" destOrd="0" presId="urn:microsoft.com/office/officeart/2005/8/layout/radial2"/>
    <dgm:cxn modelId="{31F00B29-C242-4BDE-9114-C96311C133D3}" type="presParOf" srcId="{AFAFAB15-544C-48AB-9278-4054014EC903}" destId="{A81E1A09-E168-40BB-ABDA-76512037C16A}" srcOrd="1" destOrd="0" presId="urn:microsoft.com/office/officeart/2005/8/layout/radial2"/>
    <dgm:cxn modelId="{3B17F54A-54C3-4081-9043-0121601CB5DA}" type="presParOf" srcId="{78321DCA-6893-4E87-8E52-7044AD5CE834}" destId="{B87F0F92-8C66-49CD-BC17-5250FB3A7BC5}" srcOrd="5" destOrd="0" presId="urn:microsoft.com/office/officeart/2005/8/layout/radial2"/>
    <dgm:cxn modelId="{91DA34F3-56E4-42AF-9D1D-7CD0D1568DE1}" type="presParOf" srcId="{78321DCA-6893-4E87-8E52-7044AD5CE834}" destId="{7AE389EE-EE16-4546-B74E-54FC33D26A6E}" srcOrd="6" destOrd="0" presId="urn:microsoft.com/office/officeart/2005/8/layout/radial2"/>
    <dgm:cxn modelId="{CCFA1267-11EC-40DC-BE9C-60CD0E14F27A}" type="presParOf" srcId="{7AE389EE-EE16-4546-B74E-54FC33D26A6E}" destId="{364B4BDF-E39B-464E-AD9D-6B6DB7C230E8}" srcOrd="0" destOrd="0" presId="urn:microsoft.com/office/officeart/2005/8/layout/radial2"/>
    <dgm:cxn modelId="{4423E152-A976-49D5-AC4E-0DB08DD3ACB2}" type="presParOf" srcId="{7AE389EE-EE16-4546-B74E-54FC33D26A6E}" destId="{92578201-B8D7-444F-AE97-4328F5CD06B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77858-8C1E-465D-9C7F-90F59AE176CF}">
      <dsp:nvSpPr>
        <dsp:cNvPr id="0" name=""/>
        <dsp:cNvSpPr/>
      </dsp:nvSpPr>
      <dsp:spPr>
        <a:xfrm>
          <a:off x="2063278" y="503894"/>
          <a:ext cx="1056631" cy="70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+</a:t>
          </a:r>
        </a:p>
      </dsp:txBody>
      <dsp:txXfrm>
        <a:off x="2083910" y="524526"/>
        <a:ext cx="1015367" cy="663156"/>
      </dsp:txXfrm>
    </dsp:sp>
    <dsp:sp modelId="{512417D9-AC7A-4D10-B9E8-DBBCCEF94EA3}">
      <dsp:nvSpPr>
        <dsp:cNvPr id="0" name=""/>
        <dsp:cNvSpPr/>
      </dsp:nvSpPr>
      <dsp:spPr>
        <a:xfrm>
          <a:off x="1217973" y="1208315"/>
          <a:ext cx="1373620" cy="281768"/>
        </a:xfrm>
        <a:custGeom>
          <a:avLst/>
          <a:gdLst/>
          <a:ahLst/>
          <a:cxnLst/>
          <a:rect l="0" t="0" r="0" b="0"/>
          <a:pathLst>
            <a:path>
              <a:moveTo>
                <a:pt x="1373620" y="0"/>
              </a:moveTo>
              <a:lnTo>
                <a:pt x="1373620" y="140884"/>
              </a:lnTo>
              <a:lnTo>
                <a:pt x="0" y="140884"/>
              </a:lnTo>
              <a:lnTo>
                <a:pt x="0" y="2817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E4390-FB83-471A-8F45-600331F35A62}">
      <dsp:nvSpPr>
        <dsp:cNvPr id="0" name=""/>
        <dsp:cNvSpPr/>
      </dsp:nvSpPr>
      <dsp:spPr>
        <a:xfrm>
          <a:off x="689657" y="1490083"/>
          <a:ext cx="1056631" cy="70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*</a:t>
          </a:r>
        </a:p>
      </dsp:txBody>
      <dsp:txXfrm>
        <a:off x="710289" y="1510715"/>
        <a:ext cx="1015367" cy="663156"/>
      </dsp:txXfrm>
    </dsp:sp>
    <dsp:sp modelId="{103AE58E-90E1-488B-8A54-F24D6BD106B5}">
      <dsp:nvSpPr>
        <dsp:cNvPr id="0" name=""/>
        <dsp:cNvSpPr/>
      </dsp:nvSpPr>
      <dsp:spPr>
        <a:xfrm>
          <a:off x="531162" y="2194504"/>
          <a:ext cx="686810" cy="281768"/>
        </a:xfrm>
        <a:custGeom>
          <a:avLst/>
          <a:gdLst/>
          <a:ahLst/>
          <a:cxnLst/>
          <a:rect l="0" t="0" r="0" b="0"/>
          <a:pathLst>
            <a:path>
              <a:moveTo>
                <a:pt x="686810" y="0"/>
              </a:moveTo>
              <a:lnTo>
                <a:pt x="686810" y="140884"/>
              </a:lnTo>
              <a:lnTo>
                <a:pt x="0" y="140884"/>
              </a:lnTo>
              <a:lnTo>
                <a:pt x="0" y="2817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0026C-BBDE-4D3E-A37E-C8993261FF47}">
      <dsp:nvSpPr>
        <dsp:cNvPr id="0" name=""/>
        <dsp:cNvSpPr/>
      </dsp:nvSpPr>
      <dsp:spPr>
        <a:xfrm>
          <a:off x="2847" y="2476272"/>
          <a:ext cx="1056631" cy="70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x</a:t>
          </a:r>
        </a:p>
      </dsp:txBody>
      <dsp:txXfrm>
        <a:off x="23479" y="2496904"/>
        <a:ext cx="1015367" cy="663156"/>
      </dsp:txXfrm>
    </dsp:sp>
    <dsp:sp modelId="{66371E31-EF6D-4CA8-9D66-CB787D8E2107}">
      <dsp:nvSpPr>
        <dsp:cNvPr id="0" name=""/>
        <dsp:cNvSpPr/>
      </dsp:nvSpPr>
      <dsp:spPr>
        <a:xfrm>
          <a:off x="1217973" y="2194504"/>
          <a:ext cx="686810" cy="281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84"/>
              </a:lnTo>
              <a:lnTo>
                <a:pt x="686810" y="140884"/>
              </a:lnTo>
              <a:lnTo>
                <a:pt x="686810" y="2817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D4E9D-591A-49C7-8782-5A2B0F3698DE}">
      <dsp:nvSpPr>
        <dsp:cNvPr id="0" name=""/>
        <dsp:cNvSpPr/>
      </dsp:nvSpPr>
      <dsp:spPr>
        <a:xfrm>
          <a:off x="1376467" y="2476272"/>
          <a:ext cx="1056631" cy="70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x</a:t>
          </a:r>
        </a:p>
      </dsp:txBody>
      <dsp:txXfrm>
        <a:off x="1397099" y="2496904"/>
        <a:ext cx="1015367" cy="663156"/>
      </dsp:txXfrm>
    </dsp:sp>
    <dsp:sp modelId="{CC4233BD-1827-4AE0-8072-0CF44940B639}">
      <dsp:nvSpPr>
        <dsp:cNvPr id="0" name=""/>
        <dsp:cNvSpPr/>
      </dsp:nvSpPr>
      <dsp:spPr>
        <a:xfrm>
          <a:off x="2591594" y="1208315"/>
          <a:ext cx="1373620" cy="281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84"/>
              </a:lnTo>
              <a:lnTo>
                <a:pt x="1373620" y="140884"/>
              </a:lnTo>
              <a:lnTo>
                <a:pt x="1373620" y="2817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D67DB-182C-444F-AFFB-B3ECB1A5DCF4}">
      <dsp:nvSpPr>
        <dsp:cNvPr id="0" name=""/>
        <dsp:cNvSpPr/>
      </dsp:nvSpPr>
      <dsp:spPr>
        <a:xfrm>
          <a:off x="3436899" y="1490083"/>
          <a:ext cx="1056631" cy="70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/</a:t>
          </a:r>
        </a:p>
      </dsp:txBody>
      <dsp:txXfrm>
        <a:off x="3457531" y="1510715"/>
        <a:ext cx="1015367" cy="663156"/>
      </dsp:txXfrm>
    </dsp:sp>
    <dsp:sp modelId="{F7625737-F540-41C1-BBB7-DD512E23F54D}">
      <dsp:nvSpPr>
        <dsp:cNvPr id="0" name=""/>
        <dsp:cNvSpPr/>
      </dsp:nvSpPr>
      <dsp:spPr>
        <a:xfrm>
          <a:off x="3278404" y="2194504"/>
          <a:ext cx="686810" cy="281768"/>
        </a:xfrm>
        <a:custGeom>
          <a:avLst/>
          <a:gdLst/>
          <a:ahLst/>
          <a:cxnLst/>
          <a:rect l="0" t="0" r="0" b="0"/>
          <a:pathLst>
            <a:path>
              <a:moveTo>
                <a:pt x="686810" y="0"/>
              </a:moveTo>
              <a:lnTo>
                <a:pt x="686810" y="140884"/>
              </a:lnTo>
              <a:lnTo>
                <a:pt x="0" y="140884"/>
              </a:lnTo>
              <a:lnTo>
                <a:pt x="0" y="2817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5D237-6C3B-4972-AC75-E670DDF88C2C}">
      <dsp:nvSpPr>
        <dsp:cNvPr id="0" name=""/>
        <dsp:cNvSpPr/>
      </dsp:nvSpPr>
      <dsp:spPr>
        <a:xfrm>
          <a:off x="2750088" y="2476272"/>
          <a:ext cx="1056631" cy="70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y</a:t>
          </a:r>
        </a:p>
      </dsp:txBody>
      <dsp:txXfrm>
        <a:off x="2770720" y="2496904"/>
        <a:ext cx="1015367" cy="663156"/>
      </dsp:txXfrm>
    </dsp:sp>
    <dsp:sp modelId="{51FF351A-9CFE-4765-9140-0F113609A8E5}">
      <dsp:nvSpPr>
        <dsp:cNvPr id="0" name=""/>
        <dsp:cNvSpPr/>
      </dsp:nvSpPr>
      <dsp:spPr>
        <a:xfrm>
          <a:off x="3965214" y="2194504"/>
          <a:ext cx="686810" cy="281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84"/>
              </a:lnTo>
              <a:lnTo>
                <a:pt x="686810" y="140884"/>
              </a:lnTo>
              <a:lnTo>
                <a:pt x="686810" y="2817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38440-E761-4065-B703-79D5AD7CE6AF}">
      <dsp:nvSpPr>
        <dsp:cNvPr id="0" name=""/>
        <dsp:cNvSpPr/>
      </dsp:nvSpPr>
      <dsp:spPr>
        <a:xfrm>
          <a:off x="4123709" y="2476272"/>
          <a:ext cx="1056631" cy="70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z</a:t>
          </a:r>
        </a:p>
      </dsp:txBody>
      <dsp:txXfrm>
        <a:off x="4144341" y="2496904"/>
        <a:ext cx="1015367" cy="66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F0F92-8C66-49CD-BC17-5250FB3A7BC5}">
      <dsp:nvSpPr>
        <dsp:cNvPr id="0" name=""/>
        <dsp:cNvSpPr/>
      </dsp:nvSpPr>
      <dsp:spPr>
        <a:xfrm rot="2535790">
          <a:off x="1588035" y="2962991"/>
          <a:ext cx="590234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590234" y="34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BCB92-0350-4441-887C-B39983A86C61}">
      <dsp:nvSpPr>
        <dsp:cNvPr id="0" name=""/>
        <dsp:cNvSpPr/>
      </dsp:nvSpPr>
      <dsp:spPr>
        <a:xfrm>
          <a:off x="1664747" y="2141655"/>
          <a:ext cx="666366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666366" y="34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7A8DE-E43D-4A2A-97CD-EE196020FC55}">
      <dsp:nvSpPr>
        <dsp:cNvPr id="0" name=""/>
        <dsp:cNvSpPr/>
      </dsp:nvSpPr>
      <dsp:spPr>
        <a:xfrm rot="19064210">
          <a:off x="1588035" y="1320318"/>
          <a:ext cx="590234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590234" y="34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81D70-BF51-4770-8AFE-FED01C9C8060}">
      <dsp:nvSpPr>
        <dsp:cNvPr id="0" name=""/>
        <dsp:cNvSpPr/>
      </dsp:nvSpPr>
      <dsp:spPr>
        <a:xfrm>
          <a:off x="209" y="1196528"/>
          <a:ext cx="1958280" cy="19582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1A898-E369-457E-B57B-6F46324F8D93}">
      <dsp:nvSpPr>
        <dsp:cNvPr id="0" name=""/>
        <dsp:cNvSpPr/>
      </dsp:nvSpPr>
      <dsp:spPr>
        <a:xfrm>
          <a:off x="1959079" y="239087"/>
          <a:ext cx="1096260" cy="109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Deep Learning</a:t>
          </a:r>
        </a:p>
      </dsp:txBody>
      <dsp:txXfrm>
        <a:off x="2119623" y="399631"/>
        <a:ext cx="775172" cy="775172"/>
      </dsp:txXfrm>
    </dsp:sp>
    <dsp:sp modelId="{736103BE-26D6-4A01-AB07-63962DF25910}">
      <dsp:nvSpPr>
        <dsp:cNvPr id="0" name=""/>
        <dsp:cNvSpPr/>
      </dsp:nvSpPr>
      <dsp:spPr>
        <a:xfrm>
          <a:off x="3164965" y="239087"/>
          <a:ext cx="1644390" cy="109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Modern Computer Vision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Natural Language Processing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Deep Reinforcement Learning</a:t>
          </a:r>
        </a:p>
      </dsp:txBody>
      <dsp:txXfrm>
        <a:off x="3164965" y="239087"/>
        <a:ext cx="1644390" cy="1096260"/>
      </dsp:txXfrm>
    </dsp:sp>
    <dsp:sp modelId="{766195C1-F664-4BBB-86AD-FD371C02B55F}">
      <dsp:nvSpPr>
        <dsp:cNvPr id="0" name=""/>
        <dsp:cNvSpPr/>
      </dsp:nvSpPr>
      <dsp:spPr>
        <a:xfrm>
          <a:off x="2331114" y="1627538"/>
          <a:ext cx="1096260" cy="109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Evolutionary Computing</a:t>
          </a:r>
        </a:p>
      </dsp:txBody>
      <dsp:txXfrm>
        <a:off x="2491658" y="1788082"/>
        <a:ext cx="775172" cy="775172"/>
      </dsp:txXfrm>
    </dsp:sp>
    <dsp:sp modelId="{A81E1A09-E168-40BB-ABDA-76512037C16A}">
      <dsp:nvSpPr>
        <dsp:cNvPr id="0" name=""/>
        <dsp:cNvSpPr/>
      </dsp:nvSpPr>
      <dsp:spPr>
        <a:xfrm>
          <a:off x="3537000" y="1627538"/>
          <a:ext cx="1644390" cy="109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Evolutionary Algorithms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Neuroevolution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Genetic Programming</a:t>
          </a:r>
        </a:p>
      </dsp:txBody>
      <dsp:txXfrm>
        <a:off x="3537000" y="1627538"/>
        <a:ext cx="1644390" cy="1096260"/>
      </dsp:txXfrm>
    </dsp:sp>
    <dsp:sp modelId="{364B4BDF-E39B-464E-AD9D-6B6DB7C230E8}">
      <dsp:nvSpPr>
        <dsp:cNvPr id="0" name=""/>
        <dsp:cNvSpPr/>
      </dsp:nvSpPr>
      <dsp:spPr>
        <a:xfrm>
          <a:off x="1959079" y="3015990"/>
          <a:ext cx="1096260" cy="109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Model-based Search Algorithms</a:t>
          </a:r>
        </a:p>
      </dsp:txBody>
      <dsp:txXfrm>
        <a:off x="2119623" y="3176534"/>
        <a:ext cx="775172" cy="775172"/>
      </dsp:txXfrm>
    </dsp:sp>
    <dsp:sp modelId="{92578201-B8D7-444F-AE97-4328F5CD06B4}">
      <dsp:nvSpPr>
        <dsp:cNvPr id="0" name=""/>
        <dsp:cNvSpPr/>
      </dsp:nvSpPr>
      <dsp:spPr>
        <a:xfrm>
          <a:off x="3164965" y="3015990"/>
          <a:ext cx="1644390" cy="109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A* (pronounced “a-star”)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Mini-max (e.g., Stockfish Chess AI)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Classic search algorithms</a:t>
          </a:r>
        </a:p>
      </dsp:txBody>
      <dsp:txXfrm>
        <a:off x="3164965" y="3015990"/>
        <a:ext cx="1644390" cy="1096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9C7B-E77D-7835-47E4-2F5E986A0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1A771-CC33-5429-8603-AAC3586D0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19809-1F3B-6EAD-EF06-9DD83CF3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4862-109A-4964-8E71-40FE3731B5C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B2127-8E80-7335-E6C4-32FFC952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33C0D-9602-61D3-697B-825FB60F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CEF-7524-4585-94C4-A726502F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048B-1799-C53D-DA48-096D86D8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44EE1-A980-DE56-5DED-6F12FB31D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CD202-52E6-3646-79A8-7FDF4364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4862-109A-4964-8E71-40FE3731B5C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01901-92F2-3FD0-3DFF-90958E8A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D3B14-634A-1206-0A15-1E744750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CEF-7524-4585-94C4-A726502F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4B2FF-4183-D728-24FB-EF51C5700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4E983-428A-4421-C23D-0B9382222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E1BD4-C2AB-7AE9-B955-1BC8B31C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4862-109A-4964-8E71-40FE3731B5C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DD59-3CF0-D426-F72E-DCAF8D57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89A07-0FD4-A00D-A28A-7E6CCAF9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CEF-7524-4585-94C4-A726502F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9985-15E1-E38D-867A-142A6D89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5AD6C-472A-2DF5-2425-5E1C8F24F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9C1A8-0C71-E933-4D15-1E6F30BA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4862-109A-4964-8E71-40FE3731B5C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4E8EA-F438-642F-30A6-285BFD15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AFEF8-24ED-1969-044D-085AF75A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CEF-7524-4585-94C4-A726502F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2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FAD5-3398-1D0B-F00D-5BAD4F93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5D616-E3D0-45EA-DE19-893F398AD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FE5A7-279C-F5C3-6676-1577BF45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4862-109A-4964-8E71-40FE3731B5C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E787-8595-44DD-6B47-BD8AE295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8F1F8-2E41-09AB-EC32-CCC972F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CEF-7524-4585-94C4-A726502F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7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13E9-6FBB-FDB4-64F3-E30CC0FE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0BC3-ACF6-0496-6242-7F71A7D1C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E5AD1-2924-C61B-B422-52D3B631C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A27FE-9CA0-0F21-AD7A-34C9DB58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4862-109A-4964-8E71-40FE3731B5C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611B6-CEB9-5A3E-60CC-B99B64EE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02953-DCF7-3042-1861-04E23E68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CEF-7524-4585-94C4-A726502F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6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487A-E0B7-8E7D-83B2-2B1ED569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2A962-AE86-BE57-50DA-842C3347A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E06CA-D0BC-25E7-574F-55F8FD0D1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6D494-403A-EFF6-92B3-06A2E40E9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8E412-639F-7E15-BE91-D475256B2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5B35EF-EFF9-866C-6358-B3DB4283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4862-109A-4964-8E71-40FE3731B5C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8B31F-40CF-9F87-CEE0-5C42DB31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B366EC-D9B7-1ABF-58EA-09B5E920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CEF-7524-4585-94C4-A726502F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3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97A9-E8C7-3FFF-92F6-50878CAA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343F3-967F-77E5-0CF4-CABED35D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4862-109A-4964-8E71-40FE3731B5C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1D30A-0BBA-CE22-04DA-AA9D7E6F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3A7D3-E50B-842D-A022-7372AAEC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CEF-7524-4585-94C4-A726502F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93DD4-2139-03AE-4CF6-C04B5CDF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4862-109A-4964-8E71-40FE3731B5C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2B11A-4283-D649-3B2F-F2851189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34CAA-920F-253F-DAE4-73CD30BF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CEF-7524-4585-94C4-A726502F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7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737BD-6602-A1D3-9B11-CEC9BFA5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D0E05-556F-1ACF-30A3-21CFE0BC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FB353-97C8-A5D1-0F3B-1EF1944D2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360D2-E8BC-581B-F210-F5020293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4862-109A-4964-8E71-40FE3731B5C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5C7B5-B6C9-6C00-A0FA-71EA35AF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47292-8711-EA4E-7683-E60E0617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CEF-7524-4585-94C4-A726502F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4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46BA-892B-D430-72BC-E539F7B6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35E500-6D41-2441-2644-35C270F02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6BCA2-DC20-8466-F730-FADA3097D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D4B19-8B03-75EE-7672-1A899B79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4862-109A-4964-8E71-40FE3731B5C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7702D-6CBF-61B3-E550-D26FAA4A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7713E-B9DC-1392-CCE0-2F01AD74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CEF-7524-4585-94C4-A726502F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F0BA7-F241-E0E7-3333-5035680C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A985A-7429-01D2-A6AC-99475F47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41148-D14C-2299-4711-F952255B6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4862-109A-4964-8E71-40FE3731B5C1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1D55E-EAF4-2936-D53F-B8E9E424B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C52BF-7C7F-547F-6422-C6651FE9E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9CEF-7524-4585-94C4-A726502F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2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62AD-A41F-68FB-48EC-B112819C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1A15C-C6D3-B0B3-CA49-2A95E5F93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Deacon Seals</a:t>
            </a:r>
          </a:p>
          <a:p>
            <a:pPr lvl="1"/>
            <a:r>
              <a:rPr lang="en-US" dirty="0"/>
              <a:t>Ph.D. student researching competitive coevolution</a:t>
            </a:r>
          </a:p>
          <a:p>
            <a:pPr lvl="1"/>
            <a:r>
              <a:rPr lang="en-US" dirty="0"/>
              <a:t>TA, grader, and assignment creator for this course</a:t>
            </a:r>
          </a:p>
          <a:p>
            <a:r>
              <a:rPr lang="en-US" dirty="0"/>
              <a:t>Missouri University of Science &amp; Technology (2018)</a:t>
            </a:r>
          </a:p>
          <a:p>
            <a:pPr lvl="1"/>
            <a:r>
              <a:rPr lang="en-US" dirty="0"/>
              <a:t>Triple B.S. in electrical engineering, computer engineering, and computer science</a:t>
            </a:r>
          </a:p>
          <a:p>
            <a:pPr lvl="1"/>
            <a:r>
              <a:rPr lang="en-US" dirty="0"/>
              <a:t>Became a TA for Dr. T in 2018</a:t>
            </a:r>
          </a:p>
          <a:p>
            <a:r>
              <a:rPr lang="en-US" dirty="0"/>
              <a:t>Auburn University (2019-current)</a:t>
            </a:r>
          </a:p>
          <a:p>
            <a:pPr lvl="1"/>
            <a:r>
              <a:rPr lang="en-US" dirty="0"/>
              <a:t>M.S. Computer Science and Software Engineering – 2023</a:t>
            </a:r>
          </a:p>
          <a:p>
            <a:pPr lvl="1"/>
            <a:r>
              <a:rPr lang="en-US" dirty="0"/>
              <a:t>Technical Project Lead – CEADS-LIN</a:t>
            </a:r>
          </a:p>
          <a:p>
            <a:pPr lvl="2"/>
            <a:r>
              <a:rPr lang="en-US" dirty="0"/>
              <a:t>Collaboration with Los Alamos National Lab</a:t>
            </a:r>
          </a:p>
          <a:p>
            <a:pPr lvl="1"/>
            <a:r>
              <a:rPr lang="en-US" dirty="0"/>
              <a:t>Teaching Assistant – Evolutionary Computing – 2019-2023</a:t>
            </a:r>
          </a:p>
          <a:p>
            <a:pPr lvl="2"/>
            <a:r>
              <a:rPr lang="en-US" dirty="0"/>
              <a:t>Created new assignments for entire course</a:t>
            </a:r>
          </a:p>
        </p:txBody>
      </p:sp>
    </p:spTree>
    <p:extLst>
      <p:ext uri="{BB962C8B-B14F-4D97-AF65-F5344CB8AC3E}">
        <p14:creationId xmlns:p14="http://schemas.microsoft.com/office/powerpoint/2010/main" val="42214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F80F-9E6B-5F26-B756-F2BC6E7D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Coarse AI Task Taxonomy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4628-8AB7-A92B-4253-6463C3DEC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Discrete Decision – Which option(s) should I select?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Continuous Decision – What value should I output for a particular input?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Generation – What thing would solve my problem well?</a:t>
            </a:r>
          </a:p>
        </p:txBody>
      </p:sp>
    </p:spTree>
    <p:extLst>
      <p:ext uri="{BB962C8B-B14F-4D97-AF65-F5344CB8AC3E}">
        <p14:creationId xmlns:p14="http://schemas.microsoft.com/office/powerpoint/2010/main" val="270417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F953-6106-873F-3289-BCFA1B0A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53AF3-3BBC-FED7-2D89-75370FA3F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Which option(s) should I select?</a:t>
            </a:r>
          </a:p>
          <a:p>
            <a:pPr lvl="1"/>
            <a:r>
              <a:rPr lang="en-US" dirty="0"/>
              <a:t>Assuming a discrete number of options</a:t>
            </a:r>
          </a:p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Binary classification – Correctly output true or false to a given input</a:t>
            </a:r>
          </a:p>
          <a:p>
            <a:pPr lvl="2"/>
            <a:r>
              <a:rPr lang="en-US" dirty="0"/>
              <a:t>E.g., Does an image contain a dog?</a:t>
            </a:r>
          </a:p>
          <a:p>
            <a:pPr lvl="1"/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classification – Correctly select one of N options for a given input</a:t>
            </a:r>
          </a:p>
          <a:p>
            <a:pPr lvl="2"/>
            <a:r>
              <a:rPr lang="en-US" dirty="0"/>
              <a:t>E.g., Correctly label a picture of a horse, dog, cat, boat, etc.</a:t>
            </a:r>
          </a:p>
          <a:p>
            <a:pPr lvl="1"/>
            <a:r>
              <a:rPr lang="en-US" dirty="0"/>
              <a:t>Multi-label classification – Correctly select a set of N options for a given input</a:t>
            </a:r>
          </a:p>
          <a:p>
            <a:pPr lvl="2"/>
            <a:r>
              <a:rPr lang="en-US" dirty="0"/>
              <a:t>E.g., What are the correct keywords for a publication?</a:t>
            </a:r>
          </a:p>
          <a:p>
            <a:pPr lvl="1"/>
            <a:r>
              <a:rPr lang="en-US" dirty="0"/>
              <a:t>Metric: accuracy</a:t>
            </a:r>
          </a:p>
          <a:p>
            <a:r>
              <a:rPr lang="en-US" dirty="0"/>
              <a:t>Which discrete action would be best to make in, for example, a game?</a:t>
            </a:r>
          </a:p>
          <a:p>
            <a:pPr lvl="1"/>
            <a:r>
              <a:rPr lang="en-US" dirty="0"/>
              <a:t>Metric: game score</a:t>
            </a:r>
          </a:p>
        </p:txBody>
      </p:sp>
    </p:spTree>
    <p:extLst>
      <p:ext uri="{BB962C8B-B14F-4D97-AF65-F5344CB8AC3E}">
        <p14:creationId xmlns:p14="http://schemas.microsoft.com/office/powerpoint/2010/main" val="333356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BFA1-B15A-96ED-892C-083C5CCB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Selection/Classification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C9AF39-604D-5624-2198-1521B37FFF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select the best option</a:t>
            </a:r>
          </a:p>
          <a:p>
            <a:pPr lvl="1"/>
            <a:r>
              <a:rPr lang="en-US" dirty="0"/>
              <a:t>Each output corresponds to specific option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Generate a score for each option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Choose the option with the best (e.g., highest) score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16FDF0-D56B-280D-6A6D-E431A7539CA4}"/>
              </a:ext>
            </a:extLst>
          </p:cNvPr>
          <p:cNvGrpSpPr/>
          <p:nvPr/>
        </p:nvGrpSpPr>
        <p:grpSpPr>
          <a:xfrm>
            <a:off x="8796703" y="1690688"/>
            <a:ext cx="2941538" cy="3791405"/>
            <a:chOff x="7615825" y="1901709"/>
            <a:chExt cx="3737975" cy="434913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EB0DF0F-DE78-19C7-084A-18E4D2F4DC92}"/>
                </a:ext>
              </a:extLst>
            </p:cNvPr>
            <p:cNvSpPr/>
            <p:nvPr/>
          </p:nvSpPr>
          <p:spPr>
            <a:xfrm>
              <a:off x="8992668" y="4076279"/>
              <a:ext cx="393522" cy="1874628"/>
            </a:xfrm>
            <a:custGeom>
              <a:avLst/>
              <a:gdLst>
                <a:gd name="connsiteX0" fmla="*/ 0 w 393522"/>
                <a:gd name="connsiteY0" fmla="*/ 0 h 1874628"/>
                <a:gd name="connsiteX1" fmla="*/ 196761 w 393522"/>
                <a:gd name="connsiteY1" fmla="*/ 0 h 1874628"/>
                <a:gd name="connsiteX2" fmla="*/ 196761 w 393522"/>
                <a:gd name="connsiteY2" fmla="*/ 1874628 h 1874628"/>
                <a:gd name="connsiteX3" fmla="*/ 393522 w 393522"/>
                <a:gd name="connsiteY3" fmla="*/ 1874628 h 187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522" h="1874628">
                  <a:moveTo>
                    <a:pt x="0" y="0"/>
                  </a:moveTo>
                  <a:lnTo>
                    <a:pt x="196761" y="0"/>
                  </a:lnTo>
                  <a:lnTo>
                    <a:pt x="196761" y="1874628"/>
                  </a:lnTo>
                  <a:lnTo>
                    <a:pt x="393522" y="1874628"/>
                  </a:ln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1574" tIns="889427" rIns="161574" bIns="889427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00" kern="1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35453D-B58F-46BB-F91F-440E5085EB98}"/>
                </a:ext>
              </a:extLst>
            </p:cNvPr>
            <p:cNvSpPr/>
            <p:nvPr/>
          </p:nvSpPr>
          <p:spPr>
            <a:xfrm>
              <a:off x="8992668" y="4076279"/>
              <a:ext cx="393522" cy="1124777"/>
            </a:xfrm>
            <a:custGeom>
              <a:avLst/>
              <a:gdLst>
                <a:gd name="connsiteX0" fmla="*/ 0 w 393522"/>
                <a:gd name="connsiteY0" fmla="*/ 0 h 1124777"/>
                <a:gd name="connsiteX1" fmla="*/ 196761 w 393522"/>
                <a:gd name="connsiteY1" fmla="*/ 0 h 1124777"/>
                <a:gd name="connsiteX2" fmla="*/ 196761 w 393522"/>
                <a:gd name="connsiteY2" fmla="*/ 1124777 h 1124777"/>
                <a:gd name="connsiteX3" fmla="*/ 393522 w 393522"/>
                <a:gd name="connsiteY3" fmla="*/ 1124777 h 1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522" h="1124777">
                  <a:moveTo>
                    <a:pt x="0" y="0"/>
                  </a:moveTo>
                  <a:lnTo>
                    <a:pt x="196761" y="0"/>
                  </a:lnTo>
                  <a:lnTo>
                    <a:pt x="196761" y="1124777"/>
                  </a:lnTo>
                  <a:lnTo>
                    <a:pt x="393522" y="1124777"/>
                  </a:ln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9670" tIns="532597" rIns="179671" bIns="53259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" kern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AB2451-A37F-2752-31FE-286243F62C84}"/>
                </a:ext>
              </a:extLst>
            </p:cNvPr>
            <p:cNvSpPr/>
            <p:nvPr/>
          </p:nvSpPr>
          <p:spPr>
            <a:xfrm>
              <a:off x="8992668" y="4076279"/>
              <a:ext cx="393522" cy="374925"/>
            </a:xfrm>
            <a:custGeom>
              <a:avLst/>
              <a:gdLst>
                <a:gd name="connsiteX0" fmla="*/ 0 w 393522"/>
                <a:gd name="connsiteY0" fmla="*/ 0 h 374925"/>
                <a:gd name="connsiteX1" fmla="*/ 196761 w 393522"/>
                <a:gd name="connsiteY1" fmla="*/ 0 h 374925"/>
                <a:gd name="connsiteX2" fmla="*/ 196761 w 393522"/>
                <a:gd name="connsiteY2" fmla="*/ 374925 h 374925"/>
                <a:gd name="connsiteX3" fmla="*/ 393522 w 393522"/>
                <a:gd name="connsiteY3" fmla="*/ 374925 h 37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522" h="374925">
                  <a:moveTo>
                    <a:pt x="0" y="0"/>
                  </a:moveTo>
                  <a:lnTo>
                    <a:pt x="196761" y="0"/>
                  </a:lnTo>
                  <a:lnTo>
                    <a:pt x="196761" y="374925"/>
                  </a:lnTo>
                  <a:lnTo>
                    <a:pt x="393522" y="374925"/>
                  </a:ln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5873" tIns="173874" rIns="195873" bIns="17387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" kern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8B0815-0047-171F-BE91-5E0D77E7541A}"/>
                </a:ext>
              </a:extLst>
            </p:cNvPr>
            <p:cNvSpPr/>
            <p:nvPr/>
          </p:nvSpPr>
          <p:spPr>
            <a:xfrm>
              <a:off x="8992668" y="3701353"/>
              <a:ext cx="393522" cy="374925"/>
            </a:xfrm>
            <a:custGeom>
              <a:avLst/>
              <a:gdLst>
                <a:gd name="connsiteX0" fmla="*/ 0 w 393522"/>
                <a:gd name="connsiteY0" fmla="*/ 374925 h 374925"/>
                <a:gd name="connsiteX1" fmla="*/ 196761 w 393522"/>
                <a:gd name="connsiteY1" fmla="*/ 374925 h 374925"/>
                <a:gd name="connsiteX2" fmla="*/ 196761 w 393522"/>
                <a:gd name="connsiteY2" fmla="*/ 0 h 374925"/>
                <a:gd name="connsiteX3" fmla="*/ 393522 w 393522"/>
                <a:gd name="connsiteY3" fmla="*/ 0 h 37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522" h="374925">
                  <a:moveTo>
                    <a:pt x="0" y="374925"/>
                  </a:moveTo>
                  <a:lnTo>
                    <a:pt x="196761" y="374925"/>
                  </a:lnTo>
                  <a:lnTo>
                    <a:pt x="196761" y="0"/>
                  </a:lnTo>
                  <a:lnTo>
                    <a:pt x="393522" y="0"/>
                  </a:ln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5873" tIns="173874" rIns="195873" bIns="17387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" kern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AB57E3-1BCA-4E29-08A1-BBEF90247144}"/>
                </a:ext>
              </a:extLst>
            </p:cNvPr>
            <p:cNvSpPr/>
            <p:nvPr/>
          </p:nvSpPr>
          <p:spPr>
            <a:xfrm>
              <a:off x="8992668" y="2951501"/>
              <a:ext cx="393522" cy="1124777"/>
            </a:xfrm>
            <a:custGeom>
              <a:avLst/>
              <a:gdLst>
                <a:gd name="connsiteX0" fmla="*/ 0 w 393522"/>
                <a:gd name="connsiteY0" fmla="*/ 1124777 h 1124777"/>
                <a:gd name="connsiteX1" fmla="*/ 196761 w 393522"/>
                <a:gd name="connsiteY1" fmla="*/ 1124777 h 1124777"/>
                <a:gd name="connsiteX2" fmla="*/ 196761 w 393522"/>
                <a:gd name="connsiteY2" fmla="*/ 0 h 1124777"/>
                <a:gd name="connsiteX3" fmla="*/ 393522 w 393522"/>
                <a:gd name="connsiteY3" fmla="*/ 0 h 1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522" h="1124777">
                  <a:moveTo>
                    <a:pt x="0" y="1124777"/>
                  </a:moveTo>
                  <a:lnTo>
                    <a:pt x="196761" y="1124777"/>
                  </a:lnTo>
                  <a:lnTo>
                    <a:pt x="196761" y="0"/>
                  </a:lnTo>
                  <a:lnTo>
                    <a:pt x="393522" y="0"/>
                  </a:ln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9670" tIns="532598" rIns="179671" bIns="53259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" kern="12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24D4F48-365E-AA2A-4A80-F16422F97D0D}"/>
                </a:ext>
              </a:extLst>
            </p:cNvPr>
            <p:cNvSpPr/>
            <p:nvPr/>
          </p:nvSpPr>
          <p:spPr>
            <a:xfrm>
              <a:off x="8992668" y="2201650"/>
              <a:ext cx="393522" cy="1874628"/>
            </a:xfrm>
            <a:custGeom>
              <a:avLst/>
              <a:gdLst>
                <a:gd name="connsiteX0" fmla="*/ 0 w 393522"/>
                <a:gd name="connsiteY0" fmla="*/ 1874628 h 1874628"/>
                <a:gd name="connsiteX1" fmla="*/ 196761 w 393522"/>
                <a:gd name="connsiteY1" fmla="*/ 1874628 h 1874628"/>
                <a:gd name="connsiteX2" fmla="*/ 196761 w 393522"/>
                <a:gd name="connsiteY2" fmla="*/ 0 h 1874628"/>
                <a:gd name="connsiteX3" fmla="*/ 393522 w 393522"/>
                <a:gd name="connsiteY3" fmla="*/ 0 h 187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522" h="1874628">
                  <a:moveTo>
                    <a:pt x="0" y="1874628"/>
                  </a:moveTo>
                  <a:lnTo>
                    <a:pt x="196761" y="1874628"/>
                  </a:lnTo>
                  <a:lnTo>
                    <a:pt x="196761" y="0"/>
                  </a:lnTo>
                  <a:lnTo>
                    <a:pt x="393522" y="0"/>
                  </a:lnTo>
                </a:path>
              </a:pathLst>
            </a:cu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1574" tIns="889427" rIns="161574" bIns="889427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00" kern="1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DAECEB8-5DF0-F372-C466-0FFCFCE588F8}"/>
                </a:ext>
              </a:extLst>
            </p:cNvPr>
            <p:cNvSpPr/>
            <p:nvPr/>
          </p:nvSpPr>
          <p:spPr>
            <a:xfrm>
              <a:off x="7615825" y="3429000"/>
              <a:ext cx="1376844" cy="1322145"/>
            </a:xfrm>
            <a:custGeom>
              <a:avLst/>
              <a:gdLst>
                <a:gd name="connsiteX0" fmla="*/ 0 w 3157269"/>
                <a:gd name="connsiteY0" fmla="*/ 0 h 599881"/>
                <a:gd name="connsiteX1" fmla="*/ 3157269 w 3157269"/>
                <a:gd name="connsiteY1" fmla="*/ 0 h 599881"/>
                <a:gd name="connsiteX2" fmla="*/ 3157269 w 3157269"/>
                <a:gd name="connsiteY2" fmla="*/ 599881 h 599881"/>
                <a:gd name="connsiteX3" fmla="*/ 0 w 3157269"/>
                <a:gd name="connsiteY3" fmla="*/ 599881 h 599881"/>
                <a:gd name="connsiteX4" fmla="*/ 0 w 3157269"/>
                <a:gd name="connsiteY4" fmla="*/ 0 h 59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7269" h="599881">
                  <a:moveTo>
                    <a:pt x="0" y="0"/>
                  </a:moveTo>
                  <a:lnTo>
                    <a:pt x="3157269" y="0"/>
                  </a:lnTo>
                  <a:lnTo>
                    <a:pt x="3157269" y="599881"/>
                  </a:lnTo>
                  <a:lnTo>
                    <a:pt x="0" y="599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764" tIns="24765" rIns="24766" bIns="24764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AI Model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79D43E-4D31-1296-2049-F510DB2EABAF}"/>
                </a:ext>
              </a:extLst>
            </p:cNvPr>
            <p:cNvSpPr/>
            <p:nvPr/>
          </p:nvSpPr>
          <p:spPr>
            <a:xfrm>
              <a:off x="9386190" y="1901709"/>
              <a:ext cx="1967610" cy="59988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Option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0195888-AE57-BE89-534E-7159CC4C8D11}"/>
                </a:ext>
              </a:extLst>
            </p:cNvPr>
            <p:cNvSpPr/>
            <p:nvPr/>
          </p:nvSpPr>
          <p:spPr>
            <a:xfrm>
              <a:off x="9386190" y="2651561"/>
              <a:ext cx="1967610" cy="59988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Option 2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CF45E61-D3EA-8556-82D6-B3A0E3C4A248}"/>
                </a:ext>
              </a:extLst>
            </p:cNvPr>
            <p:cNvSpPr/>
            <p:nvPr/>
          </p:nvSpPr>
          <p:spPr>
            <a:xfrm>
              <a:off x="9386190" y="3401412"/>
              <a:ext cx="1967610" cy="59988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Option 3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966DFF9-4336-633A-6B7E-D9DE37176B7E}"/>
                </a:ext>
              </a:extLst>
            </p:cNvPr>
            <p:cNvSpPr/>
            <p:nvPr/>
          </p:nvSpPr>
          <p:spPr>
            <a:xfrm>
              <a:off x="9386190" y="4151264"/>
              <a:ext cx="1967610" cy="59988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Option4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7ADF2D4-8981-0D8D-2AEE-0F650A3C36A2}"/>
                </a:ext>
              </a:extLst>
            </p:cNvPr>
            <p:cNvSpPr/>
            <p:nvPr/>
          </p:nvSpPr>
          <p:spPr>
            <a:xfrm>
              <a:off x="9386190" y="4901115"/>
              <a:ext cx="1967610" cy="59988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…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44A91DF-4E16-60ED-1C17-0A7DCBEFF3CD}"/>
                </a:ext>
              </a:extLst>
            </p:cNvPr>
            <p:cNvSpPr/>
            <p:nvPr/>
          </p:nvSpPr>
          <p:spPr>
            <a:xfrm>
              <a:off x="9386190" y="5650967"/>
              <a:ext cx="1967610" cy="59988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Option N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FA2C270-8280-BF17-C3C2-8A096E100686}"/>
              </a:ext>
            </a:extLst>
          </p:cNvPr>
          <p:cNvSpPr/>
          <p:nvPr/>
        </p:nvSpPr>
        <p:spPr>
          <a:xfrm>
            <a:off x="6450905" y="3324914"/>
            <a:ext cx="1810010" cy="522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Information</a:t>
            </a:r>
            <a:endParaRPr lang="en-US" sz="2800" kern="12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2A65D4-643D-5C68-4006-8A580E1583F0}"/>
              </a:ext>
            </a:extLst>
          </p:cNvPr>
          <p:cNvCxnSpPr>
            <a:cxnSpLocks/>
          </p:cNvCxnSpPr>
          <p:nvPr/>
        </p:nvCxnSpPr>
        <p:spPr>
          <a:xfrm>
            <a:off x="8260915" y="3586390"/>
            <a:ext cx="53578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2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1C7F-7F14-9590-640F-59FDDCD0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Decision(s)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E2B9-17D7-B8CA-86E3-741C8CC4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continuous value should I output for a particular input?</a:t>
            </a:r>
          </a:p>
          <a:p>
            <a:r>
              <a:rPr lang="en-US" dirty="0"/>
              <a:t>Regression</a:t>
            </a:r>
          </a:p>
          <a:p>
            <a:pPr lvl="1"/>
            <a:r>
              <a:rPr lang="en-US" dirty="0"/>
              <a:t>Find a function that produces the same output as a collection of data</a:t>
            </a:r>
          </a:p>
          <a:p>
            <a:pPr lvl="1"/>
            <a:r>
              <a:rPr lang="en-US" dirty="0"/>
              <a:t>Metric: error from expected output</a:t>
            </a:r>
          </a:p>
          <a:p>
            <a:r>
              <a:rPr lang="en-US" dirty="0"/>
              <a:t>Control tasks</a:t>
            </a:r>
          </a:p>
          <a:p>
            <a:pPr lvl="1"/>
            <a:r>
              <a:rPr lang="en-US" dirty="0"/>
              <a:t>How much power should be applied to a motor to control a robot?</a:t>
            </a:r>
          </a:p>
          <a:p>
            <a:pPr lvl="1"/>
            <a:r>
              <a:rPr lang="en-US" dirty="0"/>
              <a:t>Metric: robot performance (e.g., distance moved)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471861-139D-8455-4A48-3FC2284BF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81" y="4954131"/>
            <a:ext cx="1607637" cy="16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BFA1-B15A-96ED-892C-083C5CCB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Heuristic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C9AF39-604D-5624-2198-1521B37FFF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select the best option</a:t>
            </a:r>
          </a:p>
          <a:p>
            <a:pPr lvl="1"/>
            <a:r>
              <a:rPr lang="en-US" dirty="0"/>
              <a:t>Number of options is inconsistent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Generate a score for each option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Choose the option with the best (e.g., highest) score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16FDF0-D56B-280D-6A6D-E431A7539CA4}"/>
              </a:ext>
            </a:extLst>
          </p:cNvPr>
          <p:cNvGrpSpPr/>
          <p:nvPr/>
        </p:nvGrpSpPr>
        <p:grpSpPr>
          <a:xfrm>
            <a:off x="8518001" y="673032"/>
            <a:ext cx="3167651" cy="1152593"/>
            <a:chOff x="7615826" y="3429000"/>
            <a:chExt cx="4025309" cy="13221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DAECEB8-5DF0-F372-C466-0FFCFCE588F8}"/>
                </a:ext>
              </a:extLst>
            </p:cNvPr>
            <p:cNvSpPr/>
            <p:nvPr/>
          </p:nvSpPr>
          <p:spPr>
            <a:xfrm>
              <a:off x="7615826" y="3429000"/>
              <a:ext cx="1376843" cy="1322145"/>
            </a:xfrm>
            <a:custGeom>
              <a:avLst/>
              <a:gdLst>
                <a:gd name="connsiteX0" fmla="*/ 0 w 3157269"/>
                <a:gd name="connsiteY0" fmla="*/ 0 h 599881"/>
                <a:gd name="connsiteX1" fmla="*/ 3157269 w 3157269"/>
                <a:gd name="connsiteY1" fmla="*/ 0 h 599881"/>
                <a:gd name="connsiteX2" fmla="*/ 3157269 w 3157269"/>
                <a:gd name="connsiteY2" fmla="*/ 599881 h 599881"/>
                <a:gd name="connsiteX3" fmla="*/ 0 w 3157269"/>
                <a:gd name="connsiteY3" fmla="*/ 599881 h 599881"/>
                <a:gd name="connsiteX4" fmla="*/ 0 w 3157269"/>
                <a:gd name="connsiteY4" fmla="*/ 0 h 59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7269" h="599881">
                  <a:moveTo>
                    <a:pt x="0" y="0"/>
                  </a:moveTo>
                  <a:lnTo>
                    <a:pt x="3157269" y="0"/>
                  </a:lnTo>
                  <a:lnTo>
                    <a:pt x="3157269" y="599881"/>
                  </a:lnTo>
                  <a:lnTo>
                    <a:pt x="0" y="599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764" tIns="24765" rIns="24766" bIns="24764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AI Model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79D43E-4D31-1296-2049-F510DB2EABAF}"/>
                </a:ext>
              </a:extLst>
            </p:cNvPr>
            <p:cNvSpPr/>
            <p:nvPr/>
          </p:nvSpPr>
          <p:spPr>
            <a:xfrm>
              <a:off x="9673525" y="3776338"/>
              <a:ext cx="1967610" cy="59988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Option 1 Score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FFA2C270-8280-BF17-C3C2-8A096E100686}"/>
              </a:ext>
            </a:extLst>
          </p:cNvPr>
          <p:cNvSpPr/>
          <p:nvPr/>
        </p:nvSpPr>
        <p:spPr>
          <a:xfrm>
            <a:off x="6172202" y="975827"/>
            <a:ext cx="1810010" cy="522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Option 1 Information</a:t>
            </a:r>
            <a:endParaRPr lang="en-US" sz="2800" kern="12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2A65D4-643D-5C68-4006-8A580E1583F0}"/>
              </a:ext>
            </a:extLst>
          </p:cNvPr>
          <p:cNvCxnSpPr>
            <a:cxnSpLocks/>
          </p:cNvCxnSpPr>
          <p:nvPr/>
        </p:nvCxnSpPr>
        <p:spPr>
          <a:xfrm>
            <a:off x="7982212" y="1237303"/>
            <a:ext cx="53578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9CBD20-6432-D641-A311-5B21EA785EDA}"/>
              </a:ext>
            </a:extLst>
          </p:cNvPr>
          <p:cNvCxnSpPr>
            <a:cxnSpLocks/>
          </p:cNvCxnSpPr>
          <p:nvPr/>
        </p:nvCxnSpPr>
        <p:spPr>
          <a:xfrm>
            <a:off x="9601485" y="1249328"/>
            <a:ext cx="53578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CA58EE-B5C2-C87E-ACC1-4823223B029E}"/>
              </a:ext>
            </a:extLst>
          </p:cNvPr>
          <p:cNvGrpSpPr/>
          <p:nvPr/>
        </p:nvGrpSpPr>
        <p:grpSpPr>
          <a:xfrm>
            <a:off x="8518000" y="1927806"/>
            <a:ext cx="3167651" cy="1152593"/>
            <a:chOff x="7615826" y="3429000"/>
            <a:chExt cx="4025309" cy="13221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62DA94-1DDD-D069-AB35-D0B775166D48}"/>
                </a:ext>
              </a:extLst>
            </p:cNvPr>
            <p:cNvSpPr/>
            <p:nvPr/>
          </p:nvSpPr>
          <p:spPr>
            <a:xfrm>
              <a:off x="7615826" y="3429000"/>
              <a:ext cx="1376843" cy="1322145"/>
            </a:xfrm>
            <a:custGeom>
              <a:avLst/>
              <a:gdLst>
                <a:gd name="connsiteX0" fmla="*/ 0 w 3157269"/>
                <a:gd name="connsiteY0" fmla="*/ 0 h 599881"/>
                <a:gd name="connsiteX1" fmla="*/ 3157269 w 3157269"/>
                <a:gd name="connsiteY1" fmla="*/ 0 h 599881"/>
                <a:gd name="connsiteX2" fmla="*/ 3157269 w 3157269"/>
                <a:gd name="connsiteY2" fmla="*/ 599881 h 599881"/>
                <a:gd name="connsiteX3" fmla="*/ 0 w 3157269"/>
                <a:gd name="connsiteY3" fmla="*/ 599881 h 599881"/>
                <a:gd name="connsiteX4" fmla="*/ 0 w 3157269"/>
                <a:gd name="connsiteY4" fmla="*/ 0 h 59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7269" h="599881">
                  <a:moveTo>
                    <a:pt x="0" y="0"/>
                  </a:moveTo>
                  <a:lnTo>
                    <a:pt x="3157269" y="0"/>
                  </a:lnTo>
                  <a:lnTo>
                    <a:pt x="3157269" y="599881"/>
                  </a:lnTo>
                  <a:lnTo>
                    <a:pt x="0" y="599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764" tIns="24765" rIns="24766" bIns="24764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AI Model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208E2C-504D-AB40-3D31-3B094A77AAE9}"/>
                </a:ext>
              </a:extLst>
            </p:cNvPr>
            <p:cNvSpPr/>
            <p:nvPr/>
          </p:nvSpPr>
          <p:spPr>
            <a:xfrm>
              <a:off x="9673525" y="3776338"/>
              <a:ext cx="1967610" cy="59988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Option </a:t>
              </a:r>
              <a:r>
                <a:rPr lang="en-US" sz="2000" dirty="0"/>
                <a:t>2</a:t>
              </a:r>
              <a:r>
                <a:rPr lang="en-US" sz="2000" kern="1200" dirty="0"/>
                <a:t> Score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F153F0ED-A05A-CD6E-18BB-36A30B6BBFCB}"/>
              </a:ext>
            </a:extLst>
          </p:cNvPr>
          <p:cNvSpPr/>
          <p:nvPr/>
        </p:nvSpPr>
        <p:spPr>
          <a:xfrm>
            <a:off x="6172201" y="2230601"/>
            <a:ext cx="1810010" cy="522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Option 2 Information</a:t>
            </a:r>
            <a:endParaRPr lang="en-US" sz="2800" kern="12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ED8FDD-685D-75A0-810D-F831A93D7CE3}"/>
              </a:ext>
            </a:extLst>
          </p:cNvPr>
          <p:cNvCxnSpPr>
            <a:cxnSpLocks/>
          </p:cNvCxnSpPr>
          <p:nvPr/>
        </p:nvCxnSpPr>
        <p:spPr>
          <a:xfrm>
            <a:off x="7982211" y="2492077"/>
            <a:ext cx="53578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6D3BA2-200F-6ED1-E3ED-15EA7EBEB08C}"/>
              </a:ext>
            </a:extLst>
          </p:cNvPr>
          <p:cNvCxnSpPr>
            <a:cxnSpLocks/>
          </p:cNvCxnSpPr>
          <p:nvPr/>
        </p:nvCxnSpPr>
        <p:spPr>
          <a:xfrm>
            <a:off x="9601484" y="2504102"/>
            <a:ext cx="53578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E07F6A-6EFA-6ECE-3971-87D5F895CEF4}"/>
              </a:ext>
            </a:extLst>
          </p:cNvPr>
          <p:cNvGrpSpPr/>
          <p:nvPr/>
        </p:nvGrpSpPr>
        <p:grpSpPr>
          <a:xfrm>
            <a:off x="8518000" y="5340282"/>
            <a:ext cx="3167651" cy="1152593"/>
            <a:chOff x="7615826" y="3429000"/>
            <a:chExt cx="4025309" cy="132214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CBFA7A-DACC-0753-D243-06EB56881873}"/>
                </a:ext>
              </a:extLst>
            </p:cNvPr>
            <p:cNvSpPr/>
            <p:nvPr/>
          </p:nvSpPr>
          <p:spPr>
            <a:xfrm>
              <a:off x="7615826" y="3429000"/>
              <a:ext cx="1376843" cy="1322145"/>
            </a:xfrm>
            <a:custGeom>
              <a:avLst/>
              <a:gdLst>
                <a:gd name="connsiteX0" fmla="*/ 0 w 3157269"/>
                <a:gd name="connsiteY0" fmla="*/ 0 h 599881"/>
                <a:gd name="connsiteX1" fmla="*/ 3157269 w 3157269"/>
                <a:gd name="connsiteY1" fmla="*/ 0 h 599881"/>
                <a:gd name="connsiteX2" fmla="*/ 3157269 w 3157269"/>
                <a:gd name="connsiteY2" fmla="*/ 599881 h 599881"/>
                <a:gd name="connsiteX3" fmla="*/ 0 w 3157269"/>
                <a:gd name="connsiteY3" fmla="*/ 599881 h 599881"/>
                <a:gd name="connsiteX4" fmla="*/ 0 w 3157269"/>
                <a:gd name="connsiteY4" fmla="*/ 0 h 59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7269" h="599881">
                  <a:moveTo>
                    <a:pt x="0" y="0"/>
                  </a:moveTo>
                  <a:lnTo>
                    <a:pt x="3157269" y="0"/>
                  </a:lnTo>
                  <a:lnTo>
                    <a:pt x="3157269" y="599881"/>
                  </a:lnTo>
                  <a:lnTo>
                    <a:pt x="0" y="599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764" tIns="24765" rIns="24766" bIns="24764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AI Model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D4E9BF2-7677-8D10-BEDE-9315D11380B2}"/>
                </a:ext>
              </a:extLst>
            </p:cNvPr>
            <p:cNvSpPr/>
            <p:nvPr/>
          </p:nvSpPr>
          <p:spPr>
            <a:xfrm>
              <a:off x="9673525" y="3776338"/>
              <a:ext cx="1967610" cy="59988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Option </a:t>
              </a:r>
              <a:r>
                <a:rPr lang="en-US" sz="2000" dirty="0"/>
                <a:t>N</a:t>
              </a:r>
              <a:r>
                <a:rPr lang="en-US" sz="2000" kern="1200" dirty="0"/>
                <a:t> Score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C37714FF-94B6-8265-1B8E-4F8AD6A26394}"/>
              </a:ext>
            </a:extLst>
          </p:cNvPr>
          <p:cNvSpPr/>
          <p:nvPr/>
        </p:nvSpPr>
        <p:spPr>
          <a:xfrm>
            <a:off x="6172201" y="5643077"/>
            <a:ext cx="1810010" cy="522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Option N Information</a:t>
            </a:r>
            <a:endParaRPr lang="en-US" sz="2800" kern="12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CB65F3-DDB9-1B90-D087-B7413A269579}"/>
              </a:ext>
            </a:extLst>
          </p:cNvPr>
          <p:cNvCxnSpPr>
            <a:cxnSpLocks/>
          </p:cNvCxnSpPr>
          <p:nvPr/>
        </p:nvCxnSpPr>
        <p:spPr>
          <a:xfrm>
            <a:off x="7982211" y="5904553"/>
            <a:ext cx="53578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5F06274-FD85-A913-9720-0FE5BE5DFD94}"/>
              </a:ext>
            </a:extLst>
          </p:cNvPr>
          <p:cNvCxnSpPr>
            <a:cxnSpLocks/>
          </p:cNvCxnSpPr>
          <p:nvPr/>
        </p:nvCxnSpPr>
        <p:spPr>
          <a:xfrm>
            <a:off x="9601484" y="5916578"/>
            <a:ext cx="53578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2C1894F-4704-3566-D2F6-B6EE580F97E4}"/>
              </a:ext>
            </a:extLst>
          </p:cNvPr>
          <p:cNvGrpSpPr/>
          <p:nvPr/>
        </p:nvGrpSpPr>
        <p:grpSpPr>
          <a:xfrm>
            <a:off x="8517999" y="3179294"/>
            <a:ext cx="3167651" cy="1152593"/>
            <a:chOff x="7615826" y="3429000"/>
            <a:chExt cx="4025309" cy="1322145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C98FD1D-4072-D5C2-3174-BE351C29664C}"/>
                </a:ext>
              </a:extLst>
            </p:cNvPr>
            <p:cNvSpPr/>
            <p:nvPr/>
          </p:nvSpPr>
          <p:spPr>
            <a:xfrm>
              <a:off x="7615826" y="3429000"/>
              <a:ext cx="1376843" cy="1322145"/>
            </a:xfrm>
            <a:custGeom>
              <a:avLst/>
              <a:gdLst>
                <a:gd name="connsiteX0" fmla="*/ 0 w 3157269"/>
                <a:gd name="connsiteY0" fmla="*/ 0 h 599881"/>
                <a:gd name="connsiteX1" fmla="*/ 3157269 w 3157269"/>
                <a:gd name="connsiteY1" fmla="*/ 0 h 599881"/>
                <a:gd name="connsiteX2" fmla="*/ 3157269 w 3157269"/>
                <a:gd name="connsiteY2" fmla="*/ 599881 h 599881"/>
                <a:gd name="connsiteX3" fmla="*/ 0 w 3157269"/>
                <a:gd name="connsiteY3" fmla="*/ 599881 h 599881"/>
                <a:gd name="connsiteX4" fmla="*/ 0 w 3157269"/>
                <a:gd name="connsiteY4" fmla="*/ 0 h 59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7269" h="599881">
                  <a:moveTo>
                    <a:pt x="0" y="0"/>
                  </a:moveTo>
                  <a:lnTo>
                    <a:pt x="3157269" y="0"/>
                  </a:lnTo>
                  <a:lnTo>
                    <a:pt x="3157269" y="599881"/>
                  </a:lnTo>
                  <a:lnTo>
                    <a:pt x="0" y="599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4764" tIns="24765" rIns="24766" bIns="24764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AI Model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094CB83-D809-3840-E98F-D0C3BC94585C}"/>
                </a:ext>
              </a:extLst>
            </p:cNvPr>
            <p:cNvSpPr/>
            <p:nvPr/>
          </p:nvSpPr>
          <p:spPr>
            <a:xfrm>
              <a:off x="9673525" y="3776338"/>
              <a:ext cx="1967610" cy="59988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Option </a:t>
              </a:r>
              <a:r>
                <a:rPr lang="en-US" sz="2000" dirty="0"/>
                <a:t>3</a:t>
              </a:r>
              <a:r>
                <a:rPr lang="en-US" sz="2000" kern="1200" dirty="0"/>
                <a:t> Score</a:t>
              </a: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5C8AA24A-248B-F55A-5B54-9E82A141B6D1}"/>
              </a:ext>
            </a:extLst>
          </p:cNvPr>
          <p:cNvSpPr/>
          <p:nvPr/>
        </p:nvSpPr>
        <p:spPr>
          <a:xfrm>
            <a:off x="6172200" y="3482089"/>
            <a:ext cx="1810010" cy="522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Option 3 Information</a:t>
            </a:r>
            <a:endParaRPr lang="en-US" sz="2800" kern="12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F1EAC3-C243-D996-03D9-A70622345B3D}"/>
              </a:ext>
            </a:extLst>
          </p:cNvPr>
          <p:cNvCxnSpPr>
            <a:cxnSpLocks/>
          </p:cNvCxnSpPr>
          <p:nvPr/>
        </p:nvCxnSpPr>
        <p:spPr>
          <a:xfrm>
            <a:off x="7982210" y="3743565"/>
            <a:ext cx="53578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E7E59C-368C-EC2A-337E-5EE12D2B11B5}"/>
              </a:ext>
            </a:extLst>
          </p:cNvPr>
          <p:cNvCxnSpPr>
            <a:cxnSpLocks/>
          </p:cNvCxnSpPr>
          <p:nvPr/>
        </p:nvCxnSpPr>
        <p:spPr>
          <a:xfrm>
            <a:off x="9601483" y="3755590"/>
            <a:ext cx="53578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F5B63F8-ACF5-91AC-F6EF-3CB4B6A41299}"/>
              </a:ext>
            </a:extLst>
          </p:cNvPr>
          <p:cNvSpPr txBox="1"/>
          <p:nvPr/>
        </p:nvSpPr>
        <p:spPr>
          <a:xfrm>
            <a:off x="8517997" y="4415251"/>
            <a:ext cx="108348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96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0A21-7C8C-EE37-1157-7C60A464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4E1BD-2008-3CD6-5B1F-A5D7AE4CC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thing would solve my problem well?</a:t>
            </a:r>
          </a:p>
          <a:p>
            <a:r>
              <a:rPr lang="en-US" dirty="0"/>
              <a:t>Generates artifacts rather than strictly numeric outputs</a:t>
            </a:r>
          </a:p>
          <a:p>
            <a:pPr lvl="1"/>
            <a:r>
              <a:rPr lang="en-US" dirty="0"/>
              <a:t>Artifacts often a collection of numeric values though</a:t>
            </a:r>
          </a:p>
          <a:p>
            <a:r>
              <a:rPr lang="en-US" dirty="0"/>
              <a:t>Automatic generation of</a:t>
            </a:r>
          </a:p>
          <a:p>
            <a:pPr lvl="1"/>
            <a:r>
              <a:rPr lang="en-US" dirty="0"/>
              <a:t>Art – Metric: human feedback or opinion of critic AI</a:t>
            </a:r>
          </a:p>
          <a:p>
            <a:pPr lvl="1"/>
            <a:r>
              <a:rPr lang="en-US" dirty="0"/>
              <a:t>Music – Metric: human feedback or opinion of critic AI</a:t>
            </a:r>
          </a:p>
          <a:p>
            <a:pPr lvl="1"/>
            <a:r>
              <a:rPr lang="en-US" dirty="0"/>
              <a:t>Game levels – Metric: human feedback, difficulty to player/AI, etc.</a:t>
            </a:r>
          </a:p>
          <a:p>
            <a:pPr lvl="1"/>
            <a:r>
              <a:rPr lang="en-US" dirty="0"/>
              <a:t>Circuits – Metric: circuit characteristics in simulation</a:t>
            </a:r>
          </a:p>
          <a:p>
            <a:pPr lvl="1"/>
            <a:r>
              <a:rPr lang="en-US" dirty="0"/>
              <a:t>Programs – Metric: program characteristics in execution (e.g., accuracy/speed of sorting)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937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BF95-FF0A-E2C3-CA72-620CB163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FB0DF-7C48-5E3D-2ACD-E5B5209C9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Clustering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Anomaly detection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Dimensional reduction</a:t>
            </a:r>
          </a:p>
        </p:txBody>
      </p:sp>
    </p:spTree>
    <p:extLst>
      <p:ext uri="{BB962C8B-B14F-4D97-AF65-F5344CB8AC3E}">
        <p14:creationId xmlns:p14="http://schemas.microsoft.com/office/powerpoint/2010/main" val="1336708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2FB8-60FC-693E-EEC8-1778B139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 in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889AD-689F-000F-7D45-05193596A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your solution look like?</a:t>
            </a:r>
          </a:p>
        </p:txBody>
      </p:sp>
    </p:spTree>
    <p:extLst>
      <p:ext uri="{BB962C8B-B14F-4D97-AF65-F5344CB8AC3E}">
        <p14:creationId xmlns:p14="http://schemas.microsoft.com/office/powerpoint/2010/main" val="3340947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384D-859B-BC57-9370-4CEFBC55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298F6-D39D-20FB-FE2B-49A97867B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a collection of decisions, discrete or continuous, that represent the solution to a problem</a:t>
            </a:r>
          </a:p>
          <a:p>
            <a:pPr lvl="1"/>
            <a:r>
              <a:rPr lang="en-US" dirty="0"/>
              <a:t>Exact form of solution is inherently problem specific</a:t>
            </a:r>
            <a:br>
              <a:rPr lang="en-US" dirty="0"/>
            </a:br>
            <a:endParaRPr lang="en-US" dirty="0"/>
          </a:p>
          <a:p>
            <a:r>
              <a:rPr lang="en-US" dirty="0"/>
              <a:t>Often a one-off solution to a particular instance of a problem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Useful if solutions are sufficiently easy to find or need to solve problem is infrequent</a:t>
            </a:r>
          </a:p>
        </p:txBody>
      </p:sp>
    </p:spTree>
    <p:extLst>
      <p:ext uri="{BB962C8B-B14F-4D97-AF65-F5344CB8AC3E}">
        <p14:creationId xmlns:p14="http://schemas.microsoft.com/office/powerpoint/2010/main" val="41499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5F4B-6B45-4B9A-926A-836BBF70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Flywheel Example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3BD1D-B5B1-4CFB-BB41-E94306C68D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Spinning disks that store mechanical energy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Used for control moment gyroscopes and high-efficiency energy storage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Performance impacted directly by geometry of disk</a:t>
            </a:r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2E6AE0F7-A86C-4351-B19D-1B6A08A42F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395" r="117" b="5970"/>
          <a:stretch/>
        </p:blipFill>
        <p:spPr>
          <a:xfrm>
            <a:off x="6317343" y="1352055"/>
            <a:ext cx="4377273" cy="2347135"/>
          </a:xfrm>
          <a:prstGeom prst="rect">
            <a:avLst/>
          </a:prstGeom>
        </p:spPr>
      </p:pic>
      <p:pic>
        <p:nvPicPr>
          <p:cNvPr id="7" name="Picture 7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FD605FAF-C345-4F73-843E-FF61B475B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37" b="8517"/>
          <a:stretch/>
        </p:blipFill>
        <p:spPr>
          <a:xfrm>
            <a:off x="7531990" y="3699932"/>
            <a:ext cx="1742358" cy="25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3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5479-4E5A-49C5-E1E6-EE6FA06F3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Artificial Intelligence for Uninitiated Colleagues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178D9-512D-81FB-F246-FEE5AD340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by Deacon Seals</a:t>
            </a:r>
          </a:p>
        </p:txBody>
      </p:sp>
    </p:spTree>
    <p:extLst>
      <p:ext uri="{BB962C8B-B14F-4D97-AF65-F5344CB8AC3E}">
        <p14:creationId xmlns:p14="http://schemas.microsoft.com/office/powerpoint/2010/main" val="211734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E7E2-9883-432E-967E-9B0A810A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Flywheel Direct Solution Representation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4D1-15BA-4F02-B79D-F955FC84EE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Flywheel geometry described by an array of thicknesses</a:t>
            </a:r>
          </a:p>
          <a:p>
            <a:pPr lvl="1"/>
            <a:r>
              <a:rPr lang="en-US" dirty="0">
                <a:cs typeface="Calibri"/>
              </a:rPr>
              <a:t>Each thickness corresponds to some location in the flywheel cross section</a:t>
            </a:r>
          </a:p>
          <a:p>
            <a:pPr lvl="1"/>
            <a:r>
              <a:rPr lang="en-US" dirty="0">
                <a:cs typeface="Calibri"/>
              </a:rPr>
              <a:t>Flywheel 01 = [5, 5, 2, 2, 2, 2, 2]</a:t>
            </a:r>
          </a:p>
          <a:p>
            <a:r>
              <a:rPr lang="en-US" dirty="0">
                <a:cs typeface="Calibri"/>
              </a:rPr>
              <a:t>Assessed via simulation performance of each flywheel geometry</a:t>
            </a:r>
          </a:p>
          <a:p>
            <a:r>
              <a:rPr lang="en-US" dirty="0">
                <a:cs typeface="Calibri"/>
              </a:rPr>
              <a:t>Optimize to improve energy storage</a:t>
            </a:r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97D592E0-210D-4D50-8C88-FA02DD8835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0" y="2395803"/>
            <a:ext cx="5181600" cy="3210981"/>
          </a:xfrm>
        </p:spPr>
      </p:pic>
    </p:spTree>
    <p:extLst>
      <p:ext uri="{BB962C8B-B14F-4D97-AF65-F5344CB8AC3E}">
        <p14:creationId xmlns:p14="http://schemas.microsoft.com/office/powerpoint/2010/main" val="21009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6396-9CBE-53BE-944D-DD778A26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Solution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EE52-A923-3F95-EDC3-CDD2E8C8F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Typically, a solution capable of solving multiple instances of a problem</a:t>
            </a:r>
          </a:p>
          <a:p>
            <a:pPr lvl="1"/>
            <a:r>
              <a:rPr lang="en-US" dirty="0"/>
              <a:t>Classification of arbitrary images</a:t>
            </a:r>
          </a:p>
          <a:p>
            <a:pPr lvl="1"/>
            <a:r>
              <a:rPr lang="en-US" dirty="0"/>
              <a:t>Agents capable of handling environments with stochasticity, arbitrary opponents, etc.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Search/optimization sometimes more difficult than direct solutions</a:t>
            </a:r>
          </a:p>
          <a:p>
            <a:pPr lvl="1"/>
            <a:r>
              <a:rPr lang="en-US" dirty="0"/>
              <a:t>A solution needs to perform well on multiple problem instances than just one</a:t>
            </a:r>
          </a:p>
          <a:p>
            <a:pPr lvl="1"/>
            <a:r>
              <a:rPr lang="en-US" dirty="0"/>
              <a:t>Depends greatly on required generality of solution and thoroughness of evaluation</a:t>
            </a:r>
          </a:p>
          <a:p>
            <a:pPr lvl="1"/>
            <a:r>
              <a:rPr lang="en-US" dirty="0"/>
              <a:t>Choice of indirect representation can also greatly impact performance/difficulty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Increased computational expense may be justified by inherent reusability of solution</a:t>
            </a:r>
          </a:p>
        </p:txBody>
      </p:sp>
    </p:spTree>
    <p:extLst>
      <p:ext uri="{BB962C8B-B14F-4D97-AF65-F5344CB8AC3E}">
        <p14:creationId xmlns:p14="http://schemas.microsoft.com/office/powerpoint/2010/main" val="31604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6396-9CBE-53BE-944D-DD778A26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Representations: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EE52-A923-3F95-EDC3-CDD2E8C8F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linear algebra equation containing many numeric constants</a:t>
            </a:r>
          </a:p>
          <a:p>
            <a:pPr lvl="1"/>
            <a:r>
              <a:rPr lang="en-US" dirty="0"/>
              <a:t>These numeric constants are called parameters</a:t>
            </a:r>
          </a:p>
          <a:p>
            <a:pPr lvl="1"/>
            <a:r>
              <a:rPr lang="en-US" dirty="0"/>
              <a:t>The matrix operations in this equation can often be accelerated on GPU</a:t>
            </a:r>
          </a:p>
          <a:p>
            <a:pPr lvl="1"/>
            <a:r>
              <a:rPr lang="en-US" dirty="0"/>
              <a:t>This description is a slight oversimplification</a:t>
            </a:r>
          </a:p>
          <a:p>
            <a:r>
              <a:rPr lang="en-US" dirty="0"/>
              <a:t>Optimization of the parameters affects the behavior of the equation</a:t>
            </a:r>
          </a:p>
          <a:p>
            <a:r>
              <a:rPr lang="en-US" dirty="0"/>
              <a:t>If the equation is differentiable and we know the desired output of our equation for a particular input, then we can compute a gradient </a:t>
            </a:r>
            <a:r>
              <a:rPr lang="en-US" dirty="0" err="1"/>
              <a:t>w.r.t.</a:t>
            </a:r>
            <a:r>
              <a:rPr lang="en-US" dirty="0"/>
              <a:t> the equation parameters</a:t>
            </a:r>
          </a:p>
          <a:p>
            <a:pPr lvl="1"/>
            <a:r>
              <a:rPr lang="en-US" dirty="0"/>
              <a:t>This is the underlying technique behind deep learning optimization</a:t>
            </a:r>
          </a:p>
          <a:p>
            <a:pPr lvl="1"/>
            <a:r>
              <a:rPr lang="en-US" dirty="0"/>
              <a:t>Gradient computation can also be accelerated on GPU</a:t>
            </a:r>
          </a:p>
          <a:p>
            <a:pPr lvl="1"/>
            <a:r>
              <a:rPr lang="en-US" dirty="0"/>
              <a:t>Gradient-free optimization techniques, such as neuroevolution, also exist</a:t>
            </a:r>
          </a:p>
        </p:txBody>
      </p:sp>
    </p:spTree>
    <p:extLst>
      <p:ext uri="{BB962C8B-B14F-4D97-AF65-F5344CB8AC3E}">
        <p14:creationId xmlns:p14="http://schemas.microsoft.com/office/powerpoint/2010/main" val="39120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6396-9CBE-53BE-944D-DD778A26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Representations: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EE52-A923-3F95-EDC3-CDD2E8C8F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input and output dimensions of a neural network are fixed</a:t>
            </a:r>
          </a:p>
          <a:p>
            <a:pPr lvl="1"/>
            <a:r>
              <a:rPr lang="en-US" dirty="0"/>
              <a:t>There are various methods to accommodate variable-length data</a:t>
            </a:r>
          </a:p>
          <a:p>
            <a:pPr lvl="1"/>
            <a:r>
              <a:rPr lang="en-US" dirty="0"/>
              <a:t>These methods mitigate the performance/usability impacts of this limitation, but not the limitation itself</a:t>
            </a:r>
          </a:p>
          <a:p>
            <a:r>
              <a:rPr lang="en-US" dirty="0"/>
              <a:t>A network consists of layers</a:t>
            </a:r>
          </a:p>
          <a:p>
            <a:pPr lvl="1"/>
            <a:r>
              <a:rPr lang="en-US" dirty="0"/>
              <a:t>Contain different linear algebra operations</a:t>
            </a:r>
          </a:p>
          <a:p>
            <a:pPr lvl="1"/>
            <a:r>
              <a:rPr lang="en-US" dirty="0"/>
              <a:t>Can affect the dimensionality of intermediate values of equation execution</a:t>
            </a:r>
          </a:p>
          <a:p>
            <a:r>
              <a:rPr lang="en-US" dirty="0"/>
              <a:t>The architecture of a network describes:</a:t>
            </a:r>
          </a:p>
          <a:p>
            <a:pPr lvl="1"/>
            <a:r>
              <a:rPr lang="en-US" dirty="0"/>
              <a:t>The collection of layers in a network</a:t>
            </a:r>
          </a:p>
          <a:p>
            <a:pPr lvl="1"/>
            <a:r>
              <a:rPr lang="en-US" dirty="0"/>
              <a:t>The sizes of each layer</a:t>
            </a:r>
          </a:p>
          <a:p>
            <a:pPr lvl="1"/>
            <a:r>
              <a:rPr lang="en-US" dirty="0"/>
              <a:t>The way in which intermediate values are passed between network layers</a:t>
            </a:r>
          </a:p>
        </p:txBody>
      </p:sp>
    </p:spTree>
    <p:extLst>
      <p:ext uri="{BB962C8B-B14F-4D97-AF65-F5344CB8AC3E}">
        <p14:creationId xmlns:p14="http://schemas.microsoft.com/office/powerpoint/2010/main" val="284968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5D4E-ED7E-75FA-9316-7FCFDC75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a lot more to say about neural networks outside the scope of this lecture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D223F-1F16-378C-1A24-96A3763F1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69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1154-3B18-431C-84F5-AB79F37A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Indirect Representations: </a:t>
            </a:r>
            <a:r>
              <a:rPr lang="en-US" sz="4000" dirty="0">
                <a:cs typeface="Calibri Light"/>
              </a:rPr>
              <a:t>Genetic 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CDE8-C527-41C6-BBFE-BD576917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2599"/>
            <a:ext cx="5157787" cy="45070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A program or function comprised of primitive operations/values</a:t>
            </a:r>
          </a:p>
          <a:p>
            <a:r>
              <a:rPr lang="en-US" dirty="0">
                <a:cs typeface="Calibri"/>
              </a:rPr>
              <a:t>Often organized as a tree, graph, or stack(s)</a:t>
            </a:r>
          </a:p>
          <a:p>
            <a:r>
              <a:rPr lang="en-US" dirty="0">
                <a:cs typeface="Calibri"/>
              </a:rPr>
              <a:t>Typically optimized using a generate-and-test technique</a:t>
            </a:r>
          </a:p>
          <a:p>
            <a:pPr lvl="1"/>
            <a:r>
              <a:rPr lang="en-US" dirty="0">
                <a:cs typeface="Calibri"/>
              </a:rPr>
              <a:t>Combine portions of programs</a:t>
            </a:r>
          </a:p>
          <a:p>
            <a:pPr lvl="1"/>
            <a:r>
              <a:rPr lang="en-US" dirty="0">
                <a:cs typeface="Calibri"/>
              </a:rPr>
              <a:t>Modify programs</a:t>
            </a:r>
          </a:p>
          <a:p>
            <a:r>
              <a:rPr lang="en-US" dirty="0">
                <a:cs typeface="Calibri"/>
              </a:rPr>
              <a:t>Significantly impacted by chosen primitive set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387106-FF13-4949-8EDF-8F3BA0489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73151"/>
          </a:xfrm>
        </p:spPr>
        <p:txBody>
          <a:bodyPr/>
          <a:lstStyle/>
          <a:p>
            <a:r>
              <a:rPr lang="en-US">
                <a:cs typeface="Calibri"/>
              </a:rPr>
              <a:t>Example Parse Tree</a:t>
            </a:r>
            <a:endParaRPr lang="en-US" dirty="0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2EA623-69C6-4212-9C88-502C0968E6A9}"/>
                  </a:ext>
                </a:extLst>
              </p:cNvPr>
              <p:cNvSpPr txBox="1"/>
              <p:nvPr/>
            </p:nvSpPr>
            <p:spPr>
              <a:xfrm>
                <a:off x="6115352" y="5643638"/>
                <a:ext cx="5180389" cy="84183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ea typeface="+mn-lt"/>
                    <a:cs typeface="+mn-lt"/>
                  </a:rPr>
                  <a:t>Represents the function </a:t>
                </a:r>
                <a:br>
                  <a:rPr lang="en-US" dirty="0">
                    <a:ea typeface="+mn-lt"/>
                    <a:cs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2EA623-69C6-4212-9C88-502C0968E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52" y="5643638"/>
                <a:ext cx="5180389" cy="841834"/>
              </a:xfrm>
              <a:prstGeom prst="rect">
                <a:avLst/>
              </a:prstGeom>
              <a:blipFill>
                <a:blip r:embed="rId2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80E3644-F92E-D236-5BCF-C9C1DE6D54F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876986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98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923F-2ECB-A5FF-30FA-F86EA5F3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Indirect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9630D-9DA7-815B-C3C0-4FF870261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Decision trees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Probabilistic models</a:t>
            </a:r>
          </a:p>
        </p:txBody>
      </p:sp>
    </p:spTree>
    <p:extLst>
      <p:ext uri="{BB962C8B-B14F-4D97-AF65-F5344CB8AC3E}">
        <p14:creationId xmlns:p14="http://schemas.microsoft.com/office/powerpoint/2010/main" val="3209370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F4D8-9E69-BE90-B93A-07635802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8EDA1-4278-ED61-56F6-04D3B2642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find our solution?</a:t>
            </a:r>
          </a:p>
        </p:txBody>
      </p:sp>
    </p:spTree>
    <p:extLst>
      <p:ext uri="{BB962C8B-B14F-4D97-AF65-F5344CB8AC3E}">
        <p14:creationId xmlns:p14="http://schemas.microsoft.com/office/powerpoint/2010/main" val="4051908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673A-5253-EF66-B996-C65A25F1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Coarse Taxonomy of AI </a:t>
            </a:r>
            <a:r>
              <a:rPr lang="en-US" sz="2800" dirty="0"/>
              <a:t>(According to Deacon)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02DE31-89BD-3CAD-8ABB-E161FA3E7F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 can be split into lots of sub-fields</a:t>
            </a:r>
          </a:p>
          <a:p>
            <a:pPr lvl="1"/>
            <a:r>
              <a:rPr lang="en-US" dirty="0"/>
              <a:t>Far more than I care to enumerate</a:t>
            </a:r>
          </a:p>
          <a:p>
            <a:pPr lvl="1"/>
            <a:r>
              <a:rPr lang="en-US" dirty="0"/>
              <a:t>Many are somewhat isolated from one another</a:t>
            </a:r>
          </a:p>
          <a:p>
            <a:r>
              <a:rPr lang="en-US" dirty="0"/>
              <a:t>Deep Learning currently the largest and most popular (by far)</a:t>
            </a:r>
          </a:p>
          <a:p>
            <a:pPr lvl="1"/>
            <a:r>
              <a:rPr lang="en-US" dirty="0"/>
              <a:t>Most modern AI you hear about via social media or news is probably deep learning</a:t>
            </a:r>
          </a:p>
          <a:p>
            <a:pPr lvl="1"/>
            <a:r>
              <a:rPr lang="en-US" dirty="0" err="1"/>
              <a:t>ChatGPT</a:t>
            </a:r>
            <a:r>
              <a:rPr lang="en-US" dirty="0"/>
              <a:t>, DALL-e, and </a:t>
            </a:r>
            <a:r>
              <a:rPr lang="en-US" dirty="0" err="1"/>
              <a:t>DeepFakes</a:t>
            </a:r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A88A88E-4260-E16E-8031-DD82DCFE450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4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C247-84D3-5A63-7D46-0AF47B00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96934-B435-8D6F-BC28-CDB5646E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subset of machine learning, specifically concerned with neural networks</a:t>
            </a:r>
          </a:p>
          <a:p>
            <a:pPr lvl="1"/>
            <a:r>
              <a:rPr lang="en-US" dirty="0"/>
              <a:t>Recall that neural networks are highly-parameterized linear algebra equations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Exploits the following:</a:t>
            </a:r>
          </a:p>
          <a:p>
            <a:pPr lvl="1"/>
            <a:r>
              <a:rPr lang="en-US" dirty="0"/>
              <a:t>Differentiability of a neural network</a:t>
            </a:r>
          </a:p>
          <a:p>
            <a:pPr lvl="1"/>
            <a:r>
              <a:rPr lang="en-US" dirty="0"/>
              <a:t>Known desired output for a given input</a:t>
            </a:r>
          </a:p>
          <a:p>
            <a:pPr lvl="1"/>
            <a:r>
              <a:rPr lang="en-US" dirty="0"/>
              <a:t>The computation of a gradient </a:t>
            </a:r>
            <a:r>
              <a:rPr lang="en-US" dirty="0" err="1"/>
              <a:t>w.r.t.</a:t>
            </a:r>
            <a:r>
              <a:rPr lang="en-US" dirty="0"/>
              <a:t> network parameters</a:t>
            </a:r>
          </a:p>
          <a:p>
            <a:pPr lvl="1"/>
            <a:r>
              <a:rPr lang="en-US" dirty="0"/>
              <a:t>Both network evaluation and gradient computation are accelerated by a GPU</a:t>
            </a:r>
          </a:p>
        </p:txBody>
      </p:sp>
    </p:spTree>
    <p:extLst>
      <p:ext uri="{BB962C8B-B14F-4D97-AF65-F5344CB8AC3E}">
        <p14:creationId xmlns:p14="http://schemas.microsoft.com/office/powerpoint/2010/main" val="23664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230D-FABC-3DC3-CC6B-0B5F3421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01DF-5C5E-74BD-4582-76AB8F548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multitude of philosophical debates surrounding AI that this presentation </a:t>
            </a:r>
            <a:r>
              <a:rPr lang="en-US" b="1" dirty="0"/>
              <a:t>doesn’t</a:t>
            </a:r>
            <a:r>
              <a:rPr lang="en-US" dirty="0"/>
              <a:t> attempt to address:</a:t>
            </a:r>
          </a:p>
          <a:p>
            <a:pPr lvl="1"/>
            <a:r>
              <a:rPr lang="en-US" dirty="0"/>
              <a:t>What constitutes intelligence/thought?</a:t>
            </a:r>
          </a:p>
          <a:p>
            <a:pPr lvl="1"/>
            <a:r>
              <a:rPr lang="en-US" dirty="0"/>
              <a:t>How should intelligence be measured/quantified/defined?</a:t>
            </a:r>
          </a:p>
          <a:p>
            <a:pPr lvl="1"/>
            <a:r>
              <a:rPr lang="en-US" dirty="0"/>
              <a:t>AI Singularity (self-awareness)</a:t>
            </a:r>
          </a:p>
          <a:p>
            <a:r>
              <a:rPr lang="en-US" dirty="0"/>
              <a:t>The topics within scope of this presentation:</a:t>
            </a:r>
          </a:p>
          <a:p>
            <a:pPr lvl="1"/>
            <a:r>
              <a:rPr lang="en-US" dirty="0"/>
              <a:t>Problems AI techniques are suitable for</a:t>
            </a:r>
          </a:p>
          <a:p>
            <a:pPr lvl="1"/>
            <a:r>
              <a:rPr lang="en-US" dirty="0"/>
              <a:t>Taxonomy of AI techniques and their characteristics</a:t>
            </a:r>
          </a:p>
          <a:p>
            <a:pPr lvl="1"/>
            <a:r>
              <a:rPr lang="en-US" dirty="0"/>
              <a:t>Demystifying and de-snake-oiling AI</a:t>
            </a:r>
          </a:p>
          <a:p>
            <a:pPr lvl="1"/>
            <a:r>
              <a:rPr lang="en-US" dirty="0"/>
              <a:t>Time willing, a (brief) historical overview of the field of AI</a:t>
            </a:r>
          </a:p>
        </p:txBody>
      </p:sp>
    </p:spTree>
    <p:extLst>
      <p:ext uri="{BB962C8B-B14F-4D97-AF65-F5344CB8AC3E}">
        <p14:creationId xmlns:p14="http://schemas.microsoft.com/office/powerpoint/2010/main" val="39567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C247-84D3-5A63-7D46-0AF47B00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96934-B435-8D6F-BC28-CDB5646E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Considering each network parameter as a dimension in a multivariate continuous space</a:t>
            </a:r>
          </a:p>
          <a:p>
            <a:pPr lvl="1"/>
            <a:r>
              <a:rPr lang="en-US" dirty="0"/>
              <a:t>This is the search space we’re traversing with optimization</a:t>
            </a:r>
          </a:p>
          <a:p>
            <a:r>
              <a:rPr lang="en-US" dirty="0"/>
              <a:t>Compute a partial derivative of a loss function </a:t>
            </a:r>
            <a:r>
              <a:rPr lang="en-US" dirty="0" err="1"/>
              <a:t>w.r.t.</a:t>
            </a:r>
            <a:r>
              <a:rPr lang="en-US" dirty="0"/>
              <a:t> the network parameters for a particular input</a:t>
            </a:r>
          </a:p>
          <a:p>
            <a:pPr lvl="1"/>
            <a:r>
              <a:rPr lang="en-US" dirty="0"/>
              <a:t>Loss function is commonly the difference between the generated output and a desired output</a:t>
            </a:r>
          </a:p>
          <a:p>
            <a:r>
              <a:rPr lang="en-US" dirty="0"/>
              <a:t>The gradient received from the partial derivative is basically the heading/direction that cause an increase in our loss function</a:t>
            </a:r>
          </a:p>
          <a:p>
            <a:pPr lvl="1"/>
            <a:r>
              <a:rPr lang="en-US" dirty="0"/>
              <a:t>This direction does not detail a magnitude, however</a:t>
            </a:r>
          </a:p>
          <a:p>
            <a:pPr lvl="1"/>
            <a:r>
              <a:rPr lang="en-US" dirty="0"/>
              <a:t>The gradient is multiplied by a scalar step size to provide this magnitude</a:t>
            </a:r>
          </a:p>
          <a:p>
            <a:r>
              <a:rPr lang="en-US" dirty="0"/>
              <a:t>The scaled gradient is subtracted to the parameters for gradient descent</a:t>
            </a:r>
          </a:p>
          <a:p>
            <a:pPr lvl="1"/>
            <a:r>
              <a:rPr lang="en-US" dirty="0"/>
              <a:t>Add for gradient ascent</a:t>
            </a:r>
          </a:p>
        </p:txBody>
      </p:sp>
    </p:spTree>
    <p:extLst>
      <p:ext uri="{BB962C8B-B14F-4D97-AF65-F5344CB8AC3E}">
        <p14:creationId xmlns:p14="http://schemas.microsoft.com/office/powerpoint/2010/main" val="17335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FDC7-F201-158C-3EA3-F934ED7A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DD4D8-00AE-0411-A5F3-A7618BC59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calculated gradients may point to local optima that are not global optima</a:t>
            </a:r>
          </a:p>
          <a:p>
            <a:pPr lvl="1"/>
            <a:r>
              <a:rPr lang="en-US" dirty="0"/>
              <a:t>They may point to a hill rather than a mountain, a pit rather than a canyon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Loss itself may be misleading and/or misrepresentative of a desired performance</a:t>
            </a:r>
          </a:p>
          <a:p>
            <a:pPr lvl="1"/>
            <a:r>
              <a:rPr lang="en-US" dirty="0"/>
              <a:t>Loss is only representative of those examples encountered during training and may not generalize to other examples</a:t>
            </a:r>
          </a:p>
          <a:p>
            <a:pPr lvl="1"/>
            <a:r>
              <a:rPr lang="en-US" dirty="0"/>
              <a:t> This can result in neural networks which rely on “fragile features” they mistakenly treat as important</a:t>
            </a:r>
          </a:p>
        </p:txBody>
      </p:sp>
    </p:spTree>
    <p:extLst>
      <p:ext uri="{BB962C8B-B14F-4D97-AF65-F5344CB8AC3E}">
        <p14:creationId xmlns:p14="http://schemas.microsoft.com/office/powerpoint/2010/main" val="16075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5AE9-42CD-BC57-9931-8E926102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Evolutionary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3DCF-9243-4DC1-D670-AE6CC08E5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 family of population-based stochastic search algorithms</a:t>
            </a:r>
          </a:p>
          <a:p>
            <a:pPr lvl="1"/>
            <a:r>
              <a:rPr lang="en-US" dirty="0"/>
              <a:t>Typically use gradient-free optimization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Solutions are encoded with modular representations </a:t>
            </a:r>
          </a:p>
          <a:p>
            <a:pPr lvl="1"/>
            <a:r>
              <a:rPr lang="en-US" dirty="0"/>
              <a:t>Analogous to genetic information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Solutions are assigned a </a:t>
            </a:r>
            <a:r>
              <a:rPr lang="en-US" i="1" dirty="0"/>
              <a:t>fitness</a:t>
            </a:r>
            <a:r>
              <a:rPr lang="en-US" dirty="0"/>
              <a:t> value that represents quality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New solutions are created by combining existing solutions and/or mutation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Reproduction and survival are typically guided by fitness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3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5329-4361-4EB1-ABEE-CC247BCF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Evolutionary Computing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02A9B-7B52-4C0F-9B8E-4DF25C60C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Instantiate a population of solutions</a:t>
            </a:r>
          </a:p>
          <a:p>
            <a:r>
              <a:rPr lang="en-US" dirty="0">
                <a:cs typeface="Calibri"/>
              </a:rPr>
              <a:t>Evaluate fitness of population</a:t>
            </a:r>
          </a:p>
          <a:p>
            <a:r>
              <a:rPr lang="en-US" dirty="0">
                <a:cs typeface="Calibri"/>
              </a:rPr>
              <a:t>Generational cycle</a:t>
            </a:r>
          </a:p>
          <a:p>
            <a:pPr lvl="1"/>
            <a:r>
              <a:rPr lang="en-US" dirty="0">
                <a:cs typeface="Calibri"/>
              </a:rPr>
              <a:t>Select parents to reproduce</a:t>
            </a:r>
          </a:p>
          <a:p>
            <a:pPr lvl="1"/>
            <a:r>
              <a:rPr lang="en-US" dirty="0">
                <a:cs typeface="Calibri"/>
              </a:rPr>
              <a:t>Generate children from selected parents</a:t>
            </a:r>
          </a:p>
          <a:p>
            <a:pPr lvl="1"/>
            <a:r>
              <a:rPr lang="en-US" dirty="0">
                <a:cs typeface="Calibri"/>
              </a:rPr>
              <a:t>Evaluate fitness of children</a:t>
            </a:r>
          </a:p>
          <a:p>
            <a:pPr lvl="1"/>
            <a:r>
              <a:rPr lang="en-US" dirty="0">
                <a:cs typeface="Calibri"/>
              </a:rPr>
              <a:t>Select individuals to survive to the next generation</a:t>
            </a:r>
          </a:p>
          <a:p>
            <a:pPr lvl="1"/>
            <a:r>
              <a:rPr lang="en-US" dirty="0">
                <a:cs typeface="Calibri"/>
              </a:rPr>
              <a:t>Determine whether evolution should continue</a:t>
            </a: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98FFD387-2459-44AE-9A99-BF055C6195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5361" y="1687080"/>
            <a:ext cx="4441227" cy="4489883"/>
          </a:xfrm>
        </p:spPr>
      </p:pic>
    </p:spTree>
    <p:extLst>
      <p:ext uri="{BB962C8B-B14F-4D97-AF65-F5344CB8AC3E}">
        <p14:creationId xmlns:p14="http://schemas.microsoft.com/office/powerpoint/2010/main" val="52003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ED55-4526-4C71-A815-F2F66187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Recombination &amp; Mutation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7C43-06CB-434C-A287-E64F729B5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Recombination</a:t>
            </a:r>
          </a:p>
          <a:p>
            <a:pPr lvl="1"/>
            <a:r>
              <a:rPr lang="en-US" dirty="0">
                <a:cs typeface="Calibri"/>
              </a:rPr>
              <a:t>Combining the genetic information or multiple parents to produce a new child</a:t>
            </a:r>
          </a:p>
          <a:p>
            <a:pPr lvl="1"/>
            <a:r>
              <a:rPr lang="en-US" dirty="0">
                <a:cs typeface="Calibri"/>
              </a:rPr>
              <a:t>Exploits existing genetic information</a:t>
            </a:r>
          </a:p>
          <a:p>
            <a:pPr lvl="1"/>
            <a:r>
              <a:rPr lang="en-US" dirty="0">
                <a:cs typeface="Calibri"/>
              </a:rPr>
              <a:t>Genetic information from each parent is often stochastically selected</a:t>
            </a:r>
          </a:p>
          <a:p>
            <a:pPr lvl="1"/>
            <a:r>
              <a:rPr lang="en-US" dirty="0">
                <a:cs typeface="Calibri"/>
              </a:rPr>
              <a:t>Hopefully you get the good parts of each parent</a:t>
            </a:r>
          </a:p>
          <a:p>
            <a:r>
              <a:rPr lang="en-US" dirty="0">
                <a:cs typeface="Calibri"/>
              </a:rPr>
              <a:t>Mutation</a:t>
            </a:r>
          </a:p>
          <a:p>
            <a:pPr lvl="1"/>
            <a:r>
              <a:rPr lang="en-US" dirty="0">
                <a:cs typeface="Calibri"/>
              </a:rPr>
              <a:t>Genetic information is modified in some way to add new genetic information</a:t>
            </a:r>
          </a:p>
          <a:p>
            <a:pPr lvl="1"/>
            <a:r>
              <a:rPr lang="en-US" dirty="0">
                <a:cs typeface="Calibri"/>
              </a:rPr>
              <a:t>Explores new areas of the search space</a:t>
            </a:r>
          </a:p>
          <a:p>
            <a:pPr lvl="1"/>
            <a:r>
              <a:rPr lang="en-US" dirty="0">
                <a:cs typeface="Calibri"/>
              </a:rPr>
              <a:t>Mutation is typically stochastic and controlled by a mutation rate</a:t>
            </a:r>
          </a:p>
          <a:p>
            <a:pPr lvl="1"/>
            <a:r>
              <a:rPr lang="en-US" dirty="0">
                <a:cs typeface="Calibri"/>
              </a:rPr>
              <a:t>Promotes genetic diversity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Too much mutation can derail evolution</a:t>
            </a:r>
          </a:p>
        </p:txBody>
      </p:sp>
    </p:spTree>
    <p:extLst>
      <p:ext uri="{BB962C8B-B14F-4D97-AF65-F5344CB8AC3E}">
        <p14:creationId xmlns:p14="http://schemas.microsoft.com/office/powerpoint/2010/main" val="41314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A730-EB5A-4A14-9113-1C29E2DBE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Flywheel Recombination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DACFB-3C51-4D99-AA42-4457C355CF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Parents</a:t>
            </a:r>
          </a:p>
          <a:p>
            <a:pPr lvl="1"/>
            <a:r>
              <a:rPr lang="en-US" dirty="0">
                <a:ea typeface="+mn-lt"/>
                <a:cs typeface="+mn-lt"/>
              </a:rPr>
              <a:t>Flywheel 01 = [5, 5, 2, 2, 2, 2, 2]</a:t>
            </a:r>
          </a:p>
          <a:p>
            <a:pPr lvl="1"/>
            <a:r>
              <a:rPr lang="en-US" dirty="0">
                <a:ea typeface="+mn-lt"/>
                <a:cs typeface="+mn-lt"/>
              </a:rPr>
              <a:t>Flywheel 02 = [2, 2, 2, 2, 2, 2, 5]</a:t>
            </a:r>
          </a:p>
          <a:p>
            <a:r>
              <a:rPr lang="en-US" dirty="0">
                <a:cs typeface="Calibri"/>
              </a:rPr>
              <a:t>Child</a:t>
            </a:r>
          </a:p>
          <a:p>
            <a:pPr lvl="1"/>
            <a:r>
              <a:rPr lang="en-US" dirty="0">
                <a:ea typeface="+mn-lt"/>
                <a:cs typeface="+mn-lt"/>
              </a:rPr>
              <a:t>Flywheel 03 = [5, 5, 2, 2, 2, 2, 5]</a:t>
            </a: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3659533A-95D5-458E-A5D6-174E6465B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3495" y="2385510"/>
            <a:ext cx="3039533" cy="1887407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2A2CB115-906B-4E80-BF89-82FD2DF9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3495" y="492606"/>
            <a:ext cx="3039533" cy="1887407"/>
          </a:xfrm>
          <a:prstGeom prst="rect">
            <a:avLst/>
          </a:prstGeom>
        </p:spPr>
      </p:pic>
      <p:pic>
        <p:nvPicPr>
          <p:cNvPr id="10" name="Graphic 10">
            <a:extLst>
              <a:ext uri="{FF2B5EF4-FFF2-40B4-BE49-F238E27FC236}">
                <a16:creationId xmlns:a16="http://schemas.microsoft.com/office/drawing/2014/main" id="{F5BC5E67-55C6-4CD2-8D95-E99EB56A59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3495" y="4611035"/>
            <a:ext cx="3039533" cy="188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B3D9-BE2A-4FD4-8686-36EE5391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Flywheel Mutation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D3573-3AEC-4BFF-A431-138672A4A1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Child</a:t>
            </a:r>
          </a:p>
          <a:p>
            <a:pPr lvl="1"/>
            <a:r>
              <a:rPr lang="en-US">
                <a:cs typeface="Calibri"/>
              </a:rPr>
              <a:t>Flywheel 03 = [5, 5, 2, 2, 2, 2, 5]</a:t>
            </a:r>
          </a:p>
          <a:p>
            <a:r>
              <a:rPr lang="en-US">
                <a:cs typeface="Calibri"/>
              </a:rPr>
              <a:t>Mutated Child</a:t>
            </a:r>
            <a:endParaRPr lang="en-US" dirty="0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Flywheel 03 = [5, 4, 2, 2, 3, 2, 5]</a:t>
            </a:r>
            <a:endParaRPr lang="en-US" dirty="0">
              <a:cs typeface="Calibri"/>
            </a:endParaRPr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26DE4505-9D40-428C-A792-4355B49B9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3353" y="1030844"/>
            <a:ext cx="3795485" cy="2353073"/>
          </a:xfrm>
          <a:prstGeom prst="rect">
            <a:avLst/>
          </a:prstGeom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id="{BDC20253-4742-44F7-9121-C5185B9D9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3353" y="3758320"/>
            <a:ext cx="3795485" cy="235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05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B74E-C3A2-FC29-D469-5C0EC09B2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80AB1-8ED7-84AA-C7C8-06F727E70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Subset of evolutionary algorithms applied to the optimization of neural networks</a:t>
            </a:r>
          </a:p>
          <a:p>
            <a:r>
              <a:rPr lang="en-US" dirty="0"/>
              <a:t>Uses an Ask-Eval-Tell cycle distinct from other evolutionary algorithms</a:t>
            </a:r>
          </a:p>
          <a:p>
            <a:pPr lvl="1"/>
            <a:r>
              <a:rPr lang="en-US" dirty="0"/>
              <a:t>Ask: generate numerous sets of parameters for your neural network architecture</a:t>
            </a:r>
          </a:p>
          <a:p>
            <a:pPr lvl="1"/>
            <a:r>
              <a:rPr lang="en-US" dirty="0"/>
              <a:t>Eval: evaluate each set of neural network parameters on the problem</a:t>
            </a:r>
          </a:p>
          <a:p>
            <a:pPr lvl="1"/>
            <a:r>
              <a:rPr lang="en-US" dirty="0"/>
              <a:t>Tell: use the performance of each parameter set to inform the mechanism used to generate parameters</a:t>
            </a:r>
          </a:p>
          <a:p>
            <a:pPr lvl="2"/>
            <a:r>
              <a:rPr lang="en-US" dirty="0"/>
              <a:t>In some algorithms this updates the means and covariance matrix of a multivariate normal distribution that is sampled to generate parameters in the ask stage</a:t>
            </a:r>
          </a:p>
          <a:p>
            <a:r>
              <a:rPr lang="en-US" dirty="0"/>
              <a:t>We’ll explore this more in the first assignment using the </a:t>
            </a:r>
            <a:r>
              <a:rPr lang="en-US" i="1" dirty="0" err="1"/>
              <a:t>evosax</a:t>
            </a:r>
            <a:r>
              <a:rPr lang="en-US" dirty="0"/>
              <a:t> library</a:t>
            </a:r>
          </a:p>
        </p:txBody>
      </p:sp>
    </p:spTree>
    <p:extLst>
      <p:ext uri="{BB962C8B-B14F-4D97-AF65-F5344CB8AC3E}">
        <p14:creationId xmlns:p14="http://schemas.microsoft.com/office/powerpoint/2010/main" val="12515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2F68-B883-A15B-9AB2-3B403F7D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Evolutionary Computing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706F3-A04E-C4B4-180E-35AC0656F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Decisions regarding solution representation often dominate optimization performance</a:t>
            </a:r>
          </a:p>
          <a:p>
            <a:pPr lvl="1"/>
            <a:r>
              <a:rPr lang="en-US" dirty="0"/>
              <a:t>This necessitates a fair amount of manual design for each problem</a:t>
            </a:r>
          </a:p>
          <a:p>
            <a:r>
              <a:rPr lang="en-US" dirty="0"/>
              <a:t>Optimization can be very computationally expensive</a:t>
            </a:r>
          </a:p>
          <a:p>
            <a:pPr lvl="1"/>
            <a:r>
              <a:rPr lang="en-US" dirty="0"/>
              <a:t>GPU acceleration isn’t an inherent characteristic of evolutionary algorithms, frequently resulting in CPU bottlenecks</a:t>
            </a:r>
          </a:p>
          <a:p>
            <a:pPr lvl="1"/>
            <a:r>
              <a:rPr lang="en-US" dirty="0"/>
              <a:t>Requires full evaluations while other techniques (like deep learning) may perform optimization during an evaluation</a:t>
            </a:r>
          </a:p>
          <a:p>
            <a:pPr lvl="1"/>
            <a:r>
              <a:rPr lang="en-US" dirty="0"/>
              <a:t>Solution quality is often improved by using larger populations and evolving for more generations</a:t>
            </a:r>
          </a:p>
        </p:txBody>
      </p:sp>
    </p:spTree>
    <p:extLst>
      <p:ext uri="{BB962C8B-B14F-4D97-AF65-F5344CB8AC3E}">
        <p14:creationId xmlns:p14="http://schemas.microsoft.com/office/powerpoint/2010/main" val="13609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CE20-A75E-7864-6E86-E1E91086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AI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0DB9-1567-9A9E-4C98-D85CEC2A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Overfitting</a:t>
            </a:r>
          </a:p>
          <a:p>
            <a:pPr lvl="1"/>
            <a:r>
              <a:rPr lang="en-US" dirty="0"/>
              <a:t>Optimizing for solutions that perform well on task instances encountered during training, but poorly on other instances</a:t>
            </a:r>
          </a:p>
          <a:p>
            <a:pPr lvl="1"/>
            <a:r>
              <a:rPr lang="en-US" dirty="0"/>
              <a:t>A solution is performant on particular task instances, but poor in general</a:t>
            </a:r>
          </a:p>
          <a:p>
            <a:r>
              <a:rPr lang="en-US" dirty="0"/>
              <a:t>Vanishing gradient</a:t>
            </a:r>
          </a:p>
          <a:p>
            <a:pPr lvl="1"/>
            <a:r>
              <a:rPr lang="en-US" dirty="0"/>
              <a:t>An area of the search landscape is entered in which there are no clear direction for optimization</a:t>
            </a:r>
          </a:p>
          <a:p>
            <a:pPr lvl="1"/>
            <a:r>
              <a:rPr lang="en-US" dirty="0"/>
              <a:t>E.g., all nearby solutions appear similar or identical</a:t>
            </a:r>
          </a:p>
          <a:p>
            <a:r>
              <a:rPr lang="en-US" dirty="0"/>
              <a:t>Catastrophic forgetting/cycling</a:t>
            </a:r>
          </a:p>
          <a:p>
            <a:pPr lvl="1"/>
            <a:r>
              <a:rPr lang="en-US" dirty="0"/>
              <a:t>When optimizing using multiple task instances, performance on one or more instance rise and fall in an oscillating manner</a:t>
            </a:r>
          </a:p>
        </p:txBody>
      </p:sp>
    </p:spTree>
    <p:extLst>
      <p:ext uri="{BB962C8B-B14F-4D97-AF65-F5344CB8AC3E}">
        <p14:creationId xmlns:p14="http://schemas.microsoft.com/office/powerpoint/2010/main" val="307772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0736-4697-0FB4-5ACD-D79F7CA5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92A31-6A90-A8D6-CACB-6F94F2D5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AI?</a:t>
            </a:r>
            <a:br>
              <a:rPr lang="en-US" dirty="0"/>
            </a:br>
            <a:endParaRPr lang="en-US" dirty="0"/>
          </a:p>
          <a:p>
            <a:r>
              <a:rPr lang="en-US" dirty="0"/>
              <a:t>AI problem classes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Representations in AI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Optimization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4053613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6571-C5E5-DD03-B0E7-738BC606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AI Triumphs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A8981-75FE-06D8-4728-EDD607655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Hybridizing multiple optimization techniques to account for differing strengths and weaknesses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Utilizing increased exploration and population diversity to avoid getting stuck in suboptimal areas of the search landscape</a:t>
            </a:r>
            <a:br>
              <a:rPr lang="en-US" dirty="0"/>
            </a:br>
            <a:endParaRPr lang="en-US" dirty="0"/>
          </a:p>
          <a:p>
            <a:r>
              <a:rPr lang="en-US" dirty="0"/>
              <a:t>Phrasing a problem in a way that enables the use of a seemingly unrelated optimization technique</a:t>
            </a:r>
          </a:p>
          <a:p>
            <a:pPr lvl="1"/>
            <a:r>
              <a:rPr lang="en-US" dirty="0"/>
              <a:t>Regression for image classification</a:t>
            </a:r>
          </a:p>
          <a:p>
            <a:pPr lvl="1"/>
            <a:r>
              <a:rPr lang="en-US" dirty="0"/>
              <a:t>Prediction of next character/word to generate text (basically how ChatGPT works)</a:t>
            </a:r>
          </a:p>
          <a:p>
            <a:pPr lvl="1"/>
            <a:r>
              <a:rPr lang="en-US" dirty="0"/>
              <a:t>Seemingly a superpower of the deep learning community</a:t>
            </a:r>
          </a:p>
        </p:txBody>
      </p:sp>
    </p:spTree>
    <p:extLst>
      <p:ext uri="{BB962C8B-B14F-4D97-AF65-F5344CB8AC3E}">
        <p14:creationId xmlns:p14="http://schemas.microsoft.com/office/powerpoint/2010/main" val="16384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1C88-A853-4F2C-FF7A-CCD759F4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81AD2-84CD-F615-4CC7-8C2D98136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isn’t magic</a:t>
            </a:r>
          </a:p>
          <a:p>
            <a:pPr lvl="1"/>
            <a:r>
              <a:rPr lang="en-US" dirty="0"/>
              <a:t>There are always underlying mechanisms which can be understood and reasoned about (it’s often math )</a:t>
            </a:r>
          </a:p>
          <a:p>
            <a:pPr lvl="1"/>
            <a:r>
              <a:rPr lang="en-US" dirty="0"/>
              <a:t>There are also a plethora of exceedingly clever applications of these techniques to seemingly unrelated problems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 AI techniques have their strengths and weaknesses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field is huge, and you are not expected to be an expert after this talk</a:t>
            </a:r>
          </a:p>
        </p:txBody>
      </p:sp>
    </p:spTree>
    <p:extLst>
      <p:ext uri="{BB962C8B-B14F-4D97-AF65-F5344CB8AC3E}">
        <p14:creationId xmlns:p14="http://schemas.microsoft.com/office/powerpoint/2010/main" val="1436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84C6-F579-6190-2BFC-65159B94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1D742-7079-24B7-F66D-D85FC17B7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87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CF8C-7CE6-C007-2B73-977C6BD3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Oversimplified AI History (Deep Learning)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7C8F5-9A57-4FD8-E45D-CA97C43D9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Early neural network predecessor appeared somewhere around 1943</a:t>
            </a:r>
          </a:p>
          <a:p>
            <a:pPr lvl="1"/>
            <a:r>
              <a:rPr lang="en-US" dirty="0"/>
              <a:t>Intended to be implemented as physical circuits</a:t>
            </a:r>
          </a:p>
          <a:p>
            <a:r>
              <a:rPr lang="en-US" dirty="0"/>
              <a:t>First learned artificial neuron (Perceptron) appears in 1958</a:t>
            </a:r>
          </a:p>
          <a:p>
            <a:r>
              <a:rPr lang="en-US" dirty="0"/>
              <a:t>Published in 1969 that </a:t>
            </a:r>
            <a:r>
              <a:rPr lang="en-US" dirty="0" err="1"/>
              <a:t>Perceptrons</a:t>
            </a:r>
            <a:r>
              <a:rPr lang="en-US" dirty="0"/>
              <a:t> can’t handle non-linear problems (XOR)</a:t>
            </a:r>
          </a:p>
          <a:p>
            <a:pPr lvl="1"/>
            <a:r>
              <a:rPr lang="en-US" dirty="0"/>
              <a:t>Begins first AI Winter that lasts until 1980</a:t>
            </a:r>
          </a:p>
          <a:p>
            <a:pPr lvl="1"/>
            <a:r>
              <a:rPr lang="en-US" dirty="0"/>
              <a:t>Causes consideration of using multiple layers of </a:t>
            </a:r>
            <a:r>
              <a:rPr lang="en-US" dirty="0" err="1"/>
              <a:t>perceptrons</a:t>
            </a:r>
            <a:r>
              <a:rPr lang="en-US" dirty="0"/>
              <a:t> (multi-layer </a:t>
            </a:r>
            <a:r>
              <a:rPr lang="en-US" dirty="0" err="1"/>
              <a:t>perceptrons</a:t>
            </a:r>
            <a:r>
              <a:rPr lang="en-US" dirty="0"/>
              <a:t> A.K.A. MLP)</a:t>
            </a:r>
          </a:p>
          <a:p>
            <a:r>
              <a:rPr lang="en-US" dirty="0" err="1"/>
              <a:t>Backpropogation</a:t>
            </a:r>
            <a:r>
              <a:rPr lang="en-US" dirty="0"/>
              <a:t>, the foundational techniques in deep learning, is introduced in 1986</a:t>
            </a:r>
          </a:p>
          <a:p>
            <a:r>
              <a:rPr lang="en-US" dirty="0"/>
              <a:t>Second AI Winter goes from 1987~1992</a:t>
            </a:r>
          </a:p>
          <a:p>
            <a:pPr lvl="1"/>
            <a:r>
              <a:rPr lang="en-US" dirty="0"/>
              <a:t>Computational cost of training networks too high</a:t>
            </a:r>
          </a:p>
          <a:p>
            <a:pPr lvl="1"/>
            <a:r>
              <a:rPr lang="en-US" dirty="0"/>
              <a:t>Performance problems with training</a:t>
            </a:r>
          </a:p>
        </p:txBody>
      </p:sp>
    </p:spTree>
    <p:extLst>
      <p:ext uri="{BB962C8B-B14F-4D97-AF65-F5344CB8AC3E}">
        <p14:creationId xmlns:p14="http://schemas.microsoft.com/office/powerpoint/2010/main" val="40959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CF8C-7CE6-C007-2B73-977C6BD3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Oversimplified AI History (Deep Learning)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7C8F5-9A57-4FD8-E45D-CA97C43D9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2012, </a:t>
            </a:r>
            <a:r>
              <a:rPr lang="en-US" dirty="0" err="1"/>
              <a:t>AlexNet</a:t>
            </a:r>
            <a:r>
              <a:rPr lang="en-US" dirty="0"/>
              <a:t> demonstrated the ability to accelerate deep learning with a graphics card (GPU)</a:t>
            </a:r>
          </a:p>
          <a:p>
            <a:pPr lvl="1"/>
            <a:r>
              <a:rPr lang="en-US" dirty="0"/>
              <a:t>Achieved unprecedented performance on a highly-competitive computer vision problem</a:t>
            </a:r>
          </a:p>
          <a:p>
            <a:pPr lvl="1"/>
            <a:r>
              <a:rPr lang="en-US" dirty="0"/>
              <a:t>Extreme acceleration of deep learning via GPU since referred to as “winning the hardware lottery”</a:t>
            </a:r>
          </a:p>
          <a:p>
            <a:pPr lvl="1"/>
            <a:r>
              <a:rPr lang="en-US" dirty="0"/>
              <a:t>Set off a huge boom in deep learning research still going today</a:t>
            </a:r>
          </a:p>
          <a:p>
            <a:r>
              <a:rPr lang="en-US" dirty="0"/>
              <a:t>Transformer neural networks are introduced in 2017 and begin a new era of deep learning</a:t>
            </a:r>
          </a:p>
          <a:p>
            <a:pPr lvl="1"/>
            <a:r>
              <a:rPr lang="en-US" dirty="0"/>
              <a:t>Improved performance on natural language processing (NLP) tasks</a:t>
            </a:r>
          </a:p>
          <a:p>
            <a:pPr lvl="1"/>
            <a:r>
              <a:rPr lang="en-US" dirty="0"/>
              <a:t>Also found to meaningfully improve performance on most tasks that had previously exclusively used neural networks with memory</a:t>
            </a:r>
          </a:p>
        </p:txBody>
      </p:sp>
    </p:spTree>
    <p:extLst>
      <p:ext uri="{BB962C8B-B14F-4D97-AF65-F5344CB8AC3E}">
        <p14:creationId xmlns:p14="http://schemas.microsoft.com/office/powerpoint/2010/main" val="19618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CF8C-7CE6-C007-2B73-977C6BD3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Oversimplified AI History </a:t>
            </a:r>
            <a:r>
              <a:rPr lang="en-US" sz="3200" dirty="0"/>
              <a:t>(Evolutionary Computing)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7C8F5-9A57-4FD8-E45D-CA97C43D9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Turing proposes “genetical or evolutionary search” in 1948</a:t>
            </a:r>
          </a:p>
          <a:p>
            <a:r>
              <a:rPr lang="en-US" dirty="0"/>
              <a:t>First computer experiments performed by </a:t>
            </a:r>
            <a:r>
              <a:rPr lang="en-US" dirty="0" err="1"/>
              <a:t>Bremermann</a:t>
            </a:r>
            <a:r>
              <a:rPr lang="en-US" dirty="0"/>
              <a:t> in 1962</a:t>
            </a:r>
          </a:p>
          <a:p>
            <a:r>
              <a:rPr lang="en-US" dirty="0"/>
              <a:t>Formally introduced under various names in the 1960s</a:t>
            </a:r>
          </a:p>
          <a:p>
            <a:pPr lvl="1"/>
            <a:r>
              <a:rPr lang="en-US" dirty="0"/>
              <a:t>Evolutionary programming by Fogel, Owens, and Walsh</a:t>
            </a:r>
          </a:p>
          <a:p>
            <a:pPr lvl="1"/>
            <a:r>
              <a:rPr lang="en-US" dirty="0"/>
              <a:t>Genetic algorithms by John Holland</a:t>
            </a:r>
          </a:p>
          <a:p>
            <a:pPr lvl="1"/>
            <a:r>
              <a:rPr lang="en-US" dirty="0"/>
              <a:t>Evolution strategies by </a:t>
            </a:r>
            <a:r>
              <a:rPr lang="en-US" dirty="0" err="1"/>
              <a:t>Rechenberg</a:t>
            </a:r>
            <a:r>
              <a:rPr lang="en-US" dirty="0"/>
              <a:t> and </a:t>
            </a:r>
            <a:r>
              <a:rPr lang="en-US" dirty="0" err="1"/>
              <a:t>Schwefel</a:t>
            </a:r>
            <a:endParaRPr lang="en-US" dirty="0"/>
          </a:p>
          <a:p>
            <a:r>
              <a:rPr lang="en-US" dirty="0"/>
              <a:t>Joined as the singular field of Evolutionary Computing in the early 1990s</a:t>
            </a:r>
          </a:p>
          <a:p>
            <a:pPr lvl="1"/>
            <a:r>
              <a:rPr lang="en-US" dirty="0"/>
              <a:t>Algorithms now referred to as evolutionary algorithms</a:t>
            </a:r>
          </a:p>
          <a:p>
            <a:r>
              <a:rPr lang="en-US" dirty="0"/>
              <a:t>Genetic Programming introduced in early 1990s</a:t>
            </a:r>
          </a:p>
          <a:p>
            <a:pPr lvl="1"/>
            <a:r>
              <a:rPr lang="en-US" dirty="0"/>
              <a:t>Championed by John </a:t>
            </a:r>
            <a:r>
              <a:rPr lang="en-US" dirty="0" err="1"/>
              <a:t>Koza</a:t>
            </a:r>
            <a:r>
              <a:rPr lang="en-US" dirty="0"/>
              <a:t>, who demonstrated applications on a wide variety of automated design problems (e.g., programs, circuits, chemical reactions)</a:t>
            </a:r>
          </a:p>
        </p:txBody>
      </p:sp>
    </p:spTree>
    <p:extLst>
      <p:ext uri="{BB962C8B-B14F-4D97-AF65-F5344CB8AC3E}">
        <p14:creationId xmlns:p14="http://schemas.microsoft.com/office/powerpoint/2010/main" val="7710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E9E0-8E37-5843-EE11-1DCD8C0A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Artificial Intelligence?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E0839-9123-F1B8-9A4A-327441332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E060-CF3F-4725-A547-6AA22474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Artificial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F4A05-4195-8D29-CA59-53B60D33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Historically, difficult to answer</a:t>
            </a:r>
          </a:p>
          <a:p>
            <a:pPr lvl="1"/>
            <a:r>
              <a:rPr lang="en-US" dirty="0"/>
              <a:t>Most fields experience chaos in their infancy and AI is no different</a:t>
            </a:r>
          </a:p>
          <a:p>
            <a:pPr lvl="1"/>
            <a:r>
              <a:rPr lang="en-US" dirty="0"/>
              <a:t>Currently, the field of AI is a superset of many other fields; each with their own techniques and practices</a:t>
            </a:r>
          </a:p>
          <a:p>
            <a:r>
              <a:rPr lang="en-US" dirty="0"/>
              <a:t>Lots of confusing terms with loose and/or overlapping definitions</a:t>
            </a:r>
          </a:p>
          <a:p>
            <a:pPr lvl="1"/>
            <a:r>
              <a:rPr lang="en-US" dirty="0"/>
              <a:t>Machine learning</a:t>
            </a:r>
          </a:p>
          <a:p>
            <a:pPr lvl="1"/>
            <a:r>
              <a:rPr lang="en-US" dirty="0"/>
              <a:t>Computational intelligence</a:t>
            </a:r>
          </a:p>
          <a:p>
            <a:r>
              <a:rPr lang="en-US" dirty="0"/>
              <a:t>Better question: What passes as artificial intelligence?</a:t>
            </a:r>
          </a:p>
          <a:p>
            <a:pPr lvl="1"/>
            <a:r>
              <a:rPr lang="en-US" dirty="0"/>
              <a:t>Changes periodically as motivations and capabilities evolve</a:t>
            </a:r>
          </a:p>
          <a:p>
            <a:pPr lvl="1"/>
            <a:r>
              <a:rPr lang="en-US" dirty="0"/>
              <a:t>Useful in explaining historical progression of AI</a:t>
            </a:r>
          </a:p>
        </p:txBody>
      </p:sp>
    </p:spTree>
    <p:extLst>
      <p:ext uri="{BB962C8B-B14F-4D97-AF65-F5344CB8AC3E}">
        <p14:creationId xmlns:p14="http://schemas.microsoft.com/office/powerpoint/2010/main" val="40990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E060-CF3F-4725-A547-6AA22474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Passes As Artificial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F4A05-4195-8D29-CA59-53B60D33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Faster than a human</a:t>
            </a:r>
          </a:p>
          <a:p>
            <a:pPr lvl="1"/>
            <a:r>
              <a:rPr lang="en-US" dirty="0"/>
              <a:t>Solve puzzles, mazes, etc. quickly</a:t>
            </a:r>
          </a:p>
          <a:p>
            <a:pPr lvl="1"/>
            <a:r>
              <a:rPr lang="en-US" dirty="0"/>
              <a:t>Search algorithms: breadth-first, depth-first, iterative deepening depth-first, A* (pronounced “A star”) search</a:t>
            </a:r>
          </a:p>
          <a:p>
            <a:r>
              <a:rPr lang="en-US" dirty="0"/>
              <a:t>Outsmarting a human</a:t>
            </a:r>
          </a:p>
          <a:p>
            <a:pPr lvl="1"/>
            <a:r>
              <a:rPr lang="en-US" dirty="0"/>
              <a:t>Beat grandmasters at Chess, Go, </a:t>
            </a:r>
            <a:r>
              <a:rPr lang="en-US" dirty="0" err="1"/>
              <a:t>Starcraft</a:t>
            </a:r>
            <a:r>
              <a:rPr lang="en-US" dirty="0"/>
              <a:t> II, etc.</a:t>
            </a:r>
          </a:p>
          <a:p>
            <a:pPr lvl="1"/>
            <a:r>
              <a:rPr lang="en-US" dirty="0"/>
              <a:t>Identify images better than humans (e.g., detecting cancer)</a:t>
            </a:r>
          </a:p>
          <a:p>
            <a:pPr lvl="1"/>
            <a:r>
              <a:rPr lang="en-US" dirty="0"/>
              <a:t>Designing more efficient circuits, airfoils, delivery routes, etc.</a:t>
            </a:r>
          </a:p>
          <a:p>
            <a:r>
              <a:rPr lang="en-US" dirty="0"/>
              <a:t>Approaching human behavior</a:t>
            </a:r>
          </a:p>
          <a:p>
            <a:pPr lvl="1"/>
            <a:r>
              <a:rPr lang="en-US" dirty="0"/>
              <a:t>Writing text coherently</a:t>
            </a:r>
          </a:p>
          <a:p>
            <a:pPr lvl="1"/>
            <a:r>
              <a:rPr lang="en-US" dirty="0"/>
              <a:t>Driving a car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0A8C-85F1-5356-44AE-ADA387D2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AI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EBF55-56E0-39E1-0F8D-8EAF0C9E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Almost always an optimization and/or search algorithm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Solves problems by manipulating a solution representation of some kind</a:t>
            </a:r>
            <a:br>
              <a:rPr lang="en-US" dirty="0"/>
            </a:br>
            <a:endParaRPr lang="en-US" dirty="0"/>
          </a:p>
          <a:p>
            <a:r>
              <a:rPr lang="en-US" dirty="0"/>
              <a:t>Typically employs a performance metric to guide creation of new/better solutions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Solution representation and optimization technique vary between subfields of AI</a:t>
            </a:r>
          </a:p>
          <a:p>
            <a:pPr lvl="1"/>
            <a:r>
              <a:rPr lang="en-US" dirty="0"/>
              <a:t>More on these topics later</a:t>
            </a:r>
          </a:p>
        </p:txBody>
      </p:sp>
    </p:spTree>
    <p:extLst>
      <p:ext uri="{BB962C8B-B14F-4D97-AF65-F5344CB8AC3E}">
        <p14:creationId xmlns:p14="http://schemas.microsoft.com/office/powerpoint/2010/main" val="71941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228D-62C1-B7A9-CF91-2BCFB6DA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AI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104F6-8B59-617D-5853-AC7B4CFF0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2780</Words>
  <Application>Microsoft Office PowerPoint</Application>
  <PresentationFormat>Widescreen</PresentationFormat>
  <Paragraphs>352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About Me</vt:lpstr>
      <vt:lpstr>Artificial Intelligence for Uninitiated Colleagues</vt:lpstr>
      <vt:lpstr>Disclaimer</vt:lpstr>
      <vt:lpstr>Table of Contents</vt:lpstr>
      <vt:lpstr>What is Artificial Intelligence?</vt:lpstr>
      <vt:lpstr>What is Artificial Intelligence?</vt:lpstr>
      <vt:lpstr>What Passes As Artificial Intelligence?</vt:lpstr>
      <vt:lpstr>What is an AI algorithm?</vt:lpstr>
      <vt:lpstr>Common AI Tasks</vt:lpstr>
      <vt:lpstr>A Coarse AI Task Taxonomy</vt:lpstr>
      <vt:lpstr>Discrete Decision</vt:lpstr>
      <vt:lpstr>Discrete Selection/Classification</vt:lpstr>
      <vt:lpstr>Continuous Decision(s)</vt:lpstr>
      <vt:lpstr>Continuous Heuristic</vt:lpstr>
      <vt:lpstr>Generation</vt:lpstr>
      <vt:lpstr>Other Common Tasks</vt:lpstr>
      <vt:lpstr>Representations in AI</vt:lpstr>
      <vt:lpstr>Direct Representations</vt:lpstr>
      <vt:lpstr>Flywheel Example</vt:lpstr>
      <vt:lpstr>Flywheel Direct Solution Representation</vt:lpstr>
      <vt:lpstr>Indirect Solution Representations</vt:lpstr>
      <vt:lpstr>Indirect Representations: Neural Networks</vt:lpstr>
      <vt:lpstr>Indirect Representations: Neural Networks</vt:lpstr>
      <vt:lpstr>There’s a lot more to say about neural networks outside the scope of this lecture</vt:lpstr>
      <vt:lpstr>Indirect Representations: Genetic Programming</vt:lpstr>
      <vt:lpstr>Other Indirect Representations</vt:lpstr>
      <vt:lpstr>Optimization Techniques</vt:lpstr>
      <vt:lpstr>A Coarse Taxonomy of AI (According to Deacon)</vt:lpstr>
      <vt:lpstr>Deep Learning</vt:lpstr>
      <vt:lpstr>Deep Learning</vt:lpstr>
      <vt:lpstr>Deep Learning Problems</vt:lpstr>
      <vt:lpstr>Evolutionary Computing</vt:lpstr>
      <vt:lpstr>Evolutionary Computing</vt:lpstr>
      <vt:lpstr>Recombination &amp; Mutation</vt:lpstr>
      <vt:lpstr>Flywheel Recombination</vt:lpstr>
      <vt:lpstr>Flywheel Mutation</vt:lpstr>
      <vt:lpstr>Neuroevolution</vt:lpstr>
      <vt:lpstr>Evolutionary Computing Problems</vt:lpstr>
      <vt:lpstr>Common AI problems</vt:lpstr>
      <vt:lpstr>Common AI Triumphs</vt:lpstr>
      <vt:lpstr>Final Points</vt:lpstr>
      <vt:lpstr>Questions?</vt:lpstr>
      <vt:lpstr>Oversimplified AI History (Deep Learning)</vt:lpstr>
      <vt:lpstr>Oversimplified AI History (Deep Learning)</vt:lpstr>
      <vt:lpstr>Oversimplified AI History (Evolutionary Computing)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for Uninitiated Colleagues</dc:title>
  <dc:creator>Deacon Seals</dc:creator>
  <cp:lastModifiedBy>Deacon Seals</cp:lastModifiedBy>
  <cp:revision>2</cp:revision>
  <dcterms:created xsi:type="dcterms:W3CDTF">2023-03-07T18:49:50Z</dcterms:created>
  <dcterms:modified xsi:type="dcterms:W3CDTF">2024-01-30T22:49:34Z</dcterms:modified>
</cp:coreProperties>
</file>